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68" r:id="rId2"/>
    <p:sldId id="256" r:id="rId3"/>
    <p:sldId id="259" r:id="rId4"/>
    <p:sldId id="266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EDD4E74-FCFA-4C50-A84A-D0DD58FCE8F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gif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84784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dirty="0" smtClean="0"/>
              <a:t>VY_12_INOVACE_15_AUTA_JAZYK  </a:t>
            </a:r>
            <a:r>
              <a:rPr lang="cs-CZ" sz="1100" dirty="0"/>
              <a:t>A  </a:t>
            </a:r>
            <a:r>
              <a:rPr lang="cs-CZ" sz="1100" dirty="0" smtClean="0"/>
              <a:t>JAZYKOVÁ </a:t>
            </a:r>
            <a:r>
              <a:rPr lang="cs-CZ" sz="1100" dirty="0"/>
              <a:t>KOMUNIKACE_HLAVOVÁ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6720524"/>
              </p:ext>
            </p:extLst>
          </p:nvPr>
        </p:nvGraphicFramePr>
        <p:xfrm>
          <a:off x="1384617" y="1865598"/>
          <a:ext cx="6374765" cy="4822508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Pracovní list slouží k procvičování čtení s porozuměním.</a:t>
                      </a:r>
                      <a:endParaRPr lang="cs-CZ" sz="1200"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Ivana Hlavová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Čtenářská gramotnost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 a jazyková komunikace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Zapamatování  si  obsahu přečteného textu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Šlapací vozítko, auta s benzínovými a naftovými motory, elektrické baterie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Výukový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materiál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Žák základní školy praktické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vzdělávání 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</a:t>
                      </a:r>
                      <a:r>
                        <a:rPr lang="cs-CZ" sz="1200" dirty="0" smtClean="0">
                          <a:effectLst/>
                        </a:rPr>
                        <a:t>5. </a:t>
                      </a:r>
                      <a:r>
                        <a:rPr lang="cs-CZ" sz="1200" dirty="0">
                          <a:effectLst/>
                        </a:rPr>
                        <a:t>3. 2013 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Pracoviště: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effectLst/>
                        </a:rPr>
                        <a:t>Heroldová,V</a:t>
                      </a:r>
                      <a:r>
                        <a:rPr lang="cs-CZ" sz="1200" dirty="0">
                          <a:effectLst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Ilustrace </a:t>
                      </a:r>
                      <a:r>
                        <a:rPr lang="cs-CZ" sz="1200" u="sng" dirty="0">
                          <a:effectLst/>
                          <a:hlinkClick r:id="rId3"/>
                        </a:rPr>
                        <a:t>www.office.microsoft.com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Text:  Mgr. Ivana Hlavová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0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r>
              <a:rPr lang="cs-CZ" sz="4400" b="1" dirty="0" smtClean="0">
                <a:solidFill>
                  <a:schemeClr val="tx1"/>
                </a:solidFill>
                <a:latin typeface="Georgia" pitchFamily="18" charset="0"/>
              </a:rPr>
              <a:t>Auta</a:t>
            </a:r>
            <a:endParaRPr lang="cs-CZ" sz="4400" b="1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814763" y="5053013"/>
            <a:ext cx="5329237" cy="881062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1600" b="1" dirty="0" smtClean="0">
                <a:solidFill>
                  <a:schemeClr val="tx1"/>
                </a:solidFill>
              </a:rPr>
              <a:t>Mgr</a:t>
            </a:r>
            <a:r>
              <a:rPr lang="cs-CZ" sz="1600" b="1" dirty="0">
                <a:solidFill>
                  <a:schemeClr val="tx1"/>
                </a:solidFill>
              </a:rPr>
              <a:t>. Ivana Hlavová, 2013</a:t>
            </a:r>
          </a:p>
          <a:p>
            <a:endParaRPr lang="cs-CZ" dirty="0"/>
          </a:p>
        </p:txBody>
      </p:sp>
      <p:pic>
        <p:nvPicPr>
          <p:cNvPr id="1027" name="Picture 3" descr="C:\Users\neumannova\AppData\Local\Microsoft\Windows\Temporary Internet Files\Content.IE5\YK0F05T2\MC9001997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259228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9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Přečti si pozorně text.</a:t>
            </a:r>
            <a:br>
              <a:rPr lang="cs-CZ" sz="2400" b="1" dirty="0">
                <a:solidFill>
                  <a:srgbClr val="0070C0"/>
                </a:solidFill>
                <a:latin typeface="Georgia" pitchFamily="18" charset="0"/>
              </a:rPr>
            </a:b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" indent="0" algn="just">
              <a:buNone/>
            </a:pPr>
            <a:endParaRPr lang="cs-CZ" b="1" dirty="0" smtClean="0">
              <a:latin typeface="Georgia" pitchFamily="18" charset="0"/>
            </a:endParaRPr>
          </a:p>
          <a:p>
            <a:pPr algn="just"/>
            <a:r>
              <a:rPr lang="cs-CZ" dirty="0" smtClean="0">
                <a:latin typeface="Georgia" pitchFamily="18" charset="0"/>
              </a:rPr>
              <a:t>Automobily vždy nejezdily na benzín. První vozítko bylo šlapací. Pak se lidé snažili využít síly větru </a:t>
            </a:r>
            <a:r>
              <a:rPr lang="cs-CZ" dirty="0" smtClean="0">
                <a:latin typeface="Georgia" pitchFamily="18" charset="0"/>
              </a:rPr>
              <a:t/>
            </a:r>
            <a:br>
              <a:rPr lang="cs-CZ" dirty="0" smtClean="0">
                <a:latin typeface="Georgia" pitchFamily="18" charset="0"/>
              </a:rPr>
            </a:br>
            <a:r>
              <a:rPr lang="cs-CZ" dirty="0" smtClean="0">
                <a:latin typeface="Georgia" pitchFamily="18" charset="0"/>
              </a:rPr>
              <a:t>a </a:t>
            </a:r>
            <a:r>
              <a:rPr lang="cs-CZ" dirty="0" smtClean="0">
                <a:latin typeface="Georgia" pitchFamily="18" charset="0"/>
              </a:rPr>
              <a:t>později také páry. Některá auta byla poháněna elektrickými bateriemi. Největší oblibu si však brzy získala auta s benzínovými a naftovými motory.</a:t>
            </a:r>
            <a:endParaRPr lang="cs-CZ" dirty="0">
              <a:latin typeface="Georgia" pitchFamily="18" charset="0"/>
            </a:endParaRPr>
          </a:p>
        </p:txBody>
      </p:sp>
      <p:pic>
        <p:nvPicPr>
          <p:cNvPr id="2050" name="Picture 2" descr="C:\Users\neumannova\AppData\Local\Microsoft\Windows\Temporary Internet Files\Content.IE5\M36QDERE\MC90043979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437112"/>
            <a:ext cx="180020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4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O jakých dopravních prostředcích se v textu píše. Vyber a označ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vlaky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letadla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lodě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motorky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automobily</a:t>
            </a:r>
            <a:endParaRPr lang="cs-CZ" dirty="0"/>
          </a:p>
        </p:txBody>
      </p:sp>
      <p:pic>
        <p:nvPicPr>
          <p:cNvPr id="3074" name="Picture 2" descr="C:\Users\neumannova\AppData\Local\Microsoft\Windows\Temporary Internet Files\Content.IE5\YK0F05T2\MC9002150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126" y="1844824"/>
            <a:ext cx="1207219" cy="568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neumannova\AppData\Local\Microsoft\Windows\Temporary Internet Files\Content.IE5\YIUBWQV0\MC90044038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333665"/>
            <a:ext cx="1299592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neumannova\AppData\Local\Microsoft\Windows\Temporary Internet Files\Content.IE5\6DVO1W4T\MC90044039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5699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eumannova\AppData\Local\Microsoft\Windows\Temporary Internet Files\Content.IE5\QJO7F8PR\MC90044129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21089"/>
            <a:ext cx="79208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eumannova\AppData\Local\Microsoft\Windows\Temporary Internet Files\Content.IE5\0JU8VZ2D\MC900398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5445224"/>
            <a:ext cx="1346448" cy="60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4117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Podtrhni v textu větu, ve které se píše </a:t>
            </a:r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/>
            </a:r>
            <a:b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>o </a:t>
            </a:r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prvním vozítku</a:t>
            </a:r>
            <a:r>
              <a:rPr lang="cs-CZ" sz="2400" dirty="0">
                <a:solidFill>
                  <a:srgbClr val="0070C0"/>
                </a:solidFill>
                <a:latin typeface="Georgia" pitchFamily="18" charset="0"/>
              </a:rPr>
              <a:t>.</a:t>
            </a:r>
            <a:br>
              <a:rPr lang="cs-CZ" sz="2400" dirty="0">
                <a:solidFill>
                  <a:srgbClr val="0070C0"/>
                </a:solidFill>
                <a:latin typeface="Georgia" pitchFamily="18" charset="0"/>
              </a:rPr>
            </a:b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endParaRPr lang="cs-CZ" dirty="0" smtClean="0">
              <a:latin typeface="Georgia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latin typeface="Georgia" pitchFamily="18" charset="0"/>
              </a:rPr>
              <a:t>Automobily </a:t>
            </a:r>
            <a:r>
              <a:rPr lang="cs-CZ" dirty="0">
                <a:latin typeface="Georgia" pitchFamily="18" charset="0"/>
              </a:rPr>
              <a:t>vždy nejezdily na benzín. První vozítko bylo šlapací. Pak se lidé snažili využít síly větru a později také páry. Některá auta byla poháněna elektrickými bateriemi. Největší oblibu si však brzy získala auta s benzínovými a naftovými </a:t>
            </a:r>
            <a:r>
              <a:rPr lang="cs-CZ" dirty="0" smtClean="0">
                <a:latin typeface="Georgia" pitchFamily="18" charset="0"/>
              </a:rPr>
              <a:t>motory.</a:t>
            </a:r>
          </a:p>
          <a:p>
            <a:pPr marL="0" indent="0" algn="just">
              <a:buNone/>
            </a:pPr>
            <a:endParaRPr lang="cs-CZ" dirty="0">
              <a:latin typeface="Georgia" pitchFamily="18" charset="0"/>
            </a:endParaRPr>
          </a:p>
        </p:txBody>
      </p:sp>
      <p:pic>
        <p:nvPicPr>
          <p:cNvPr id="4098" name="Picture 2" descr="C:\Users\neumannova\AppData\Local\Microsoft\Windows\Temporary Internet Files\Content.IE5\J19334EV\MC9003105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97152"/>
            <a:ext cx="1806854" cy="1172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74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Jaké bylo první </a:t>
            </a:r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>auto.</a:t>
            </a:r>
            <a:b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</a:br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>přečti </a:t>
            </a:r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a </a:t>
            </a:r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>správnou odpověď podtrhni:</a:t>
            </a:r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/>
            </a:r>
            <a:br>
              <a:rPr lang="cs-CZ" sz="2400" b="1" dirty="0">
                <a:solidFill>
                  <a:srgbClr val="0070C0"/>
                </a:solidFill>
                <a:latin typeface="Georgia" pitchFamily="18" charset="0"/>
              </a:rPr>
            </a:b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>
                <a:latin typeface="Georgia" pitchFamily="18" charset="0"/>
              </a:rPr>
              <a:t>e</a:t>
            </a:r>
            <a:r>
              <a:rPr lang="cs-CZ" dirty="0" smtClean="0">
                <a:latin typeface="Georgia" pitchFamily="18" charset="0"/>
              </a:rPr>
              <a:t>lektrické</a:t>
            </a:r>
            <a:endParaRPr lang="cs-CZ" dirty="0">
              <a:latin typeface="Georgia" pitchFamily="18" charset="0"/>
            </a:endParaRPr>
          </a:p>
          <a:p>
            <a:r>
              <a:rPr lang="cs-CZ" dirty="0">
                <a:latin typeface="Georgia" pitchFamily="18" charset="0"/>
              </a:rPr>
              <a:t>š</a:t>
            </a:r>
            <a:r>
              <a:rPr lang="cs-CZ" dirty="0" smtClean="0">
                <a:latin typeface="Georgia" pitchFamily="18" charset="0"/>
              </a:rPr>
              <a:t>lapací</a:t>
            </a:r>
          </a:p>
          <a:p>
            <a:r>
              <a:rPr lang="cs-CZ" dirty="0">
                <a:latin typeface="Georgia" pitchFamily="18" charset="0"/>
              </a:rPr>
              <a:t>n</a:t>
            </a:r>
            <a:r>
              <a:rPr lang="cs-CZ" dirty="0" smtClean="0">
                <a:latin typeface="Georgia" pitchFamily="18" charset="0"/>
              </a:rPr>
              <a:t>a naftu</a:t>
            </a:r>
          </a:p>
          <a:p>
            <a:r>
              <a:rPr lang="cs-CZ" dirty="0">
                <a:latin typeface="Georgia" pitchFamily="18" charset="0"/>
              </a:rPr>
              <a:t>n</a:t>
            </a:r>
            <a:r>
              <a:rPr lang="cs-CZ" dirty="0" smtClean="0">
                <a:latin typeface="Georgia" pitchFamily="18" charset="0"/>
              </a:rPr>
              <a:t>a vodu</a:t>
            </a:r>
            <a:endParaRPr lang="cs-CZ" dirty="0">
              <a:latin typeface="Georgia" pitchFamily="18" charset="0"/>
            </a:endParaRPr>
          </a:p>
        </p:txBody>
      </p:sp>
      <p:pic>
        <p:nvPicPr>
          <p:cNvPr id="5122" name="Picture 2" descr="C:\Users\neumannova\AppData\Local\Microsoft\Windows\Temporary Internet Files\Content.IE5\YIUBWQV0\MC900307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303" y="3933056"/>
            <a:ext cx="1626606" cy="18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536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82154"/>
          </a:xfrm>
        </p:spPr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</a:rPr>
              <a:t>Najdi v textu všechny druhy </a:t>
            </a:r>
            <a:r>
              <a:rPr lang="cs-CZ" sz="2400" b="1" dirty="0" smtClean="0">
                <a:solidFill>
                  <a:srgbClr val="0070C0"/>
                </a:solidFill>
              </a:rPr>
              <a:t>pohonů </a:t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a pohonných látek. </a:t>
            </a:r>
            <a:r>
              <a:rPr lang="cs-CZ" sz="2400" b="1" dirty="0">
                <a:solidFill>
                  <a:srgbClr val="0070C0"/>
                </a:solidFill>
              </a:rPr>
              <a:t>podtrhni je.</a:t>
            </a:r>
            <a:br>
              <a:rPr lang="cs-CZ" sz="2400" b="1" dirty="0">
                <a:solidFill>
                  <a:srgbClr val="0070C0"/>
                </a:solidFill>
              </a:rPr>
            </a:b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>
                <a:latin typeface="Georgia" pitchFamily="18" charset="0"/>
              </a:rPr>
              <a:t>Automobily vždy nejezdily na benzín. První vozítko bylo šlapací. Pak se lidé snažili využít síly větru a později také páry. Některá auta byla poháněna elektrickými bateriemi. Největší oblibu si však brzy získala auta s benzínovými a naftovými motory.</a:t>
            </a:r>
          </a:p>
          <a:p>
            <a:endParaRPr lang="cs-CZ" dirty="0"/>
          </a:p>
        </p:txBody>
      </p:sp>
      <p:pic>
        <p:nvPicPr>
          <p:cNvPr id="4098" name="Picture 2" descr="C:\Users\neumannova\AppData\Local\Microsoft\Windows\Temporary Internet Files\Content.IE5\7XQTQ4VL\MP9003993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221088"/>
            <a:ext cx="2461300" cy="195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89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Která auta získala největší oblibu. Vyber z několika možností.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auta využívající sílu větru, později páry,</a:t>
            </a:r>
          </a:p>
          <a:p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auta </a:t>
            </a:r>
            <a:r>
              <a:rPr lang="cs-CZ" dirty="0">
                <a:latin typeface="Georgia" pitchFamily="18" charset="0"/>
              </a:rPr>
              <a:t>s benzínovými a naftovými </a:t>
            </a:r>
            <a:r>
              <a:rPr lang="cs-CZ" dirty="0" smtClean="0">
                <a:latin typeface="Georgia" pitchFamily="18" charset="0"/>
              </a:rPr>
              <a:t>motory,</a:t>
            </a:r>
          </a:p>
          <a:p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auta poháněna </a:t>
            </a:r>
            <a:r>
              <a:rPr lang="cs-CZ" dirty="0">
                <a:latin typeface="Georgia" pitchFamily="18" charset="0"/>
              </a:rPr>
              <a:t>elektrickými </a:t>
            </a:r>
            <a:r>
              <a:rPr lang="cs-CZ" dirty="0" smtClean="0">
                <a:latin typeface="Georgia" pitchFamily="18" charset="0"/>
              </a:rPr>
              <a:t>bateriemi.</a:t>
            </a:r>
            <a:endParaRPr lang="cs-CZ" dirty="0">
              <a:latin typeface="Georgia" pitchFamily="18" charset="0"/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neumannova\AppData\Local\Microsoft\Windows\Temporary Internet Files\Content.IE5\FCR61IJF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149080"/>
            <a:ext cx="223224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0846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Označ dopravní prostředek, který jezdí na benzín.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neumannova\AppData\Local\Microsoft\Windows\Temporary Internet Files\Content.IE5\YNMYNHXZ\MC900296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810" y="1631727"/>
            <a:ext cx="2002325" cy="157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eumannova\AppData\Local\Microsoft\Windows\Temporary Internet Files\Content.IE5\J19334EV\MC9003183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36622"/>
            <a:ext cx="1838858" cy="119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eumannova\AppData\Local\Microsoft\Windows\Temporary Internet Files\Content.IE5\02ASHAMU\MC9002956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5139" y="4293661"/>
            <a:ext cx="2044574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eumannova\AppData\Local\Microsoft\Windows\Temporary Internet Files\Content.IE5\22JJU0AS\MC90044174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510" y="3210048"/>
            <a:ext cx="1810649" cy="137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eumannova\AppData\Local\Microsoft\Windows\Temporary Internet Files\Content.IE5\J19334EV\MM900395710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846435"/>
            <a:ext cx="9525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3325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err="1">
                <a:cs typeface="Arial" pitchFamily="34" charset="0"/>
              </a:rPr>
              <a:t>Heroldová,V</a:t>
            </a:r>
            <a:r>
              <a:rPr lang="cs-CZ" dirty="0">
                <a:cs typeface="Arial" pitchFamily="34" charset="0"/>
              </a:rPr>
              <a:t>. a kol.: </a:t>
            </a:r>
            <a:r>
              <a:rPr lang="cs-CZ" i="1" dirty="0">
                <a:cs typeface="Arial" pitchFamily="34" charset="0"/>
              </a:rPr>
              <a:t>Čítanka pro 2. stupeň základní školy speciální. </a:t>
            </a:r>
            <a:r>
              <a:rPr lang="cs-CZ" dirty="0">
                <a:cs typeface="Arial" pitchFamily="34" charset="0"/>
              </a:rPr>
              <a:t>Praha: PARTA 2007, 1. vydání ISBN 978-80-7320-085-5</a:t>
            </a:r>
            <a:endParaRPr lang="cs-CZ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lvl="0"/>
            <a:r>
              <a:rPr lang="cs-CZ" dirty="0">
                <a:cs typeface="Arial" pitchFamily="34" charset="0"/>
              </a:rPr>
              <a:t>Text:  Mgr. Ivana Hlavová</a:t>
            </a:r>
            <a:endParaRPr lang="cs-CZ" dirty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226</TotalTime>
  <Words>348</Words>
  <Application>Microsoft Office PowerPoint</Application>
  <PresentationFormat>Předvádění na obrazovce (4:3)</PresentationFormat>
  <Paragraphs>71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        Auta</vt:lpstr>
      <vt:lpstr>Přečti si pozorně text. </vt:lpstr>
      <vt:lpstr>O jakých dopravních prostředcích se v textu píše. Vyber a označ.</vt:lpstr>
      <vt:lpstr>Podtrhni v textu větu, ve které se píše  o prvním vozítku. </vt:lpstr>
      <vt:lpstr>Jaké bylo první auto. přečti a správnou odpověď podtrhni: </vt:lpstr>
      <vt:lpstr>Najdi v textu všechny druhy pohonů  a pohonných látek. podtrhni je. </vt:lpstr>
      <vt:lpstr>Která auta získala největší oblibu. Vyber z několika možností.</vt:lpstr>
      <vt:lpstr>Označ dopravní prostředek, který jezdí na benzín.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Auta</dc:title>
  <dc:creator>neumannova</dc:creator>
  <cp:lastModifiedBy>neumannova</cp:lastModifiedBy>
  <cp:revision>23</cp:revision>
  <dcterms:created xsi:type="dcterms:W3CDTF">2013-02-23T17:58:19Z</dcterms:created>
  <dcterms:modified xsi:type="dcterms:W3CDTF">2013-03-07T15:19:52Z</dcterms:modified>
</cp:coreProperties>
</file>