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324" autoAdjust="0"/>
    <p:restoredTop sz="94660"/>
  </p:normalViewPr>
  <p:slideViewPr>
    <p:cSldViewPr>
      <p:cViewPr>
        <p:scale>
          <a:sx n="60" d="100"/>
          <a:sy n="60" d="100"/>
        </p:scale>
        <p:origin x="-1734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DF33EF-4523-4928-A802-08E6A88A20D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AEFBE4-69FD-4750-A8E7-EB626A85E0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746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EFBE4-69FD-4750-A8E7-EB626A85E0C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584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157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053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864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722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029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178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875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844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740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915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400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778A1F-75E0-4F01-ADE4-68A3EA24A2AC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268921-790D-434E-A032-0CC1C9697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669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CCFFCC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Geometrie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VY_32_INOVACE_07_Dvojice úhlů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27661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CCFFCC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Výseč 35"/>
          <p:cNvSpPr/>
          <p:nvPr/>
        </p:nvSpPr>
        <p:spPr>
          <a:xfrm rot="13533734" flipH="1">
            <a:off x="1676654" y="-87807"/>
            <a:ext cx="5155684" cy="5955459"/>
          </a:xfrm>
          <a:prstGeom prst="pie">
            <a:avLst>
              <a:gd name="adj1" fmla="val 1689807"/>
              <a:gd name="adj2" fmla="val 4240911"/>
            </a:avLst>
          </a:prstGeom>
          <a:gradFill>
            <a:gsLst>
              <a:gs pos="5000">
                <a:schemeClr val="accent3">
                  <a:lumMod val="50000"/>
                </a:schemeClr>
              </a:gs>
              <a:gs pos="87000">
                <a:schemeClr val="accent3">
                  <a:lumMod val="60000"/>
                  <a:lumOff val="40000"/>
                </a:schemeClr>
              </a:gs>
              <a:gs pos="49184">
                <a:srgbClr val="BFD395"/>
              </a:gs>
              <a:gs pos="54000">
                <a:schemeClr val="accent3">
                  <a:lumMod val="60000"/>
                  <a:lumOff val="4000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Výseč 33"/>
          <p:cNvSpPr/>
          <p:nvPr/>
        </p:nvSpPr>
        <p:spPr>
          <a:xfrm rot="2701275" flipH="1">
            <a:off x="1775023" y="-82535"/>
            <a:ext cx="4958914" cy="5955459"/>
          </a:xfrm>
          <a:prstGeom prst="pie">
            <a:avLst>
              <a:gd name="adj1" fmla="val 1581125"/>
              <a:gd name="adj2" fmla="val 4163618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  <a:alpha val="38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763687" y="2060848"/>
            <a:ext cx="5256584" cy="17281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907703" y="1556792"/>
            <a:ext cx="5256584" cy="23762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 rot="2337204">
            <a:off x="3238735" y="1477606"/>
            <a:ext cx="2592288" cy="2860366"/>
          </a:xfrm>
          <a:prstGeom prst="arc">
            <a:avLst>
              <a:gd name="adj1" fmla="val 17520612"/>
              <a:gd name="adj2" fmla="val 20595351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2636912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ym typeface="Symbol"/>
              </a:rPr>
              <a:t>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71799" y="263691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ym typeface="Symbol"/>
              </a:rPr>
              <a:t></a:t>
            </a:r>
            <a:endParaRPr lang="cs-CZ" sz="3200" dirty="0"/>
          </a:p>
        </p:txBody>
      </p:sp>
      <p:sp>
        <p:nvSpPr>
          <p:cNvPr id="11" name="Oblouk 10"/>
          <p:cNvSpPr/>
          <p:nvPr/>
        </p:nvSpPr>
        <p:spPr>
          <a:xfrm rot="13447729">
            <a:off x="2609707" y="1551576"/>
            <a:ext cx="2592288" cy="2860366"/>
          </a:xfrm>
          <a:prstGeom prst="arc">
            <a:avLst>
              <a:gd name="adj1" fmla="val 17327503"/>
              <a:gd name="adj2" fmla="val 20595351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1979711" y="2060848"/>
            <a:ext cx="72008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051719" y="3717032"/>
            <a:ext cx="144016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876255" y="1484784"/>
            <a:ext cx="144016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6804247" y="3573016"/>
            <a:ext cx="72008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979711" y="1484784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35695" y="407707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44207" y="1052736"/>
            <a:ext cx="6059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300191" y="4221088"/>
            <a:ext cx="495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267744" y="332656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accent3">
                    <a:lumMod val="50000"/>
                  </a:schemeClr>
                </a:solidFill>
                <a:latin typeface="Arial Narrow" pitchFamily="34" charset="0"/>
              </a:rPr>
              <a:t>Vrcholové úhly</a:t>
            </a:r>
            <a:endParaRPr lang="cs-CZ" sz="3600" b="1" i="1" dirty="0">
              <a:solidFill>
                <a:schemeClr val="accent3">
                  <a:lumMod val="50000"/>
                </a:schemeClr>
              </a:solidFill>
              <a:latin typeface="Arial Narrow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067943" y="2060848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419872" y="3861048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ym typeface="Symbol"/>
              </a:rPr>
              <a:t> = </a:t>
            </a:r>
            <a:endParaRPr lang="cs-CZ" sz="36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827584" y="5661248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Vrcholové úhly</a:t>
            </a:r>
            <a:r>
              <a:rPr lang="cs-CZ" dirty="0"/>
              <a:t> jsou takové úhly, které mají společný vrchol a jejich ramena tvoří opačné polopřímky. Vrcholové úhly jsou vždy shodné, mají stejnou velikost.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5505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4" grpId="0" animBg="1"/>
      <p:bldP spid="10" grpId="0" animBg="1"/>
      <p:bldP spid="12" grpId="0"/>
      <p:bldP spid="13" grpId="0"/>
      <p:bldP spid="11" grpId="0" animBg="1"/>
      <p:bldP spid="29" grpId="0"/>
      <p:bldP spid="30" grpId="0"/>
      <p:bldP spid="31" grpId="0"/>
      <p:bldP spid="32" grpId="0"/>
      <p:bldP spid="35" grpId="0"/>
      <p:bldP spid="3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CCFFCC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Výseč 18"/>
          <p:cNvSpPr/>
          <p:nvPr/>
        </p:nvSpPr>
        <p:spPr>
          <a:xfrm rot="4062997">
            <a:off x="1681709" y="733260"/>
            <a:ext cx="4944885" cy="5008084"/>
          </a:xfrm>
          <a:prstGeom prst="pie">
            <a:avLst>
              <a:gd name="adj1" fmla="val 7811599"/>
              <a:gd name="adj2" fmla="val 16113974"/>
            </a:avLst>
          </a:prstGeom>
          <a:gradFill>
            <a:gsLst>
              <a:gs pos="5000">
                <a:schemeClr val="accent6">
                  <a:lumMod val="60000"/>
                  <a:lumOff val="40000"/>
                </a:schemeClr>
              </a:gs>
              <a:gs pos="87000">
                <a:schemeClr val="accent6">
                  <a:lumMod val="40000"/>
                  <a:lumOff val="60000"/>
                </a:schemeClr>
              </a:gs>
              <a:gs pos="29000">
                <a:schemeClr val="accent6">
                  <a:lumMod val="40000"/>
                  <a:lumOff val="60000"/>
                </a:schemeClr>
              </a:gs>
              <a:gs pos="54000">
                <a:schemeClr val="accent6">
                  <a:lumMod val="40000"/>
                  <a:lumOff val="6000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seč 17"/>
          <p:cNvSpPr/>
          <p:nvPr/>
        </p:nvSpPr>
        <p:spPr>
          <a:xfrm rot="2701275" flipH="1">
            <a:off x="1778431" y="48098"/>
            <a:ext cx="4875983" cy="6337916"/>
          </a:xfrm>
          <a:prstGeom prst="pie">
            <a:avLst>
              <a:gd name="adj1" fmla="val 1649913"/>
              <a:gd name="adj2" fmla="val 4180428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  <a:alpha val="38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" name="Přímá spojnice 1"/>
          <p:cNvCxnSpPr/>
          <p:nvPr/>
        </p:nvCxnSpPr>
        <p:spPr>
          <a:xfrm>
            <a:off x="1619673" y="2376263"/>
            <a:ext cx="5256584" cy="17281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V="1">
            <a:off x="1835696" y="1916832"/>
            <a:ext cx="5256584" cy="23762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Oblouk 3"/>
          <p:cNvSpPr/>
          <p:nvPr/>
        </p:nvSpPr>
        <p:spPr>
          <a:xfrm rot="18231561">
            <a:off x="2571164" y="1587491"/>
            <a:ext cx="3253869" cy="3159722"/>
          </a:xfrm>
          <a:prstGeom prst="arc">
            <a:avLst>
              <a:gd name="adj1" fmla="val 15197656"/>
              <a:gd name="adj2" fmla="val 1903823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95937" y="2376263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ym typeface="Symbol"/>
              </a:rPr>
              <a:t>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2924944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ym typeface="Symbol"/>
              </a:rPr>
              <a:t></a:t>
            </a:r>
            <a:endParaRPr lang="cs-CZ" sz="3200" dirty="0"/>
          </a:p>
        </p:txBody>
      </p:sp>
      <p:sp>
        <p:nvSpPr>
          <p:cNvPr id="7" name="Oblouk 6"/>
          <p:cNvSpPr/>
          <p:nvPr/>
        </p:nvSpPr>
        <p:spPr>
          <a:xfrm rot="12295411">
            <a:off x="2708227" y="1313138"/>
            <a:ext cx="2498815" cy="3096114"/>
          </a:xfrm>
          <a:prstGeom prst="arc">
            <a:avLst>
              <a:gd name="adj1" fmla="val 17663305"/>
              <a:gd name="adj2" fmla="val 20458241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1835697" y="2376263"/>
            <a:ext cx="72008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07705" y="4032447"/>
            <a:ext cx="144016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732241" y="1800199"/>
            <a:ext cx="144016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6660233" y="3888431"/>
            <a:ext cx="72008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835697" y="1800199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91681" y="4392487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3" y="1368151"/>
            <a:ext cx="6059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400506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260648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accent3">
                    <a:lumMod val="50000"/>
                  </a:schemeClr>
                </a:solidFill>
                <a:latin typeface="Arial Narrow" pitchFamily="34" charset="0"/>
              </a:rPr>
              <a:t>Vedlejší úhly</a:t>
            </a:r>
            <a:endParaRPr lang="cs-CZ" sz="3600" b="1" i="1" dirty="0">
              <a:solidFill>
                <a:schemeClr val="accent3">
                  <a:lumMod val="50000"/>
                </a:schemeClr>
              </a:solidFill>
              <a:latin typeface="Arial Narrow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79913" y="3528391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4293096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ym typeface="Symbol"/>
              </a:rPr>
              <a:t> + =180</a:t>
            </a:r>
            <a:r>
              <a:rPr lang="cs-CZ" sz="3600" dirty="0" smtClean="0">
                <a:latin typeface="Times New Roman"/>
                <a:cs typeface="Times New Roman"/>
                <a:sym typeface="Symbol"/>
              </a:rPr>
              <a:t>˚</a:t>
            </a:r>
            <a:endParaRPr lang="cs-CZ" sz="36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5616623"/>
            <a:ext cx="87129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Vedlejší úhly</a:t>
            </a:r>
            <a:r>
              <a:rPr lang="cs-CZ" dirty="0"/>
              <a:t> jsou takové úhly, které mají jedno rameno společné a druhá ramena jsou opačné polopřímky. Součet vedlejších úhlů je vždy roven 180°, přímému úhlu.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93114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8" grpId="0" animBg="1"/>
      <p:bldP spid="4" grpId="0" animBg="1"/>
      <p:bldP spid="5" grpId="0"/>
      <p:bldP spid="6" grpId="0"/>
      <p:bldP spid="7" grpId="0" animBg="1"/>
      <p:bldP spid="12" grpId="0"/>
      <p:bldP spid="13" grpId="0"/>
      <p:bldP spid="14" grpId="0"/>
      <p:bldP spid="15" grpId="0"/>
      <p:bldP spid="17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CCFFCC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 flipV="1">
            <a:off x="1403648" y="2060848"/>
            <a:ext cx="3240360" cy="1584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403648" y="2060848"/>
            <a:ext cx="3744416" cy="151216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Oblouk 5"/>
          <p:cNvSpPr/>
          <p:nvPr/>
        </p:nvSpPr>
        <p:spPr>
          <a:xfrm>
            <a:off x="2267744" y="1772816"/>
            <a:ext cx="1872208" cy="1368152"/>
          </a:xfrm>
          <a:prstGeom prst="arc">
            <a:avLst>
              <a:gd name="adj1" fmla="val 11045113"/>
              <a:gd name="adj2" fmla="val 210019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2915816" y="1916832"/>
            <a:ext cx="1872208" cy="1656184"/>
          </a:xfrm>
          <a:prstGeom prst="arc">
            <a:avLst>
              <a:gd name="adj1" fmla="val 19089138"/>
              <a:gd name="adj2" fmla="val 2376327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flipH="1">
            <a:off x="1979712" y="2069232"/>
            <a:ext cx="1088504" cy="1656184"/>
          </a:xfrm>
          <a:prstGeom prst="arc">
            <a:avLst>
              <a:gd name="adj1" fmla="val 18444105"/>
              <a:gd name="adj2" fmla="val 2550959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11026978">
            <a:off x="2382847" y="2337144"/>
            <a:ext cx="1872208" cy="1368152"/>
          </a:xfrm>
          <a:prstGeom prst="arc">
            <a:avLst>
              <a:gd name="adj1" fmla="val 11362698"/>
              <a:gd name="adj2" fmla="val 20785498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213285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256490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ym typeface="Symbol"/>
              </a:rPr>
              <a:t></a:t>
            </a:r>
            <a:endParaRPr lang="cs-CZ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31409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120</a:t>
            </a:r>
            <a:r>
              <a:rPr lang="cs-CZ" dirty="0" smtClean="0">
                <a:latin typeface="Times New Roman"/>
                <a:cs typeface="Times New Roman"/>
              </a:rPr>
              <a:t>˚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692696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Úhel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4572000" y="4437112"/>
            <a:ext cx="3456384" cy="7920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5868144" y="3284984"/>
            <a:ext cx="72008" cy="30963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Oblouk 18"/>
          <p:cNvSpPr/>
          <p:nvPr/>
        </p:nvSpPr>
        <p:spPr>
          <a:xfrm>
            <a:off x="5076056" y="3933056"/>
            <a:ext cx="1872208" cy="1656184"/>
          </a:xfrm>
          <a:prstGeom prst="arc">
            <a:avLst>
              <a:gd name="adj1" fmla="val 15782116"/>
              <a:gd name="adj2" fmla="val 21201614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18553218" flipH="1">
            <a:off x="5229445" y="4338244"/>
            <a:ext cx="1088504" cy="1656184"/>
          </a:xfrm>
          <a:prstGeom prst="arc">
            <a:avLst>
              <a:gd name="adj1" fmla="val 18271670"/>
              <a:gd name="adj2" fmla="val 2946885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657029">
            <a:off x="5283560" y="4038361"/>
            <a:ext cx="1872208" cy="1976761"/>
          </a:xfrm>
          <a:prstGeom prst="arc">
            <a:avLst>
              <a:gd name="adj1" fmla="val 18567777"/>
              <a:gd name="adj2" fmla="val 4880657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rot="1689988">
            <a:off x="4940004" y="3822749"/>
            <a:ext cx="1872208" cy="2028910"/>
          </a:xfrm>
          <a:prstGeom prst="arc">
            <a:avLst>
              <a:gd name="adj1" fmla="val 8045713"/>
              <a:gd name="adj2" fmla="val 14671528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44371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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36096" y="50851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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99592" y="501317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Symbol"/>
              <a:buChar char="a"/>
            </a:pPr>
            <a:r>
              <a:rPr lang="cs-CZ" dirty="0" smtClean="0">
                <a:sym typeface="Symbol"/>
              </a:rPr>
              <a:t>=              =</a:t>
            </a:r>
          </a:p>
          <a:p>
            <a:r>
              <a:rPr lang="cs-CZ" dirty="0" smtClean="0">
                <a:sym typeface="Symbol"/>
              </a:rPr>
              <a:t>    =              =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8" y="537321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75</a:t>
            </a:r>
            <a:r>
              <a:rPr lang="cs-CZ" dirty="0" smtClean="0">
                <a:latin typeface="Times New Roman"/>
                <a:cs typeface="Times New Roman"/>
              </a:rPr>
              <a:t>˚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9618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CCFFCC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 flipV="1">
            <a:off x="1403648" y="2060848"/>
            <a:ext cx="3240360" cy="1584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1403648" y="2060848"/>
            <a:ext cx="3744416" cy="151216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Oblouk 3"/>
          <p:cNvSpPr/>
          <p:nvPr/>
        </p:nvSpPr>
        <p:spPr>
          <a:xfrm>
            <a:off x="2267744" y="1772816"/>
            <a:ext cx="1872208" cy="1368152"/>
          </a:xfrm>
          <a:prstGeom prst="arc">
            <a:avLst>
              <a:gd name="adj1" fmla="val 11045113"/>
              <a:gd name="adj2" fmla="val 210019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2915816" y="1916832"/>
            <a:ext cx="1872208" cy="1656184"/>
          </a:xfrm>
          <a:prstGeom prst="arc">
            <a:avLst>
              <a:gd name="adj1" fmla="val 19089138"/>
              <a:gd name="adj2" fmla="val 2376327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flipH="1">
            <a:off x="1979712" y="2069232"/>
            <a:ext cx="1088504" cy="1656184"/>
          </a:xfrm>
          <a:prstGeom prst="arc">
            <a:avLst>
              <a:gd name="adj1" fmla="val 18444105"/>
              <a:gd name="adj2" fmla="val 2550959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11026978">
            <a:off x="2382847" y="2337144"/>
            <a:ext cx="1872208" cy="1368152"/>
          </a:xfrm>
          <a:prstGeom prst="arc">
            <a:avLst>
              <a:gd name="adj1" fmla="val 11362698"/>
              <a:gd name="adj2" fmla="val 20785498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213285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256490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ym typeface="Symbol"/>
              </a:rPr>
              <a:t></a:t>
            </a:r>
            <a:endParaRPr lang="cs-CZ" dirty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31409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120</a:t>
            </a:r>
            <a:r>
              <a:rPr lang="cs-CZ" dirty="0" smtClean="0">
                <a:latin typeface="Times New Roman"/>
                <a:cs typeface="Times New Roman"/>
              </a:rPr>
              <a:t>˚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692696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Úhel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572000" y="4437112"/>
            <a:ext cx="3456384" cy="7920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5868144" y="3284984"/>
            <a:ext cx="72008" cy="30963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5076056" y="3933056"/>
            <a:ext cx="1872208" cy="1656184"/>
          </a:xfrm>
          <a:prstGeom prst="arc">
            <a:avLst>
              <a:gd name="adj1" fmla="val 15782116"/>
              <a:gd name="adj2" fmla="val 21201614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8553218" flipH="1">
            <a:off x="5229445" y="4338244"/>
            <a:ext cx="1088504" cy="1656184"/>
          </a:xfrm>
          <a:prstGeom prst="arc">
            <a:avLst>
              <a:gd name="adj1" fmla="val 18271670"/>
              <a:gd name="adj2" fmla="val 2946885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1657029">
            <a:off x="5283560" y="4038361"/>
            <a:ext cx="1872208" cy="1976761"/>
          </a:xfrm>
          <a:prstGeom prst="arc">
            <a:avLst>
              <a:gd name="adj1" fmla="val 18567777"/>
              <a:gd name="adj2" fmla="val 4880657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689988">
            <a:off x="4940004" y="3822749"/>
            <a:ext cx="1872208" cy="2028910"/>
          </a:xfrm>
          <a:prstGeom prst="arc">
            <a:avLst>
              <a:gd name="adj1" fmla="val 8045713"/>
              <a:gd name="adj2" fmla="val 14671528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44371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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36096" y="50851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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99592" y="501317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Symbol"/>
              <a:buChar char="a"/>
            </a:pPr>
            <a:r>
              <a:rPr lang="cs-CZ" dirty="0" smtClean="0">
                <a:sym typeface="Symbol"/>
              </a:rPr>
              <a:t>=120</a:t>
            </a:r>
            <a:r>
              <a:rPr lang="cs-CZ" dirty="0" smtClean="0">
                <a:latin typeface="Times New Roman"/>
                <a:cs typeface="Times New Roman"/>
                <a:sym typeface="Symbol"/>
              </a:rPr>
              <a:t>˚</a:t>
            </a:r>
            <a:r>
              <a:rPr lang="cs-CZ" dirty="0" smtClean="0">
                <a:sym typeface="Symbol"/>
              </a:rPr>
              <a:t>              = 60</a:t>
            </a:r>
            <a:r>
              <a:rPr lang="cs-CZ" dirty="0" smtClean="0">
                <a:latin typeface="Times New Roman"/>
                <a:cs typeface="Times New Roman"/>
                <a:sym typeface="Symbol"/>
              </a:rPr>
              <a:t>˚</a:t>
            </a:r>
            <a:endParaRPr lang="cs-CZ" dirty="0" smtClean="0">
              <a:sym typeface="Symbol"/>
            </a:endParaRPr>
          </a:p>
          <a:p>
            <a:r>
              <a:rPr lang="cs-CZ" dirty="0" smtClean="0">
                <a:sym typeface="Symbol"/>
              </a:rPr>
              <a:t>    = 75</a:t>
            </a:r>
            <a:r>
              <a:rPr lang="cs-CZ" dirty="0" smtClean="0">
                <a:latin typeface="Times New Roman"/>
                <a:cs typeface="Times New Roman"/>
                <a:sym typeface="Symbol"/>
              </a:rPr>
              <a:t>˚</a:t>
            </a:r>
            <a:r>
              <a:rPr lang="cs-CZ" dirty="0" smtClean="0">
                <a:sym typeface="Symbol"/>
              </a:rPr>
              <a:t>               =105</a:t>
            </a:r>
            <a:r>
              <a:rPr lang="cs-CZ" dirty="0" smtClean="0">
                <a:latin typeface="Times New Roman"/>
                <a:cs typeface="Times New Roman"/>
                <a:sym typeface="Symbol"/>
              </a:rPr>
              <a:t>˚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42210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75</a:t>
            </a:r>
            <a:r>
              <a:rPr lang="cs-CZ" dirty="0" smtClean="0">
                <a:latin typeface="Times New Roman"/>
                <a:cs typeface="Times New Roman"/>
              </a:rPr>
              <a:t>˚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59441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CCFFCC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 </a:t>
            </a:r>
            <a:r>
              <a:rPr lang="cs-CZ" dirty="0" smtClean="0"/>
              <a:t>matematika </a:t>
            </a:r>
            <a:r>
              <a:rPr lang="cs-CZ" dirty="0"/>
              <a:t>na </a:t>
            </a:r>
            <a:r>
              <a:rPr lang="cs-CZ" dirty="0" smtClean="0"/>
              <a:t>Základní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šestý ročník 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úhel.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</a:t>
            </a:r>
            <a:r>
              <a:rPr lang="cs-CZ"/>
              <a:t>ve </a:t>
            </a:r>
            <a:r>
              <a:rPr lang="cs-CZ" smtClean="0"/>
              <a:t>II. </a:t>
            </a:r>
            <a:r>
              <a:rPr lang="cs-CZ" dirty="0" smtClean="0"/>
              <a:t>pololetí školního roku 2011/2012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06577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</TotalTime>
  <Words>206</Words>
  <Application>Microsoft Office PowerPoint</Application>
  <PresentationFormat>Předvádění na obrazovce (4:3)</PresentationFormat>
  <Paragraphs>58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17</cp:revision>
  <dcterms:created xsi:type="dcterms:W3CDTF">2012-02-20T20:11:10Z</dcterms:created>
  <dcterms:modified xsi:type="dcterms:W3CDTF">2013-03-07T16:44:27Z</dcterms:modified>
</cp:coreProperties>
</file>