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6" r:id="rId3"/>
    <p:sldId id="259" r:id="rId4"/>
    <p:sldId id="260" r:id="rId5"/>
    <p:sldId id="265" r:id="rId6"/>
    <p:sldId id="261" r:id="rId7"/>
    <p:sldId id="262" r:id="rId8"/>
    <p:sldId id="263" r:id="rId9"/>
    <p:sldId id="264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212CB9-B3A6-4602-ADB0-03B9429DEC0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51F5B5-CD34-4779-8BB3-56026A2CE9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715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1F5B5-CD34-4779-8BB3-56026A2CE95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7047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314C1-B822-40EA-A0A1-C1707F44069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42A8-E0C3-4DAD-BDC7-30E043427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851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314C1-B822-40EA-A0A1-C1707F44069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42A8-E0C3-4DAD-BDC7-30E043427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821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314C1-B822-40EA-A0A1-C1707F44069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42A8-E0C3-4DAD-BDC7-30E043427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786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314C1-B822-40EA-A0A1-C1707F44069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42A8-E0C3-4DAD-BDC7-30E043427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286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314C1-B822-40EA-A0A1-C1707F44069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42A8-E0C3-4DAD-BDC7-30E043427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818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314C1-B822-40EA-A0A1-C1707F44069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42A8-E0C3-4DAD-BDC7-30E043427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441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314C1-B822-40EA-A0A1-C1707F44069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42A8-E0C3-4DAD-BDC7-30E043427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962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314C1-B822-40EA-A0A1-C1707F44069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42A8-E0C3-4DAD-BDC7-30E043427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102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314C1-B822-40EA-A0A1-C1707F44069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42A8-E0C3-4DAD-BDC7-30E043427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837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314C1-B822-40EA-A0A1-C1707F44069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42A8-E0C3-4DAD-BDC7-30E043427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00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314C1-B822-40EA-A0A1-C1707F44069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542A8-E0C3-4DAD-BDC7-30E043427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986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4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A314C1-B822-40EA-A0A1-C1707F44069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542A8-E0C3-4DAD-BDC7-30E043427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941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Matematika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rgbClr val="FF0000"/>
                </a:solidFill>
              </a:rPr>
              <a:t>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</a:t>
            </a:r>
            <a:r>
              <a:rPr lang="cs-CZ" dirty="0">
                <a:solidFill>
                  <a:srgbClr val="FF0000"/>
                </a:solidFill>
              </a:rPr>
              <a:t>4</a:t>
            </a:r>
            <a:r>
              <a:rPr lang="cs-CZ" smtClean="0">
                <a:solidFill>
                  <a:srgbClr val="FF0000"/>
                </a:solidFill>
              </a:rPr>
              <a:t>1</a:t>
            </a:r>
            <a:r>
              <a:rPr lang="cs-CZ" smtClean="0"/>
              <a:t>_</a:t>
            </a:r>
            <a:r>
              <a:rPr lang="cs-CZ" smtClean="0">
                <a:solidFill>
                  <a:srgbClr val="FF0000"/>
                </a:solidFill>
              </a:rPr>
              <a:t>Desetinná </a:t>
            </a:r>
            <a:r>
              <a:rPr lang="cs-CZ" dirty="0" smtClean="0">
                <a:solidFill>
                  <a:srgbClr val="FF0000"/>
                </a:solidFill>
              </a:rPr>
              <a:t>čísla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9698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bg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Desetinná čísla</a:t>
            </a:r>
            <a:endParaRPr lang="cs-CZ" b="1" dirty="0">
              <a:ln w="12700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solidFill>
                <a:schemeClr val="bg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0720180"/>
              </p:ext>
            </p:extLst>
          </p:nvPr>
        </p:nvGraphicFramePr>
        <p:xfrm>
          <a:off x="971600" y="2204864"/>
          <a:ext cx="1800200" cy="1872204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1800200"/>
              </a:tblGrid>
              <a:tr h="188408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88408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88408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88408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88408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7653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88408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88408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88408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88408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437053" y="424890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celek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6501042"/>
              </p:ext>
            </p:extLst>
          </p:nvPr>
        </p:nvGraphicFramePr>
        <p:xfrm>
          <a:off x="3563888" y="2276872"/>
          <a:ext cx="1728192" cy="172819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728192"/>
              </a:tblGrid>
              <a:tr h="172819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72819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72819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72819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72819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72819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72819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72819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72819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72819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203848" y="4365104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elek  rozdělený na 10 částí 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164097"/>
              </p:ext>
            </p:extLst>
          </p:nvPr>
        </p:nvGraphicFramePr>
        <p:xfrm>
          <a:off x="6300192" y="3789040"/>
          <a:ext cx="1728192" cy="161925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728192"/>
              </a:tblGrid>
              <a:tr h="66675">
                <a:tc>
                  <a:txBody>
                    <a:bodyPr/>
                    <a:lstStyle/>
                    <a:p>
                      <a:pPr marL="0" algn="l" defTabSz="914400" rtl="0" eaLnBrk="1" fontAlgn="b" latinLnBrk="0" hangingPunct="1"/>
                      <a:r>
                        <a:rPr lang="cs-CZ" sz="100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707904" y="5517232"/>
                <a:ext cx="1296144" cy="6127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=0,1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5517232"/>
                <a:ext cx="1296144" cy="6127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6228184" y="429309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edna desetina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3081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3568" y="692696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bg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Desetinná čísla</a:t>
            </a:r>
            <a:endParaRPr lang="cs-CZ" b="1" dirty="0">
              <a:ln w="12700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solidFill>
                <a:schemeClr val="bg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0854735"/>
              </p:ext>
            </p:extLst>
          </p:nvPr>
        </p:nvGraphicFramePr>
        <p:xfrm>
          <a:off x="971600" y="2348880"/>
          <a:ext cx="1944216" cy="1944217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1944216"/>
              </a:tblGrid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833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2377291"/>
              </p:ext>
            </p:extLst>
          </p:nvPr>
        </p:nvGraphicFramePr>
        <p:xfrm>
          <a:off x="3419872" y="2348880"/>
          <a:ext cx="1944220" cy="194421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</a:tblGrid>
              <a:tr h="19442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475656" y="44371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celek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4581128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elek  rozdělený na 100 částí </a:t>
            </a:r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3137997"/>
              </p:ext>
            </p:extLst>
          </p:nvPr>
        </p:nvGraphicFramePr>
        <p:xfrm>
          <a:off x="6660232" y="3284984"/>
          <a:ext cx="175766" cy="161925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175766"/>
              </a:tblGrid>
              <a:tr h="144016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923928" y="5517232"/>
                <a:ext cx="1296144" cy="6127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=0,01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5517232"/>
                <a:ext cx="1296144" cy="6127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6588224" y="450912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jedna setina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008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692696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bg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Desetinná čísla</a:t>
            </a:r>
            <a:endParaRPr lang="cs-CZ" b="1" dirty="0">
              <a:ln w="12700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solidFill>
                <a:schemeClr val="bg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256490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2564904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Přečteme jako jedna desetina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328498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3212976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Přečteme jako dvě desetiny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393305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,2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3933056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Přečteme jako jedna celá dvě desetiny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19672" y="465313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10,5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465313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Přečteme jako deset celých pět desetin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5733256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0,6      3,5      4,3       22,7        0,4       1,9         1006,2       7,7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0000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692696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bg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Desetinná čísla</a:t>
            </a:r>
            <a:endParaRPr lang="cs-CZ" b="1" dirty="0">
              <a:ln w="12700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solidFill>
                <a:schemeClr val="bg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256490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0,01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2564904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Přečteme jako jedna setina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328498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0,02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3212976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Přečteme jako dvě desetiny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393305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1,12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3933056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Přečteme jako jedna celá dvanáct setin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465313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10,85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39752" y="465313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Přečteme jako deset celých osmdesát pět setin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5733256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0,63      3,15      14, 03       0,71        7,40       1,97         16,28      7,75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1081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4463243"/>
              </p:ext>
            </p:extLst>
          </p:nvPr>
        </p:nvGraphicFramePr>
        <p:xfrm>
          <a:off x="1259632" y="3068960"/>
          <a:ext cx="1944216" cy="1944217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944216"/>
              </a:tblGrid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833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831412"/>
              </p:ext>
            </p:extLst>
          </p:nvPr>
        </p:nvGraphicFramePr>
        <p:xfrm>
          <a:off x="3779912" y="3068960"/>
          <a:ext cx="1944216" cy="1944217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944216"/>
              </a:tblGrid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833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6" name="Nadpis 1"/>
          <p:cNvSpPr txBox="1">
            <a:spLocks/>
          </p:cNvSpPr>
          <p:nvPr/>
        </p:nvSpPr>
        <p:spPr>
          <a:xfrm>
            <a:off x="683568" y="692696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bg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Desetinná čísla</a:t>
            </a:r>
            <a:endParaRPr lang="cs-CZ" b="1" dirty="0">
              <a:ln w="12700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solidFill>
                <a:schemeClr val="bg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916832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Znázorni  2,3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0298786"/>
              </p:ext>
            </p:extLst>
          </p:nvPr>
        </p:nvGraphicFramePr>
        <p:xfrm>
          <a:off x="6300192" y="3140968"/>
          <a:ext cx="1944216" cy="1944217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944216"/>
              </a:tblGrid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833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904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4607054"/>
              </p:ext>
            </p:extLst>
          </p:nvPr>
        </p:nvGraphicFramePr>
        <p:xfrm>
          <a:off x="1259632" y="3068960"/>
          <a:ext cx="1944216" cy="1944217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1944216"/>
              </a:tblGrid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33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584480"/>
              </p:ext>
            </p:extLst>
          </p:nvPr>
        </p:nvGraphicFramePr>
        <p:xfrm>
          <a:off x="3779912" y="3068960"/>
          <a:ext cx="1944216" cy="1944217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1944216"/>
              </a:tblGrid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33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>
          <a:xfrm>
            <a:off x="683568" y="692696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bg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Desetinná čísla</a:t>
            </a:r>
            <a:endParaRPr lang="cs-CZ" b="1" dirty="0">
              <a:ln w="12700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solidFill>
                <a:schemeClr val="bg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916832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Znázorni  2,3</a:t>
            </a:r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6697507"/>
              </p:ext>
            </p:extLst>
          </p:nvPr>
        </p:nvGraphicFramePr>
        <p:xfrm>
          <a:off x="6084168" y="3068960"/>
          <a:ext cx="2160240" cy="648072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2160240"/>
              </a:tblGrid>
              <a:tr h="216024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4209116"/>
              </p:ext>
            </p:extLst>
          </p:nvPr>
        </p:nvGraphicFramePr>
        <p:xfrm>
          <a:off x="6084168" y="3717032"/>
          <a:ext cx="2160240" cy="12954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160240"/>
              </a:tblGrid>
              <a:tr h="717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717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717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717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717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717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717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717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0875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6387106"/>
              </p:ext>
            </p:extLst>
          </p:nvPr>
        </p:nvGraphicFramePr>
        <p:xfrm>
          <a:off x="1259632" y="3068960"/>
          <a:ext cx="1944216" cy="1944217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944216"/>
              </a:tblGrid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833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13671"/>
              </p:ext>
            </p:extLst>
          </p:nvPr>
        </p:nvGraphicFramePr>
        <p:xfrm>
          <a:off x="3779912" y="3068960"/>
          <a:ext cx="1944216" cy="1944217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944216"/>
              </a:tblGrid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833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>
          <a:xfrm>
            <a:off x="683568" y="692696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bg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Desetinná čísla</a:t>
            </a:r>
            <a:endParaRPr lang="cs-CZ" b="1" dirty="0">
              <a:ln w="12700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solidFill>
                <a:schemeClr val="bg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916832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Znázorni  1,36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9465011"/>
              </p:ext>
            </p:extLst>
          </p:nvPr>
        </p:nvGraphicFramePr>
        <p:xfrm>
          <a:off x="6156176" y="3140968"/>
          <a:ext cx="2016220" cy="19442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01622"/>
                <a:gridCol w="201622"/>
                <a:gridCol w="201622"/>
                <a:gridCol w="201622"/>
                <a:gridCol w="201622"/>
                <a:gridCol w="201622"/>
                <a:gridCol w="201622"/>
                <a:gridCol w="201622"/>
                <a:gridCol w="201622"/>
                <a:gridCol w="201622"/>
              </a:tblGrid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148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1408814"/>
              </p:ext>
            </p:extLst>
          </p:nvPr>
        </p:nvGraphicFramePr>
        <p:xfrm>
          <a:off x="1259632" y="3068960"/>
          <a:ext cx="1944216" cy="1944217"/>
        </p:xfrm>
        <a:graphic>
          <a:graphicData uri="http://schemas.openxmlformats.org/drawingml/2006/table">
            <a:tbl>
              <a:tblPr>
                <a:tableStyleId>{327F97BB-C833-4FB7-BDE5-3F7075034690}</a:tableStyleId>
              </a:tblPr>
              <a:tblGrid>
                <a:gridCol w="1944216"/>
              </a:tblGrid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33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>
          <a:xfrm>
            <a:off x="683568" y="692696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bg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Desetinná čísla</a:t>
            </a:r>
            <a:endParaRPr lang="cs-CZ" b="1" dirty="0">
              <a:ln w="12700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solidFill>
                <a:schemeClr val="bg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916832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Znázorni  1,36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7645398"/>
              </p:ext>
            </p:extLst>
          </p:nvPr>
        </p:nvGraphicFramePr>
        <p:xfrm>
          <a:off x="6156176" y="3140968"/>
          <a:ext cx="2016220" cy="19442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01622"/>
                <a:gridCol w="201622"/>
                <a:gridCol w="201622"/>
                <a:gridCol w="201622"/>
                <a:gridCol w="201622"/>
                <a:gridCol w="201622"/>
                <a:gridCol w="201622"/>
                <a:gridCol w="201622"/>
                <a:gridCol w="201622"/>
                <a:gridCol w="201622"/>
              </a:tblGrid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94422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2309190"/>
              </p:ext>
            </p:extLst>
          </p:nvPr>
        </p:nvGraphicFramePr>
        <p:xfrm>
          <a:off x="3635896" y="3068960"/>
          <a:ext cx="2160240" cy="648072"/>
        </p:xfrm>
        <a:graphic>
          <a:graphicData uri="http://schemas.openxmlformats.org/drawingml/2006/table">
            <a:tbl>
              <a:tblPr>
                <a:tableStyleId>{327F97BB-C833-4FB7-BDE5-3F7075034690}</a:tableStyleId>
              </a:tblPr>
              <a:tblGrid>
                <a:gridCol w="2160240"/>
              </a:tblGrid>
              <a:tr h="216024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8114296"/>
              </p:ext>
            </p:extLst>
          </p:nvPr>
        </p:nvGraphicFramePr>
        <p:xfrm>
          <a:off x="3635896" y="3717032"/>
          <a:ext cx="2160240" cy="12954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160240"/>
              </a:tblGrid>
              <a:tr h="717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717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717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717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717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717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717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71755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7628492"/>
              </p:ext>
            </p:extLst>
          </p:nvPr>
        </p:nvGraphicFramePr>
        <p:xfrm>
          <a:off x="6156176" y="3140968"/>
          <a:ext cx="1224138" cy="216024"/>
        </p:xfrm>
        <a:graphic>
          <a:graphicData uri="http://schemas.openxmlformats.org/drawingml/2006/table">
            <a:tbl>
              <a:tblPr>
                <a:tableStyleId>{327F97BB-C833-4FB7-BDE5-3F7075034690}</a:tableStyleId>
              </a:tblPr>
              <a:tblGrid>
                <a:gridCol w="204023"/>
                <a:gridCol w="204023"/>
                <a:gridCol w="204023"/>
                <a:gridCol w="204023"/>
                <a:gridCol w="204023"/>
                <a:gridCol w="204023"/>
              </a:tblGrid>
              <a:tr h="216024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>
                          <a:effectLst/>
                        </a:rPr>
                        <a:t> </a:t>
                      </a:r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1502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Microsoft</a:t>
            </a:r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matematika </a:t>
            </a:r>
            <a:r>
              <a:rPr lang="cs-CZ" dirty="0"/>
              <a:t>na </a:t>
            </a:r>
            <a:r>
              <a:rPr lang="cs-CZ" smtClean="0"/>
              <a:t>Základní  škole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pátý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výkladu </a:t>
            </a:r>
            <a:r>
              <a:rPr lang="cs-CZ" dirty="0" smtClean="0"/>
              <a:t>desetinná čísla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II. </a:t>
            </a:r>
            <a:r>
              <a:rPr lang="cs-CZ" dirty="0"/>
              <a:t>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1571359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207</Words>
  <Application>Microsoft Office PowerPoint</Application>
  <PresentationFormat>Předvádění na obrazovce (4:3)</PresentationFormat>
  <Paragraphs>498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     </vt:lpstr>
      <vt:lpstr>Desetinná čísla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Desetinná čísla</dc:title>
  <dc:creator>Monika</dc:creator>
  <cp:lastModifiedBy>Vlasta Skořepová</cp:lastModifiedBy>
  <cp:revision>12</cp:revision>
  <dcterms:created xsi:type="dcterms:W3CDTF">2012-05-27T19:48:44Z</dcterms:created>
  <dcterms:modified xsi:type="dcterms:W3CDTF">2012-11-22T12:36:42Z</dcterms:modified>
</cp:coreProperties>
</file>