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63" r:id="rId4"/>
    <p:sldId id="264" r:id="rId5"/>
    <p:sldId id="259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  <a:srgbClr val="FF5050"/>
    <a:srgbClr val="640000"/>
    <a:srgbClr val="F26222"/>
    <a:srgbClr val="F69366"/>
    <a:srgbClr val="FFD8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92" autoAdjust="0"/>
    <p:restoredTop sz="42806" autoAdjust="0"/>
  </p:normalViewPr>
  <p:slideViewPr>
    <p:cSldViewPr>
      <p:cViewPr>
        <p:scale>
          <a:sx n="80" d="100"/>
          <a:sy n="80" d="100"/>
        </p:scale>
        <p:origin x="-228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98%C3%ADmsk%C3%A1_%C4%8D%C3%ADslice" TargetMode="External"/><Relationship Id="rId2" Type="http://schemas.openxmlformats.org/officeDocument/2006/relationships/hyperlink" Target="http://www.converter.cz/prevody/rimska-cisla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Matematika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</a:t>
            </a:r>
            <a:r>
              <a:rPr lang="cs-CZ" smtClean="0">
                <a:solidFill>
                  <a:srgbClr val="FF0000"/>
                </a:solidFill>
              </a:rPr>
              <a:t>42</a:t>
            </a:r>
            <a:r>
              <a:rPr lang="cs-CZ" smtClean="0"/>
              <a:t>_</a:t>
            </a:r>
            <a:r>
              <a:rPr lang="cs-CZ" smtClean="0">
                <a:solidFill>
                  <a:srgbClr val="FF0000"/>
                </a:solidFill>
              </a:rPr>
              <a:t>Římská </a:t>
            </a:r>
            <a:r>
              <a:rPr lang="cs-CZ" dirty="0" smtClean="0">
                <a:solidFill>
                  <a:srgbClr val="FF0000"/>
                </a:solidFill>
              </a:rPr>
              <a:t>čísla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vislý svitek 2"/>
          <p:cNvSpPr/>
          <p:nvPr/>
        </p:nvSpPr>
        <p:spPr>
          <a:xfrm>
            <a:off x="1512" y="-5938"/>
            <a:ext cx="9233501" cy="6792227"/>
          </a:xfrm>
          <a:prstGeom prst="verticalScroll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innerShdw blurRad="927100" dist="546100" dir="516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itchFamily="2" charset="2"/>
              <a:buChar char="§"/>
            </a:pPr>
            <a:endParaRPr lang="cs-CZ" dirty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260648"/>
            <a:ext cx="5832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Římská čísla  -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základní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pravidla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cs typeface="Andalus" pitchFamily="18" charset="-78"/>
            </a:endParaRP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 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348880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I    V     X      L       C        D        M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2953222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angSong" pitchFamily="49" charset="-122"/>
                <a:ea typeface="FangSong" pitchFamily="49" charset="-122"/>
              </a:rPr>
              <a:t> 1   5  10  50  100  500  1000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797152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angSong" pitchFamily="49" charset="-122"/>
                <a:ea typeface="FangSong" pitchFamily="49" charset="-122"/>
              </a:defRPr>
            </a:lvl1pPr>
          </a:lstStyle>
          <a:p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I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VO 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V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EDL 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X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ENII 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L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ESNÍ 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C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ESTOU 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D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O 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M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ĚSTA.</a:t>
            </a:r>
            <a:endParaRPr lang="cs-CZ" sz="24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980728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I.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Římská </a:t>
            </a:r>
            <a:r>
              <a:rPr lang="cs-CZ" dirty="0">
                <a:latin typeface="Andalus" pitchFamily="18" charset="-78"/>
                <a:cs typeface="Andalus" pitchFamily="18" charset="-78"/>
              </a:rPr>
              <a:t>čísla se zapisují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kombinací </a:t>
            </a:r>
            <a:r>
              <a:rPr lang="cs-CZ" dirty="0">
                <a:latin typeface="Andalus" pitchFamily="18" charset="-78"/>
                <a:cs typeface="Andalus" pitchFamily="18" charset="-78"/>
              </a:rPr>
              <a:t>znaků </a:t>
            </a:r>
          </a:p>
        </p:txBody>
      </p:sp>
    </p:spTree>
    <p:extLst>
      <p:ext uri="{BB962C8B-B14F-4D97-AF65-F5344CB8AC3E}">
        <p14:creationId xmlns:p14="http://schemas.microsoft.com/office/powerpoint/2010/main" val="155200204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107504" y="-25639"/>
            <a:ext cx="9233501" cy="6792227"/>
          </a:xfrm>
          <a:prstGeom prst="verticalScroll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innerShdw blurRad="927100" dist="546100" dir="516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itchFamily="2" charset="2"/>
              <a:buChar char="§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-11792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abic Typesetting" pitchFamily="66" charset="-78"/>
                <a:ea typeface="FangSong" pitchFamily="49" charset="-122"/>
                <a:cs typeface="Arabic Typesetting" pitchFamily="66" charset="-78"/>
              </a:rPr>
              <a:t>Římská čísla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abic Typesetting" pitchFamily="66" charset="-78"/>
              <a:ea typeface="FangSong" pitchFamily="49" charset="-122"/>
              <a:cs typeface="Arabic Typesetting" pitchFamily="66" charset="-78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75656" y="1484784"/>
            <a:ext cx="6552728" cy="1806067"/>
          </a:xfrm>
          <a:prstGeom prst="rect">
            <a:avLst/>
          </a:prstGeom>
        </p:spPr>
        <p:txBody>
          <a:bodyPr wrap="square" tIns="3600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II.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Římská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čísla se skládají psaním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od znaků pro nejvyšší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</a:t>
            </a:r>
          </a:p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hodnoty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k nejnižším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. Hodnoty se sečtou.</a:t>
            </a: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    </a:t>
            </a:r>
            <a:r>
              <a:rPr lang="cs-CZ" sz="2800" dirty="0" smtClean="0">
                <a:solidFill>
                  <a:srgbClr val="800000"/>
                </a:solidFill>
                <a:latin typeface="Andalus" pitchFamily="18" charset="-78"/>
                <a:cs typeface="Andalus" pitchFamily="18" charset="-78"/>
              </a:rPr>
              <a:t>M</a:t>
            </a:r>
            <a:r>
              <a:rPr lang="cs-CZ" sz="28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D</a:t>
            </a:r>
            <a:r>
              <a:rPr lang="cs-CZ" sz="2800" dirty="0" smtClean="0">
                <a:solidFill>
                  <a:srgbClr val="F69366"/>
                </a:solidFill>
                <a:latin typeface="Andalus" pitchFamily="18" charset="-78"/>
                <a:cs typeface="Andalus" pitchFamily="18" charset="-78"/>
              </a:rPr>
              <a:t>L</a:t>
            </a:r>
            <a:r>
              <a:rPr lang="cs-CZ" sz="28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800" dirty="0">
                <a:latin typeface="Andalus" pitchFamily="18" charset="-78"/>
                <a:cs typeface="Andalus" pitchFamily="18" charset="-78"/>
              </a:rPr>
              <a:t>= </a:t>
            </a:r>
            <a:r>
              <a:rPr lang="cs-CZ" sz="2800" dirty="0" smtClean="0">
                <a:latin typeface="Andalus" pitchFamily="18" charset="-78"/>
                <a:cs typeface="Andalus" pitchFamily="18" charset="-78"/>
              </a:rPr>
              <a:t>1 550</a:t>
            </a:r>
          </a:p>
          <a:p>
            <a:pPr algn="ctr"/>
            <a:r>
              <a:rPr lang="cs-CZ" sz="2800" dirty="0" smtClean="0">
                <a:solidFill>
                  <a:srgbClr val="800000"/>
                </a:solidFill>
                <a:latin typeface="Andalus" pitchFamily="18" charset="-78"/>
                <a:cs typeface="Andalus" pitchFamily="18" charset="-78"/>
              </a:rPr>
              <a:t>1 000 </a:t>
            </a:r>
            <a:r>
              <a:rPr lang="cs-CZ" sz="2800" dirty="0" smtClean="0">
                <a:latin typeface="Andalus" pitchFamily="18" charset="-78"/>
                <a:cs typeface="Andalus" pitchFamily="18" charset="-78"/>
              </a:rPr>
              <a:t>+</a:t>
            </a:r>
            <a:r>
              <a:rPr lang="cs-CZ" sz="28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500 </a:t>
            </a:r>
            <a:r>
              <a:rPr lang="cs-CZ" sz="2800" dirty="0" smtClean="0">
                <a:latin typeface="Andalus" pitchFamily="18" charset="-78"/>
                <a:cs typeface="Andalus" pitchFamily="18" charset="-78"/>
              </a:rPr>
              <a:t>+</a:t>
            </a:r>
            <a:r>
              <a:rPr lang="cs-CZ" sz="28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800" dirty="0" smtClean="0">
                <a:solidFill>
                  <a:srgbClr val="F26222"/>
                </a:solidFill>
                <a:latin typeface="Andalus" pitchFamily="18" charset="-78"/>
                <a:cs typeface="Andalus" pitchFamily="18" charset="-78"/>
              </a:rPr>
              <a:t>50</a:t>
            </a:r>
            <a:r>
              <a:rPr lang="cs-CZ" sz="28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800" dirty="0" smtClean="0">
                <a:latin typeface="Andalus" pitchFamily="18" charset="-78"/>
                <a:cs typeface="Andalus" pitchFamily="18" charset="-78"/>
              </a:rPr>
              <a:t>= 1 550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776" b="89974" l="9961" r="89844">
                        <a14:foregroundMark x1="30957" y1="9635" x2="30957" y2="9635"/>
                        <a14:foregroundMark x1="66309" y1="9635" x2="66309" y2="9635"/>
                        <a14:foregroundMark x1="66504" y1="14323" x2="66504" y2="14323"/>
                        <a14:foregroundMark x1="64844" y1="19531" x2="64844" y2="19531"/>
                        <a14:backgroundMark x1="24121" y1="30078" x2="24121" y2="30078"/>
                        <a14:backgroundMark x1="48340" y1="19661" x2="48340" y2="19661"/>
                        <a14:backgroundMark x1="52637" y1="19661" x2="52637" y2="19661"/>
                        <a14:backgroundMark x1="50977" y1="39323" x2="50977" y2="39323"/>
                        <a14:backgroundMark x1="46191" y1="40625" x2="46191" y2="4062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911" r="40417" b="53968"/>
          <a:stretch/>
        </p:blipFill>
        <p:spPr bwMode="auto">
          <a:xfrm>
            <a:off x="7236296" y="3933056"/>
            <a:ext cx="1376489" cy="3015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3861048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5600"/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III.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Většinou se kombinují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nejvýše 3 stejné římské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číslice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endParaRPr lang="cs-CZ" sz="2000" dirty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</a:t>
            </a:r>
            <a:r>
              <a:rPr lang="cs-CZ" sz="2800" dirty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III </a:t>
            </a:r>
            <a:r>
              <a:rPr lang="cs-CZ" sz="2800" dirty="0">
                <a:latin typeface="Andalus" pitchFamily="18" charset="-78"/>
                <a:cs typeface="Andalus" pitchFamily="18" charset="-78"/>
              </a:rPr>
              <a:t>= 3     </a:t>
            </a:r>
            <a:r>
              <a:rPr lang="cs-CZ" sz="2800" dirty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XXX </a:t>
            </a:r>
            <a:r>
              <a:rPr lang="cs-CZ" sz="2800" dirty="0">
                <a:latin typeface="Andalus" pitchFamily="18" charset="-78"/>
                <a:cs typeface="Andalus" pitchFamily="18" charset="-78"/>
              </a:rPr>
              <a:t>= 30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46606558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8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7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vislý svitek 2"/>
          <p:cNvSpPr/>
          <p:nvPr/>
        </p:nvSpPr>
        <p:spPr>
          <a:xfrm>
            <a:off x="25133" y="0"/>
            <a:ext cx="8964488" cy="6792227"/>
          </a:xfrm>
          <a:prstGeom prst="verticalScroll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innerShdw blurRad="927100" dist="546100" dir="516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itchFamily="2" charset="2"/>
              <a:buChar char="§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7584" y="980728"/>
            <a:ext cx="756084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IV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.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Menší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římská číslice před větší znamená odečet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.   </a:t>
            </a:r>
          </a:p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Takto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se odečítá jen jediná římská číslice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.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                     </a:t>
            </a:r>
            <a:r>
              <a:rPr lang="cs-CZ" sz="2400" dirty="0" smtClean="0">
                <a:solidFill>
                  <a:srgbClr val="F26222"/>
                </a:solidFill>
                <a:latin typeface="Andalus" pitchFamily="18" charset="-78"/>
                <a:cs typeface="Andalus" pitchFamily="18" charset="-78"/>
              </a:rPr>
              <a:t>I</a:t>
            </a:r>
            <a:r>
              <a:rPr lang="cs-CZ" sz="2400" dirty="0" smtClean="0">
                <a:solidFill>
                  <a:srgbClr val="800000"/>
                </a:solidFill>
                <a:latin typeface="Andalus" pitchFamily="18" charset="-78"/>
                <a:cs typeface="Andalus" pitchFamily="18" charset="-78"/>
              </a:rPr>
              <a:t>V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>
                <a:latin typeface="Andalus" pitchFamily="18" charset="-78"/>
                <a:cs typeface="Andalus" pitchFamily="18" charset="-78"/>
              </a:rPr>
              <a:t>=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4</a:t>
            </a:r>
            <a:endParaRPr lang="cs-CZ" sz="2400" dirty="0">
              <a:latin typeface="Andalus" pitchFamily="18" charset="-78"/>
              <a:cs typeface="Andalus" pitchFamily="18" charset="-78"/>
            </a:endParaRP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                  </a:t>
            </a:r>
            <a:r>
              <a:rPr lang="cs-CZ" sz="2400" dirty="0" smtClean="0">
                <a:solidFill>
                  <a:srgbClr val="800000"/>
                </a:solidFill>
                <a:latin typeface="Andalus" pitchFamily="18" charset="-78"/>
                <a:cs typeface="Andalus" pitchFamily="18" charset="-78"/>
              </a:rPr>
              <a:t>5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-</a:t>
            </a:r>
            <a:r>
              <a:rPr lang="cs-CZ" sz="2400" dirty="0" smtClean="0">
                <a:solidFill>
                  <a:srgbClr val="F26222"/>
                </a:solidFill>
                <a:latin typeface="Andalus" pitchFamily="18" charset="-78"/>
                <a:cs typeface="Andalus" pitchFamily="18" charset="-78"/>
              </a:rPr>
              <a:t>1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= 4</a:t>
            </a:r>
            <a:endParaRPr lang="cs-CZ" sz="2400" dirty="0">
              <a:latin typeface="Andalus" pitchFamily="18" charset="-78"/>
              <a:cs typeface="Andalus" pitchFamily="18" charset="-78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V.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Pro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odčítání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se používají pouze římské číslice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       </a:t>
            </a:r>
          </a:p>
          <a:p>
            <a:r>
              <a:rPr lang="cs-CZ" sz="2400" b="1" dirty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                                    I</a:t>
            </a:r>
            <a:r>
              <a:rPr lang="cs-CZ" sz="2400" b="1" dirty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, X, </a:t>
            </a:r>
            <a:r>
              <a:rPr lang="cs-CZ" sz="2400" b="1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C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( 1,10,100).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             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     X</a:t>
            </a:r>
            <a:r>
              <a:rPr lang="cs-CZ" sz="2400" dirty="0" smtClean="0">
                <a:solidFill>
                  <a:srgbClr val="800000"/>
                </a:solidFill>
                <a:latin typeface="Andalus" pitchFamily="18" charset="-78"/>
                <a:cs typeface="Andalus" pitchFamily="18" charset="-78"/>
              </a:rPr>
              <a:t>L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= 40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                                          </a:t>
            </a:r>
            <a:r>
              <a:rPr lang="cs-CZ" sz="2400" dirty="0" smtClean="0">
                <a:solidFill>
                  <a:srgbClr val="800000"/>
                </a:solidFill>
                <a:latin typeface="Andalus" pitchFamily="18" charset="-78"/>
                <a:cs typeface="Andalus" pitchFamily="18" charset="-78"/>
              </a:rPr>
              <a:t>50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–</a:t>
            </a:r>
            <a:r>
              <a:rPr lang="cs-CZ" sz="2400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10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= 40</a:t>
            </a:r>
            <a:endParaRPr lang="cs-CZ" sz="2400" dirty="0">
              <a:latin typeface="Andalus" pitchFamily="18" charset="-78"/>
              <a:cs typeface="Andalus" pitchFamily="18" charset="-78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VI.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Číslice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I se pro odečítání většinou užívá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jen                       </a:t>
            </a:r>
          </a:p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              před </a:t>
            </a:r>
            <a:r>
              <a:rPr lang="cs-CZ" sz="2400" b="1" dirty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V, </a:t>
            </a:r>
            <a:r>
              <a:rPr lang="cs-CZ" sz="2400" b="1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X</a:t>
            </a:r>
            <a:r>
              <a:rPr lang="cs-CZ" sz="2400" b="1" dirty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( 5, 10)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pPr marL="285750" indent="-285750">
              <a:buFont typeface="Wingdings" pitchFamily="2" charset="2"/>
              <a:buChar char="§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pPr marL="285750" indent="-285750">
              <a:buFont typeface="Wingdings" pitchFamily="2" charset="2"/>
              <a:buChar char="§"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-11792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abic Typesetting" pitchFamily="66" charset="-78"/>
                <a:ea typeface="FangSong" pitchFamily="49" charset="-122"/>
                <a:cs typeface="Arabic Typesetting" pitchFamily="66" charset="-78"/>
              </a:rPr>
              <a:t>Římská čísla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abic Typesetting" pitchFamily="66" charset="-78"/>
              <a:ea typeface="FangSong" pitchFamily="49" charset="-122"/>
              <a:cs typeface="Arabic Typesetting" pitchFamily="66" charset="-78"/>
            </a:endParaRPr>
          </a:p>
        </p:txBody>
      </p:sp>
      <p:pic>
        <p:nvPicPr>
          <p:cNvPr id="6146" name="Picture 2" descr="C:\Users\Monika\Pictures\Sample Pictures\Obrázek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60036"/>
            <a:ext cx="1517650" cy="267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27874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vislý svitek 5"/>
          <p:cNvSpPr/>
          <p:nvPr/>
        </p:nvSpPr>
        <p:spPr>
          <a:xfrm>
            <a:off x="16462" y="0"/>
            <a:ext cx="9256164" cy="6741368"/>
          </a:xfrm>
          <a:prstGeom prst="verticalScroll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innerShdw blurRad="927100" dist="546100" dir="516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-11792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abic Typesetting" pitchFamily="66" charset="-78"/>
                <a:ea typeface="FangSong" pitchFamily="49" charset="-122"/>
                <a:cs typeface="Arabic Typesetting" pitchFamily="66" charset="-78"/>
              </a:rPr>
              <a:t>Římská čísla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abic Typesetting" pitchFamily="66" charset="-78"/>
              <a:ea typeface="FangSong" pitchFamily="49" charset="-122"/>
              <a:cs typeface="Arabic Typesetting" pitchFamily="66" charset="-7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126876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I   -  1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pic>
        <p:nvPicPr>
          <p:cNvPr id="9" name="Picture 3" descr="C:\Users\Monika\AppData\Local\Microsoft\Windows\Temporary Internet Files\Content.IE5\IE4JIF0M\MC9001493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09120"/>
            <a:ext cx="1952625" cy="218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259632" y="184482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II  -   2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97170" y="240614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III  -  3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292494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IV  -  4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350100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V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  -   5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126876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VI  -  6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184482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VII  -  7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19872" y="2420888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VIII  -  8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299695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IX  -  9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3573016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X  -  10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119675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XI  -  11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1772816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XII  -  12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940152" y="2420888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XIII   -  13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2996952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XIV   -  14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84168" y="357301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itchFamily="18" charset="-78"/>
                <a:ea typeface="FangSong" pitchFamily="49" charset="-122"/>
                <a:cs typeface="Andalus" pitchFamily="18" charset="-78"/>
              </a:rPr>
              <a:t>XV  -  15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itchFamily="18" charset="-78"/>
              <a:ea typeface="FangSong" pitchFamily="49" charset="-122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352260120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vislý svitek 7"/>
          <p:cNvSpPr/>
          <p:nvPr/>
        </p:nvSpPr>
        <p:spPr>
          <a:xfrm>
            <a:off x="0" y="116632"/>
            <a:ext cx="9144000" cy="6480720"/>
          </a:xfrm>
          <a:prstGeom prst="verticalScroll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innerShdw blurRad="927100" dist="546100" dir="516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endParaRPr lang="cs-CZ" dirty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4099" name="Picture 3" descr="C:\Users\Monika\Pictures\Sample Pictures\Image.bmp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464" b="32943" l="27344" r="37695">
                        <a14:foregroundMark x1="33203" y1="19401" x2="33203" y2="19401"/>
                        <a14:backgroundMark x1="35742" y1="36979" x2="35742" y2="36979"/>
                        <a14:backgroundMark x1="28906" y1="11589" x2="28906" y2="11589"/>
                        <a14:backgroundMark x1="28906" y1="11589" x2="28906" y2="11589"/>
                        <a14:backgroundMark x1="28418" y1="12370" x2="27441" y2="24609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536" t="8520" r="62748" b="61386"/>
          <a:stretch/>
        </p:blipFill>
        <p:spPr bwMode="auto">
          <a:xfrm>
            <a:off x="6732240" y="4437112"/>
            <a:ext cx="1045028" cy="216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15816" y="0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abic Typesetting" pitchFamily="66" charset="-78"/>
                <a:ea typeface="FangSong" pitchFamily="49" charset="-122"/>
                <a:cs typeface="Arabic Typesetting" pitchFamily="66" charset="-78"/>
              </a:rPr>
              <a:t>Velká římská čísla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abic Typesetting" pitchFamily="66" charset="-78"/>
              <a:ea typeface="FangSong" pitchFamily="49" charset="-122"/>
              <a:cs typeface="Arabic Typesetting" pitchFamily="66" charset="-78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5811124"/>
              </p:ext>
            </p:extLst>
          </p:nvPr>
        </p:nvGraphicFramePr>
        <p:xfrm>
          <a:off x="827584" y="1844824"/>
          <a:ext cx="7344815" cy="18474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1824"/>
                <a:gridCol w="676999"/>
                <a:gridCol w="676999"/>
                <a:gridCol w="778554"/>
                <a:gridCol w="575444"/>
                <a:gridCol w="676999"/>
                <a:gridCol w="676999"/>
                <a:gridCol w="676999"/>
                <a:gridCol w="676999"/>
                <a:gridCol w="676999"/>
              </a:tblGrid>
              <a:tr h="556767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Jednotky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I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II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III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IV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V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VI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VII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VIII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IX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0229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Desítky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X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XX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XXX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XL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L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LX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LXX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LXXX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XC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0229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Stovky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CC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CCC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CD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D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DC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DCC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DCCC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CM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0229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1" u="none" strike="noStrike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Tisíce</a:t>
                      </a:r>
                      <a:endParaRPr lang="cs-CZ" sz="1600" b="1" i="0" u="none" strike="noStrike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M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MM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MMM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IV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V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VI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VII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VIII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1600" b="1" u="none" strike="noStrike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ndalus" pitchFamily="18" charset="-78"/>
                          <a:cs typeface="Andalus" pitchFamily="18" charset="-78"/>
                        </a:rPr>
                        <a:t>IX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ndalus" pitchFamily="18" charset="-78"/>
                        <a:cs typeface="Andalus" pitchFamily="18" charset="-78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4355976" y="3356992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004048" y="3356992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948264" y="335699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596336" y="335699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652120" y="3356992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300192" y="335699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394317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textů a </a:t>
            </a:r>
            <a:r>
              <a:rPr lang="cs-CZ" dirty="0"/>
              <a:t>obrázků – galerie </a:t>
            </a:r>
            <a:r>
              <a:rPr lang="cs-CZ" dirty="0" smtClean="0"/>
              <a:t>Microsoft, aktiv Studio</a:t>
            </a:r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www.converter.cz/prevody/rimska-cisla.htm#velka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http://cs.wikipedia.org/wiki/%C5%98%C3%ADmsk%C3%A1_%</a:t>
            </a:r>
            <a:r>
              <a:rPr lang="cs-CZ" dirty="0" smtClean="0">
                <a:hlinkClick r:id="rId3"/>
              </a:rPr>
              <a:t>C4%8D%C3%ADslice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</a:t>
            </a:r>
            <a:r>
              <a:rPr lang="cs-CZ" dirty="0"/>
              <a:t>na </a:t>
            </a:r>
            <a:r>
              <a:rPr lang="cs-CZ" smtClean="0"/>
              <a:t>Základní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</a:t>
            </a:r>
            <a:r>
              <a:rPr lang="cs-CZ" dirty="0" smtClean="0"/>
              <a:t>pro pátý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římská čísla 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341333895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856</TotalTime>
  <Words>363</Words>
  <Application>Microsoft Office PowerPoint</Application>
  <PresentationFormat>Předvádění na obrazovce (4:3)</PresentationFormat>
  <Paragraphs>104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Vlasta Skořepová</cp:lastModifiedBy>
  <cp:revision>50</cp:revision>
  <dcterms:created xsi:type="dcterms:W3CDTF">2011-11-03T08:32:54Z</dcterms:created>
  <dcterms:modified xsi:type="dcterms:W3CDTF">2012-11-22T12:40:11Z</dcterms:modified>
</cp:coreProperties>
</file>