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6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9966"/>
    <a:srgbClr val="EAB200"/>
    <a:srgbClr val="E8AC34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4034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344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9646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1852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66903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879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460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6065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413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403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730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C66"/>
            </a:gs>
            <a:gs pos="78000">
              <a:srgbClr val="FFCC66"/>
            </a:gs>
            <a:gs pos="100000">
              <a:srgbClr val="EAB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E4376-8BA1-4F5C-9EF0-80882F14C6EE}" type="datetimeFigureOut">
              <a:rPr lang="cs-CZ" smtClean="0"/>
              <a:t>22.11.2012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4A4ED-9FC7-417B-B36B-8DD00743232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8828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Matematika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</a:t>
            </a:r>
            <a:r>
              <a:rPr lang="cs-CZ" smtClean="0">
                <a:solidFill>
                  <a:srgbClr val="FF0000"/>
                </a:solidFill>
              </a:rPr>
              <a:t>44</a:t>
            </a:r>
            <a:r>
              <a:rPr lang="cs-CZ" smtClean="0"/>
              <a:t>_</a:t>
            </a:r>
            <a:r>
              <a:rPr lang="cs-CZ" smtClean="0">
                <a:solidFill>
                  <a:srgbClr val="FF0000"/>
                </a:solidFill>
              </a:rPr>
              <a:t>Velká </a:t>
            </a:r>
            <a:r>
              <a:rPr lang="cs-CZ" dirty="0" smtClean="0">
                <a:solidFill>
                  <a:srgbClr val="FF0000"/>
                </a:solidFill>
              </a:rPr>
              <a:t>čísla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9084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229600" cy="1143000"/>
          </a:xfrm>
        </p:spPr>
        <p:txBody>
          <a:bodyPr/>
          <a:lstStyle/>
          <a:p>
            <a:r>
              <a:rPr lang="cs-CZ" b="1" dirty="0" smtClean="0">
                <a:ln w="18000">
                  <a:noFill/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Velká čísla</a:t>
            </a:r>
            <a:endParaRPr lang="cs-CZ" b="1" dirty="0">
              <a:ln w="18000">
                <a:noFill/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9672" y="908720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cs-CZ" sz="72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7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7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7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7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72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7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7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72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7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7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6732240" y="1988840"/>
            <a:ext cx="1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372200" y="234888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noFill/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jednotky</a:t>
            </a:r>
            <a:endParaRPr lang="cs-CZ" sz="2800" b="1" dirty="0">
              <a:ln w="18000">
                <a:noFill/>
                <a:prstDash val="solid"/>
                <a:miter lim="800000"/>
              </a:ln>
              <a:solidFill>
                <a:srgbClr val="FFFF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6300192" y="1988840"/>
            <a:ext cx="1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35896" y="3573016"/>
            <a:ext cx="1701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statisíce</a:t>
            </a:r>
            <a:endParaRPr lang="cs-CZ" sz="28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67945" y="2996952"/>
            <a:ext cx="23087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desetitisíce</a:t>
            </a:r>
            <a:endParaRPr lang="cs-CZ" sz="28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2492896"/>
            <a:ext cx="1701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tisíce</a:t>
            </a:r>
            <a:endParaRPr lang="cs-CZ" sz="28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3645024"/>
            <a:ext cx="1701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stovky</a:t>
            </a:r>
            <a:endParaRPr lang="cs-CZ" sz="28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84168" y="2996952"/>
            <a:ext cx="1701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8000">
                  <a:noFill/>
                  <a:prstDash val="solid"/>
                  <a:miter lim="800000"/>
                </a:ln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desítky</a:t>
            </a:r>
            <a:endParaRPr lang="cs-CZ" sz="2800" b="1" dirty="0">
              <a:ln w="18000">
                <a:noFill/>
                <a:prstDash val="solid"/>
                <a:miter lim="800000"/>
              </a:ln>
              <a:solidFill>
                <a:srgbClr val="FF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5868144" y="1916832"/>
            <a:ext cx="1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5076056" y="198884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644009" y="1916832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4139953" y="1916832"/>
            <a:ext cx="0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3131840" y="407707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miliony</a:t>
            </a:r>
            <a:endParaRPr lang="cs-CZ" sz="2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83768" y="4653136"/>
            <a:ext cx="2551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desetimiliony</a:t>
            </a:r>
            <a:endParaRPr lang="cs-CZ" sz="2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35696" y="5229200"/>
            <a:ext cx="21872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stamiliony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187624" y="566124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miliarda</a:t>
            </a:r>
            <a:endParaRPr lang="cs-CZ" sz="28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 flipV="1">
            <a:off x="3563888" y="1988840"/>
            <a:ext cx="1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V="1">
            <a:off x="2987824" y="1988840"/>
            <a:ext cx="1" cy="27363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2483768" y="1988840"/>
            <a:ext cx="1" cy="33123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V="1">
            <a:off x="1835696" y="1988840"/>
            <a:ext cx="1" cy="38164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1048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31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0" grpId="0"/>
      <p:bldP spid="11" grpId="0"/>
      <p:bldP spid="12" grpId="0"/>
      <p:bldP spid="13" grpId="0"/>
      <p:bldP spid="14" grpId="0"/>
      <p:bldP spid="29" grpId="0"/>
      <p:bldP spid="30" grpId="0"/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1268760"/>
            <a:ext cx="6120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cs-CZ" sz="72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7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7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sz="7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7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72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72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7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7200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7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72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564904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Devět  miliard  </a:t>
            </a:r>
            <a:r>
              <a:rPr lang="cs-CZ" sz="4800" dirty="0" smtClean="0">
                <a:solidFill>
                  <a:srgbClr val="00B050"/>
                </a:solidFill>
              </a:rPr>
              <a:t>osm  set</a:t>
            </a:r>
          </a:p>
          <a:p>
            <a:pPr algn="ctr"/>
            <a:r>
              <a:rPr lang="cs-CZ" sz="4800" dirty="0" smtClean="0">
                <a:solidFill>
                  <a:srgbClr val="00B050"/>
                </a:solidFill>
              </a:rPr>
              <a:t>  </a:t>
            </a:r>
            <a:r>
              <a:rPr lang="cs-CZ" sz="4800" dirty="0" smtClean="0">
                <a:solidFill>
                  <a:srgbClr val="002060"/>
                </a:solidFill>
              </a:rPr>
              <a:t>sedmdesát</a:t>
            </a:r>
            <a:r>
              <a:rPr lang="cs-CZ" sz="4800" dirty="0" smtClean="0">
                <a:solidFill>
                  <a:srgbClr val="0070C0"/>
                </a:solidFill>
              </a:rPr>
              <a:t> šest  milionů </a:t>
            </a:r>
            <a:r>
              <a:rPr lang="cs-CZ" sz="4800" dirty="0" smtClean="0">
                <a:solidFill>
                  <a:srgbClr val="00B0F0"/>
                </a:solidFill>
              </a:rPr>
              <a:t>pět set</a:t>
            </a:r>
          </a:p>
          <a:p>
            <a:pPr algn="ctr"/>
            <a:r>
              <a:rPr lang="cs-CZ" sz="4800" dirty="0" smtClean="0">
                <a:solidFill>
                  <a:srgbClr val="00B0F0"/>
                </a:solidFill>
              </a:rPr>
              <a:t> </a:t>
            </a:r>
            <a:r>
              <a:rPr lang="cs-CZ" sz="4800" dirty="0" smtClean="0">
                <a:solidFill>
                  <a:srgbClr val="7030A0"/>
                </a:solidFill>
              </a:rPr>
              <a:t>čtyřicet 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C00000"/>
                </a:solidFill>
              </a:rPr>
              <a:t>tři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C00000"/>
                </a:solidFill>
              </a:rPr>
              <a:t> tisíc </a:t>
            </a:r>
            <a:r>
              <a:rPr lang="cs-CZ" sz="4800" dirty="0" smtClean="0">
                <a:solidFill>
                  <a:srgbClr val="FF0000"/>
                </a:solidFill>
              </a:rPr>
              <a:t>dvě </a:t>
            </a:r>
            <a:r>
              <a:rPr lang="cs-CZ" sz="4800" dirty="0" smtClean="0">
                <a:solidFill>
                  <a:srgbClr val="FF6600"/>
                </a:solidFill>
              </a:rPr>
              <a:t>stě</a:t>
            </a:r>
            <a:r>
              <a:rPr lang="cs-CZ" sz="4800" dirty="0" smtClean="0"/>
              <a:t> </a:t>
            </a:r>
            <a:r>
              <a:rPr lang="cs-CZ" sz="4800" dirty="0" smtClean="0">
                <a:solidFill>
                  <a:srgbClr val="FFFF00"/>
                </a:solidFill>
              </a:rPr>
              <a:t>deset</a:t>
            </a:r>
          </a:p>
          <a:p>
            <a:pPr algn="ctr"/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3568" y="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8000">
                  <a:noFill/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Velká čísla</a:t>
            </a:r>
            <a:endParaRPr lang="cs-CZ" b="1" dirty="0">
              <a:ln w="18000">
                <a:noFill/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93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8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7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noFill/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Velká čísla</a:t>
            </a:r>
            <a:endParaRPr lang="cs-CZ" b="1" dirty="0">
              <a:ln w="18000">
                <a:noFill/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076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Přečti :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204864"/>
            <a:ext cx="20882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5 663 231 545</a:t>
            </a:r>
          </a:p>
          <a:p>
            <a:endParaRPr lang="cs-CZ" sz="2400" dirty="0"/>
          </a:p>
          <a:p>
            <a:r>
              <a:rPr lang="cs-CZ" sz="2400" dirty="0" smtClean="0"/>
              <a:t>  432 786 765</a:t>
            </a:r>
          </a:p>
          <a:p>
            <a:endParaRPr lang="cs-CZ" sz="2400" dirty="0"/>
          </a:p>
          <a:p>
            <a:r>
              <a:rPr lang="cs-CZ" sz="2400" dirty="0" smtClean="0"/>
              <a:t> 7 021 735 705</a:t>
            </a:r>
          </a:p>
          <a:p>
            <a:endParaRPr lang="cs-CZ" sz="2400" dirty="0"/>
          </a:p>
          <a:p>
            <a:r>
              <a:rPr lang="cs-CZ" sz="2400" dirty="0" smtClean="0"/>
              <a:t>12 000 120 012</a:t>
            </a:r>
          </a:p>
          <a:p>
            <a:endParaRPr lang="cs-CZ" sz="2400" dirty="0"/>
          </a:p>
          <a:p>
            <a:r>
              <a:rPr lang="cs-CZ" sz="2400" dirty="0" smtClean="0"/>
              <a:t>34 054 064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2132856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pět miliard šest set šedesát tři  milionů dvě stě třicet jedna tisíc</a:t>
            </a:r>
          </a:p>
          <a:p>
            <a:r>
              <a:rPr lang="cs-CZ" dirty="0" smtClean="0"/>
              <a:t> pět set čtyřicet pět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292494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čtyři sta  třicet dva milionů  sedm set osmdesát šes</a:t>
            </a:r>
            <a:r>
              <a:rPr lang="cs-CZ" dirty="0"/>
              <a:t>t</a:t>
            </a:r>
            <a:r>
              <a:rPr lang="cs-CZ" dirty="0" smtClean="0"/>
              <a:t>  tisíc sedm   </a:t>
            </a:r>
          </a:p>
          <a:p>
            <a:r>
              <a:rPr lang="cs-CZ" dirty="0"/>
              <a:t> </a:t>
            </a:r>
            <a:r>
              <a:rPr lang="cs-CZ" dirty="0" smtClean="0"/>
              <a:t>set šedesát pět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3645024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sedm miliard dvacet jedna milionů sedm set  třicet pět  tisíc    </a:t>
            </a:r>
          </a:p>
          <a:p>
            <a:r>
              <a:rPr lang="cs-CZ" dirty="0"/>
              <a:t> </a:t>
            </a:r>
            <a:r>
              <a:rPr lang="cs-CZ" dirty="0" smtClean="0"/>
              <a:t>sedm set pět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3768" y="450912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dvanáct miliard sto dvacet tisíc dvanáct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157192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řicet čtyři  milionů  padesát čtyři tisíc šedesát čtyři  </a:t>
            </a:r>
            <a:endParaRPr lang="cs-CZ" dirty="0"/>
          </a:p>
        </p:txBody>
      </p:sp>
      <p:pic>
        <p:nvPicPr>
          <p:cNvPr id="11" name="Picture 4" descr="C:\Users\Monika\AppData\Local\Microsoft\Windows\Temporary Internet Files\Content.IE5\U3B8S7TY\MC900384046[1].wmf"/>
          <p:cNvPicPr>
            <a:picLocks noChangeAspect="1" noChangeArrowheads="1"/>
          </p:cNvPicPr>
          <p:nvPr/>
        </p:nvPicPr>
        <p:blipFill rotWithShape="1">
          <a:blip r:embed="rId2" cstate="print">
            <a:clrChange>
              <a:clrFrom>
                <a:srgbClr val="D6BC54"/>
              </a:clrFrom>
              <a:clrTo>
                <a:srgbClr val="D6BC54">
                  <a:alpha val="0"/>
                </a:srgbClr>
              </a:clrTo>
            </a:clrChange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34" r="-2834"/>
          <a:stretch/>
        </p:blipFill>
        <p:spPr bwMode="auto">
          <a:xfrm rot="272352">
            <a:off x="6863999" y="187938"/>
            <a:ext cx="1864739" cy="1583899"/>
          </a:xfrm>
          <a:prstGeom prst="parallelogram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56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1340768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: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060848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ři miliardy  pět milionů dvě stě třicet tisíc čtyřicet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63691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čtyři sta dva milionů osm set osmdesát pět tisíc sedmdesát pět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3284984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šest miliard dvacet dva milionů devět set třicet pět  tisíc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933056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třináct milionů dvě stě dvacet tisíc čtyři sta dvacet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53136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jedna miliarda čtyři  miliony  padesát tisíc šedesát dva </a:t>
            </a:r>
            <a:endParaRPr lang="cs-CZ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8000">
                  <a:noFill/>
                  <a:prstDash val="solid"/>
                  <a:miter lim="800000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Velká čísla</a:t>
            </a:r>
            <a:endParaRPr lang="cs-CZ" b="1" dirty="0">
              <a:ln w="18000">
                <a:noFill/>
                <a:prstDash val="solid"/>
                <a:miter lim="800000"/>
              </a:ln>
              <a:solidFill>
                <a:schemeClr val="accent6">
                  <a:lumMod val="5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7" name="Picture 3" descr="C:\Users\Monika\AppData\Local\Microsoft\Windows\Temporary Internet Files\Content.IE5\U3B8S7TY\MC9003596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909763" cy="158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588224" y="20608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3 005 230 040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26369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402 885 075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8224" y="335699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6 022 935 000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393305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13 220 420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458112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1 004 050 062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7559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</a:t>
            </a:r>
            <a:r>
              <a:rPr lang="cs-CZ"/>
              <a:t>na </a:t>
            </a:r>
            <a:r>
              <a:rPr lang="cs-CZ" smtClean="0"/>
              <a:t>Základní škole  </a:t>
            </a:r>
            <a:r>
              <a:rPr lang="en-GB" dirty="0"/>
              <a:t>17.listopadu 1325, příspěvková </a:t>
            </a:r>
            <a:r>
              <a:rPr lang="cs-CZ" dirty="0"/>
              <a:t> </a:t>
            </a:r>
            <a:r>
              <a:rPr lang="en-GB" dirty="0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pátý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velká čísla.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</a:t>
            </a:r>
            <a:r>
              <a:rPr lang="cs-CZ" dirty="0" smtClean="0"/>
              <a:t>ve  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01546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349</TotalTime>
  <Words>287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 </vt:lpstr>
      <vt:lpstr>Velká čísla</vt:lpstr>
      <vt:lpstr>Prezentace aplikace PowerPoint</vt:lpstr>
      <vt:lpstr>Velká čísla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Vlasta Skořepová</cp:lastModifiedBy>
  <cp:revision>25</cp:revision>
  <dcterms:created xsi:type="dcterms:W3CDTF">2012-05-19T15:45:53Z</dcterms:created>
  <dcterms:modified xsi:type="dcterms:W3CDTF">2012-11-22T12:42:14Z</dcterms:modified>
</cp:coreProperties>
</file>