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161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528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17479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5668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69732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223487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304959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21443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54771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28801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7772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73129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683133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2B320-7157-4419-A2EC-9803D2C902C3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5F9EE-CBB0-44A0-ACFE-185DBEFAEF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74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Matematika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</a:t>
            </a:r>
            <a:r>
              <a:rPr lang="cs-CZ" smtClean="0">
                <a:solidFill>
                  <a:srgbClr val="FF0000"/>
                </a:solidFill>
              </a:rPr>
              <a:t>45</a:t>
            </a:r>
            <a:r>
              <a:rPr lang="cs-CZ" smtClean="0"/>
              <a:t>_</a:t>
            </a:r>
            <a:r>
              <a:rPr lang="cs-CZ" smtClean="0">
                <a:solidFill>
                  <a:srgbClr val="FF0000"/>
                </a:solidFill>
              </a:rPr>
              <a:t>Obsah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02318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Metr čtverečný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745164"/>
              </p:ext>
            </p:extLst>
          </p:nvPr>
        </p:nvGraphicFramePr>
        <p:xfrm>
          <a:off x="971600" y="1556792"/>
          <a:ext cx="4392490" cy="472052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39249"/>
                <a:gridCol w="439249"/>
                <a:gridCol w="439249"/>
                <a:gridCol w="439249"/>
                <a:gridCol w="439249"/>
                <a:gridCol w="439249"/>
                <a:gridCol w="439249"/>
                <a:gridCol w="439249"/>
                <a:gridCol w="439249"/>
                <a:gridCol w="439249"/>
              </a:tblGrid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72052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411760" y="6097651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3284984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m</a:t>
            </a:r>
            <a:r>
              <a:rPr lang="cs-CZ" sz="5400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5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407707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1 m</a:t>
            </a:r>
            <a:r>
              <a:rPr lang="cs-CZ" sz="3600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dirty="0" smtClean="0">
                <a:solidFill>
                  <a:srgbClr val="002060"/>
                </a:solidFill>
              </a:rPr>
              <a:t>= 100  dm</a:t>
            </a:r>
            <a:r>
              <a:rPr lang="cs-CZ" sz="3600" baseline="30000" dirty="0" smtClean="0">
                <a:solidFill>
                  <a:srgbClr val="002060"/>
                </a:solidFill>
              </a:rPr>
              <a:t>2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68652" y="1484784"/>
            <a:ext cx="3563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 = a . a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 = 10 </a:t>
            </a:r>
            <a:r>
              <a:rPr lang="cs-CZ" sz="3600" dirty="0"/>
              <a:t>d</a:t>
            </a:r>
            <a:r>
              <a:rPr lang="cs-CZ" sz="3600" dirty="0" smtClean="0"/>
              <a:t>m . 10 dm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 = 100dm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90276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260648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Decimetr čtverečný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215762"/>
              </p:ext>
            </p:extLst>
          </p:nvPr>
        </p:nvGraphicFramePr>
        <p:xfrm>
          <a:off x="971600" y="1628800"/>
          <a:ext cx="1728190" cy="17716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2819"/>
                <a:gridCol w="172819"/>
                <a:gridCol w="172819"/>
                <a:gridCol w="172819"/>
                <a:gridCol w="172819"/>
                <a:gridCol w="172819"/>
                <a:gridCol w="172819"/>
                <a:gridCol w="172819"/>
                <a:gridCol w="172819"/>
                <a:gridCol w="172819"/>
              </a:tblGrid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16916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3356992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dm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132856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dm</a:t>
            </a:r>
            <a:r>
              <a:rPr lang="cs-CZ" sz="4400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494116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1 dm</a:t>
            </a:r>
            <a:r>
              <a:rPr lang="cs-CZ" sz="3600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dirty="0" smtClean="0">
                <a:solidFill>
                  <a:srgbClr val="002060"/>
                </a:solidFill>
              </a:rPr>
              <a:t>= 100  cm</a:t>
            </a:r>
            <a:r>
              <a:rPr lang="cs-CZ" sz="3600" baseline="30000" dirty="0" smtClean="0">
                <a:solidFill>
                  <a:srgbClr val="002060"/>
                </a:solidFill>
              </a:rPr>
              <a:t>2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2060848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dm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2348880"/>
            <a:ext cx="37444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 = a . a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 = 10 cm . 10 cm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 = 100 cm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1484784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Čtverec  má obsah 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587259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83568" y="188640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Centimetr čtverečný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5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420888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cm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4365104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1 cm</a:t>
            </a:r>
            <a:r>
              <a:rPr lang="cs-CZ" sz="3600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dirty="0" smtClean="0">
                <a:solidFill>
                  <a:srgbClr val="002060"/>
                </a:solidFill>
              </a:rPr>
              <a:t>= 100  mm</a:t>
            </a:r>
            <a:r>
              <a:rPr lang="cs-CZ" sz="3600" baseline="30000" dirty="0" smtClean="0">
                <a:solidFill>
                  <a:srgbClr val="002060"/>
                </a:solidFill>
              </a:rPr>
              <a:t>2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628800"/>
            <a:ext cx="1187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cm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59632" y="1772816"/>
            <a:ext cx="648072" cy="64807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916833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</a:t>
            </a:r>
            <a:r>
              <a:rPr lang="cs-CZ" sz="23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cm</a:t>
            </a:r>
            <a:r>
              <a:rPr lang="cs-CZ" sz="2300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3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1340768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Čtverec  má obsah :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2204864"/>
            <a:ext cx="37444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 = a . a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 = 10 mm . 10 mm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 = 100 mm</a:t>
            </a:r>
            <a:r>
              <a:rPr lang="cs-CZ" sz="3600" baseline="30000" dirty="0" smtClean="0"/>
              <a:t>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801581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 animBg="1"/>
      <p:bldP spid="6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134076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1 m</a:t>
            </a:r>
            <a:r>
              <a:rPr lang="cs-CZ" sz="3600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dirty="0" smtClean="0">
                <a:solidFill>
                  <a:srgbClr val="002060"/>
                </a:solidFill>
              </a:rPr>
              <a:t>= 100  dm</a:t>
            </a:r>
            <a:r>
              <a:rPr lang="cs-CZ" sz="3600" baseline="30000" dirty="0" smtClean="0">
                <a:solidFill>
                  <a:srgbClr val="002060"/>
                </a:solidFill>
              </a:rPr>
              <a:t>2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204673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1 dm</a:t>
            </a:r>
            <a:r>
              <a:rPr lang="cs-CZ" sz="3600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dirty="0" smtClean="0">
                <a:solidFill>
                  <a:srgbClr val="002060"/>
                </a:solidFill>
              </a:rPr>
              <a:t>= 100  cm</a:t>
            </a:r>
            <a:r>
              <a:rPr lang="cs-CZ" sz="3600" baseline="30000" dirty="0" smtClean="0">
                <a:solidFill>
                  <a:srgbClr val="002060"/>
                </a:solidFill>
              </a:rPr>
              <a:t>2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270892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1 cm</a:t>
            </a:r>
            <a:r>
              <a:rPr lang="cs-CZ" sz="3600" baseline="30000" dirty="0" smtClean="0">
                <a:solidFill>
                  <a:srgbClr val="002060"/>
                </a:solidFill>
              </a:rPr>
              <a:t>2  </a:t>
            </a:r>
            <a:r>
              <a:rPr lang="cs-CZ" sz="3600" dirty="0" smtClean="0">
                <a:solidFill>
                  <a:srgbClr val="002060"/>
                </a:solidFill>
              </a:rPr>
              <a:t>= 100  mm</a:t>
            </a:r>
            <a:r>
              <a:rPr lang="cs-CZ" sz="3600" baseline="30000" dirty="0" smtClean="0">
                <a:solidFill>
                  <a:srgbClr val="002060"/>
                </a:solidFill>
              </a:rPr>
              <a:t>2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558924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4797152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m</a:t>
            </a:r>
            <a:r>
              <a:rPr lang="cs-CZ" sz="4000" baseline="30000" dirty="0" smtClean="0">
                <a:solidFill>
                  <a:srgbClr val="002060"/>
                </a:solidFill>
              </a:rPr>
              <a:t>2  </a:t>
            </a:r>
            <a:r>
              <a:rPr lang="cs-CZ" sz="4000" dirty="0" smtClean="0">
                <a:solidFill>
                  <a:srgbClr val="002060"/>
                </a:solidFill>
              </a:rPr>
              <a:t>            dm</a:t>
            </a:r>
            <a:r>
              <a:rPr lang="cs-CZ" sz="4000" baseline="30000" dirty="0" smtClean="0">
                <a:solidFill>
                  <a:srgbClr val="002060"/>
                </a:solidFill>
              </a:rPr>
              <a:t>2</a:t>
            </a:r>
            <a:r>
              <a:rPr lang="cs-CZ" sz="4000" dirty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002060"/>
                </a:solidFill>
              </a:rPr>
              <a:t>           cm</a:t>
            </a:r>
            <a:r>
              <a:rPr lang="cs-CZ" sz="4000" baseline="30000" dirty="0" smtClean="0">
                <a:solidFill>
                  <a:srgbClr val="002060"/>
                </a:solidFill>
              </a:rPr>
              <a:t>2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8" name="Zahnutá šipka dolů 7"/>
          <p:cNvSpPr/>
          <p:nvPr/>
        </p:nvSpPr>
        <p:spPr>
          <a:xfrm>
            <a:off x="2627784" y="4365104"/>
            <a:ext cx="1800200" cy="504056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ů 8"/>
          <p:cNvSpPr/>
          <p:nvPr/>
        </p:nvSpPr>
        <p:spPr>
          <a:xfrm flipH="1" flipV="1">
            <a:off x="5184068" y="5363053"/>
            <a:ext cx="1800200" cy="452373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393305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. 100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93305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</a:t>
            </a:r>
            <a:r>
              <a:rPr lang="cs-CZ" sz="2000" dirty="0" smtClean="0"/>
              <a:t>100</a:t>
            </a:r>
            <a:endParaRPr lang="cs-CZ" sz="2000" dirty="0"/>
          </a:p>
        </p:txBody>
      </p:sp>
      <p:sp>
        <p:nvSpPr>
          <p:cNvPr id="12" name="Zahnutá šipka dolů 11"/>
          <p:cNvSpPr/>
          <p:nvPr/>
        </p:nvSpPr>
        <p:spPr>
          <a:xfrm>
            <a:off x="5084440" y="4437112"/>
            <a:ext cx="1800200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 flipH="1" flipV="1">
            <a:off x="2627784" y="5278852"/>
            <a:ext cx="1707840" cy="45237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67844" y="5880809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</a:t>
            </a:r>
            <a:r>
              <a:rPr lang="cs-CZ" sz="2000" dirty="0" smtClean="0"/>
              <a:t>100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888" y="6037183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: </a:t>
            </a:r>
            <a:r>
              <a:rPr lang="cs-CZ" sz="2000" dirty="0" smtClean="0"/>
              <a:t>100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2572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 animBg="1"/>
      <p:bldP spid="9" grpId="0" animBg="1"/>
      <p:bldP spid="10" grpId="0"/>
      <p:bldP spid="11" grpId="0"/>
      <p:bldP spid="12" grpId="0" animBg="1"/>
      <p:bldP spid="14" grpId="0" animBg="1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31640" y="1268760"/>
            <a:ext cx="653447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5 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=	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17 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                      mm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2 200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9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3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 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    </a:t>
            </a:r>
            <a:r>
              <a:rPr lang="cs-CZ" sz="3200" dirty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 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=	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8 600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</a:rPr>
              <a:t>         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Převody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50330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1268760"/>
            <a:ext cx="6534472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5 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=	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500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17 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1700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          mm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2 200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22  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9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3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9 300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 m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  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80 000         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6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=	  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600            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endParaRPr lang="cs-CZ" sz="3200" dirty="0">
              <a:solidFill>
                <a:srgbClr val="000000"/>
              </a:solidFill>
              <a:latin typeface="Arial" pitchFamily="34"/>
              <a:ea typeface="Times New Roman" pitchFamily="18"/>
              <a:cs typeface="Times New Roman" pitchFamily="18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8 600 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cm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2</a:t>
            </a:r>
            <a:r>
              <a:rPr lang="cs-CZ" sz="32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= </a:t>
            </a:r>
            <a:r>
              <a:rPr lang="cs-CZ" sz="3200" dirty="0" smtClean="0">
                <a:solidFill>
                  <a:srgbClr val="C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86             </a:t>
            </a:r>
            <a:r>
              <a:rPr lang="cs-CZ" sz="32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dm</a:t>
            </a:r>
            <a:r>
              <a:rPr lang="cs-CZ" sz="3200" baseline="30000" dirty="0" smtClean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 </a:t>
            </a:r>
            <a:r>
              <a:rPr lang="cs-CZ" sz="3200" baseline="30000" dirty="0">
                <a:solidFill>
                  <a:srgbClr val="000000"/>
                </a:solidFill>
                <a:latin typeface="Arial" pitchFamily="34"/>
                <a:ea typeface="Times New Roman" pitchFamily="18"/>
                <a:cs typeface="Times New Roman" pitchFamily="18"/>
              </a:rPr>
              <a:t>2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  <a:p>
            <a:pPr lvl="0" hangingPunct="0">
              <a:tabLst>
                <a:tab pos="685800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dirty="0" smtClean="0">
                <a:solidFill>
                  <a:srgbClr val="000000"/>
                </a:solidFill>
                <a:latin typeface="Arial" pitchFamily="34"/>
              </a:rPr>
              <a:t>         </a:t>
            </a:r>
            <a:endParaRPr lang="cs-CZ" sz="3200" dirty="0">
              <a:solidFill>
                <a:srgbClr val="000000"/>
              </a:solidFill>
              <a:latin typeface="Arial" pitchFamily="34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Převody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209378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 </a:t>
            </a:r>
            <a:r>
              <a:rPr lang="cs-CZ" dirty="0"/>
              <a:t>obrázků – galerie </a:t>
            </a:r>
            <a:r>
              <a:rPr lang="cs-CZ" dirty="0" smtClean="0"/>
              <a:t>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dirty="0" smtClean="0"/>
              <a:t>Základní </a:t>
            </a:r>
            <a:r>
              <a:rPr lang="cs-CZ" smtClean="0"/>
              <a:t>šklole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</a:t>
            </a:r>
            <a:r>
              <a:rPr lang="cs-CZ" dirty="0" smtClean="0"/>
              <a:t>pro pátý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jednotky obsahu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753909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217</Words>
  <Application>Microsoft Office PowerPoint</Application>
  <PresentationFormat>Předvádění na obrazovce (4:3)</PresentationFormat>
  <Paragraphs>252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Metr čtverečný</vt:lpstr>
      <vt:lpstr>Prezentace aplikace PowerPoint</vt:lpstr>
      <vt:lpstr>Prezentace aplikace PowerPoint</vt:lpstr>
      <vt:lpstr>Převody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obsahu</dc:title>
  <dc:creator>Monika</dc:creator>
  <cp:lastModifiedBy>Monika Vejražková</cp:lastModifiedBy>
  <cp:revision>17</cp:revision>
  <dcterms:created xsi:type="dcterms:W3CDTF">2012-05-19T21:28:22Z</dcterms:created>
  <dcterms:modified xsi:type="dcterms:W3CDTF">2012-11-23T12:38:28Z</dcterms:modified>
</cp:coreProperties>
</file>