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-7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430C1-FC31-4C8E-8FB0-DAE77A122593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31CE1-7405-475E-910F-DAAD4F47919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1054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430C1-FC31-4C8E-8FB0-DAE77A122593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31CE1-7405-475E-910F-DAAD4F47919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4932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430C1-FC31-4C8E-8FB0-DAE77A122593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31CE1-7405-475E-910F-DAAD4F47919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38408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430C1-FC31-4C8E-8FB0-DAE77A122593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31CE1-7405-475E-910F-DAAD4F47919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32413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430C1-FC31-4C8E-8FB0-DAE77A122593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31CE1-7405-475E-910F-DAAD4F47919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21352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430C1-FC31-4C8E-8FB0-DAE77A122593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31CE1-7405-475E-910F-DAAD4F47919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28603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430C1-FC31-4C8E-8FB0-DAE77A122593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31CE1-7405-475E-910F-DAAD4F47919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72612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430C1-FC31-4C8E-8FB0-DAE77A122593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31CE1-7405-475E-910F-DAAD4F47919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55299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430C1-FC31-4C8E-8FB0-DAE77A122593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31CE1-7405-475E-910F-DAAD4F47919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90186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430C1-FC31-4C8E-8FB0-DAE77A122593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31CE1-7405-475E-910F-DAAD4F47919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76297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430C1-FC31-4C8E-8FB0-DAE77A122593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31CE1-7405-475E-910F-DAAD4F47919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43545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50000"/>
              </a:schemeClr>
            </a:gs>
            <a:gs pos="50000">
              <a:schemeClr val="accent3">
                <a:lumMod val="60000"/>
                <a:lumOff val="40000"/>
              </a:schemeClr>
            </a:gs>
            <a:gs pos="100000">
              <a:schemeClr val="accent3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430C1-FC31-4C8E-8FB0-DAE77A122593}" type="datetimeFigureOut">
              <a:rPr lang="cs-CZ" smtClean="0"/>
              <a:pPr/>
              <a:t>22.11.2012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731CE1-7405-475E-910F-DAAD4F47919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82392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3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tx1"/>
                </a:solidFill>
              </a:rPr>
              <a:t>Matematika</a:t>
            </a:r>
          </a:p>
          <a:p>
            <a:endParaRPr lang="cs-CZ" dirty="0" smtClean="0"/>
          </a:p>
          <a:p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r>
              <a:rPr lang="cs-CZ" smtClean="0"/>
              <a:t>VY_32_INOVACE_</a:t>
            </a:r>
            <a:r>
              <a:rPr lang="cs-CZ" smtClean="0">
                <a:solidFill>
                  <a:srgbClr val="FF0000"/>
                </a:solidFill>
              </a:rPr>
              <a:t>46</a:t>
            </a:r>
            <a:r>
              <a:rPr lang="cs-CZ" smtClean="0"/>
              <a:t>_</a:t>
            </a:r>
            <a:r>
              <a:rPr lang="cs-CZ" smtClean="0">
                <a:solidFill>
                  <a:srgbClr val="FF0000"/>
                </a:solidFill>
              </a:rPr>
              <a:t>Obsah II 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1400" dirty="0" smtClean="0"/>
              <a:t>Vytvořeno v rámci projektu „EU peníze školám“.</a:t>
            </a:r>
          </a:p>
          <a:p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9786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620688"/>
            <a:ext cx="47525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Jednotky obsahu</a:t>
            </a:r>
            <a:endParaRPr lang="cs-CZ" sz="4400" b="1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accent3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556792"/>
            <a:ext cx="8856984" cy="5016758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Udávají velikost plochy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Na určení rozlohy </a:t>
            </a:r>
            <a:r>
              <a:rPr lang="cs-CZ" sz="2400" dirty="0"/>
              <a:t>s</a:t>
            </a:r>
            <a:r>
              <a:rPr lang="cs-CZ" sz="2400" dirty="0" smtClean="0"/>
              <a:t>tátu,  velikosti pole nebo stavebního pozemku</a:t>
            </a:r>
            <a:endParaRPr lang="cs-CZ" sz="2400" dirty="0"/>
          </a:p>
          <a:p>
            <a:r>
              <a:rPr lang="cs-CZ" sz="2400" dirty="0" smtClean="0"/>
              <a:t>         se používají </a:t>
            </a:r>
          </a:p>
          <a:p>
            <a:pPr marL="342900" indent="-342900">
              <a:buFont typeface="Wingdings" pitchFamily="2" charset="2"/>
              <a:buChar char="§"/>
            </a:pPr>
            <a:endParaRPr lang="cs-CZ" sz="2400" dirty="0">
              <a:ln>
                <a:solidFill>
                  <a:schemeClr val="tx1"/>
                </a:solidFill>
              </a:ln>
            </a:endParaRPr>
          </a:p>
          <a:p>
            <a:r>
              <a:rPr lang="cs-CZ" sz="2800" dirty="0" smtClean="0">
                <a:ln>
                  <a:solidFill>
                    <a:schemeClr val="tx1"/>
                  </a:solidFill>
                </a:ln>
              </a:rPr>
              <a:t>                                                ar ( a )</a:t>
            </a:r>
          </a:p>
          <a:p>
            <a:r>
              <a:rPr lang="cs-CZ" sz="2800" dirty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sz="2800" dirty="0" smtClean="0">
                <a:ln>
                  <a:solidFill>
                    <a:schemeClr val="tx1"/>
                  </a:solidFill>
                </a:ln>
              </a:rPr>
              <a:t>                                           hektar (ha)</a:t>
            </a:r>
          </a:p>
          <a:p>
            <a:r>
              <a:rPr lang="cs-CZ" sz="2800" dirty="0" smtClean="0">
                <a:ln>
                  <a:solidFill>
                    <a:schemeClr val="tx1"/>
                  </a:solidFill>
                </a:ln>
              </a:rPr>
              <a:t>                                kilometr čtvereční (km</a:t>
            </a:r>
            <a:r>
              <a:rPr lang="cs-CZ" sz="2800" baseline="30000" dirty="0" smtClean="0">
                <a:ln>
                  <a:solidFill>
                    <a:schemeClr val="tx1"/>
                  </a:solidFill>
                </a:ln>
              </a:rPr>
              <a:t>2</a:t>
            </a:r>
            <a:r>
              <a:rPr lang="cs-CZ" sz="2800" dirty="0" smtClean="0">
                <a:ln>
                  <a:solidFill>
                    <a:schemeClr val="tx1"/>
                  </a:solidFill>
                </a:ln>
              </a:rPr>
              <a:t>)</a:t>
            </a:r>
          </a:p>
          <a:p>
            <a:endParaRPr lang="cs-CZ" sz="4000" dirty="0">
              <a:ln>
                <a:solidFill>
                  <a:schemeClr val="tx1"/>
                </a:solidFill>
              </a:ln>
            </a:endParaRPr>
          </a:p>
          <a:p>
            <a:endParaRPr lang="cs-CZ" sz="4000" dirty="0" smtClean="0">
              <a:ln>
                <a:solidFill>
                  <a:schemeClr val="tx1"/>
                </a:solidFill>
              </a:ln>
            </a:endParaRPr>
          </a:p>
          <a:p>
            <a:endParaRPr lang="cs-CZ" sz="2400" dirty="0">
              <a:ln>
                <a:solidFill>
                  <a:schemeClr val="tx1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3204141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691680" y="1988840"/>
            <a:ext cx="2232248" cy="2611452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Nadpis 1"/>
          <p:cNvSpPr txBox="1">
            <a:spLocks/>
          </p:cNvSpPr>
          <p:nvPr/>
        </p:nvSpPr>
        <p:spPr>
          <a:xfrm>
            <a:off x="683568" y="188640"/>
            <a:ext cx="7772400" cy="147002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Ar</a:t>
            </a:r>
            <a:endParaRPr lang="cs-CZ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39752" y="4600292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 m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852936"/>
            <a:ext cx="1187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 m      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23728" y="2708920"/>
            <a:ext cx="1800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ar 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60032" y="405745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100m</a:t>
            </a:r>
            <a:r>
              <a:rPr lang="cs-CZ" sz="2800" baseline="30000" dirty="0" smtClean="0">
                <a:solidFill>
                  <a:srgbClr val="002060"/>
                </a:solidFill>
              </a:rPr>
              <a:t>2  </a:t>
            </a:r>
            <a:r>
              <a:rPr lang="cs-CZ" sz="2800" dirty="0" smtClean="0">
                <a:solidFill>
                  <a:srgbClr val="002060"/>
                </a:solidFill>
              </a:rPr>
              <a:t>= 1 a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76056" y="2132856"/>
            <a:ext cx="356388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a . a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 = 10 m . 10 m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 = 100m</a:t>
            </a:r>
            <a:r>
              <a:rPr lang="cs-CZ" sz="2800" baseline="30000" dirty="0" smtClean="0"/>
              <a:t>2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1268760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Č</a:t>
            </a:r>
            <a:r>
              <a:rPr lang="cs-CZ" sz="2400" dirty="0" smtClean="0"/>
              <a:t>tverec s velikostí  strany 10 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16478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4" grpId="0"/>
      <p:bldP spid="5" grpId="0"/>
      <p:bldP spid="6" grpId="0"/>
      <p:bldP spid="7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259632" y="1988840"/>
            <a:ext cx="3096344" cy="3024336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Nadpis 1"/>
          <p:cNvSpPr txBox="1">
            <a:spLocks/>
          </p:cNvSpPr>
          <p:nvPr/>
        </p:nvSpPr>
        <p:spPr>
          <a:xfrm>
            <a:off x="683568" y="188641"/>
            <a:ext cx="7772400" cy="72007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Hektar</a:t>
            </a:r>
            <a:endParaRPr lang="cs-CZ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95736" y="5157192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100 m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948" y="3158328"/>
            <a:ext cx="13906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100 m      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79712" y="2996952"/>
            <a:ext cx="1800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ha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64088" y="3717032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10 000m</a:t>
            </a:r>
            <a:r>
              <a:rPr lang="cs-CZ" sz="2800" baseline="30000" dirty="0" smtClean="0">
                <a:solidFill>
                  <a:srgbClr val="002060"/>
                </a:solidFill>
              </a:rPr>
              <a:t>2  </a:t>
            </a:r>
            <a:r>
              <a:rPr lang="cs-CZ" sz="2800" dirty="0" smtClean="0">
                <a:solidFill>
                  <a:srgbClr val="002060"/>
                </a:solidFill>
              </a:rPr>
              <a:t>= 1 ha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68652" y="1484784"/>
            <a:ext cx="356388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a . a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 = 100 m . 100 m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 = 10 000m</a:t>
            </a:r>
            <a:r>
              <a:rPr lang="cs-CZ" sz="2800" baseline="30000" dirty="0" smtClean="0"/>
              <a:t>2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1268760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Č</a:t>
            </a:r>
            <a:r>
              <a:rPr lang="cs-CZ" sz="2400" dirty="0" smtClean="0"/>
              <a:t>tverec s velikostí  strany 100 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85018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4" grpId="0"/>
      <p:bldP spid="5" grpId="0"/>
      <p:bldP spid="6" grpId="0"/>
      <p:bldP spid="7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619672" y="2060847"/>
            <a:ext cx="3528392" cy="3748771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Nadpis 1"/>
          <p:cNvSpPr txBox="1">
            <a:spLocks/>
          </p:cNvSpPr>
          <p:nvPr/>
        </p:nvSpPr>
        <p:spPr>
          <a:xfrm>
            <a:off x="683568" y="188641"/>
            <a:ext cx="7772400" cy="72007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Kilometr čtvereční</a:t>
            </a:r>
            <a:endParaRPr lang="cs-CZ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97696" y="5815626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1 000 m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3501008"/>
            <a:ext cx="16917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1000 m      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11760" y="3284984"/>
            <a:ext cx="1800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km</a:t>
            </a:r>
            <a:r>
              <a:rPr lang="cs-CZ" sz="5400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36455" y="4323470"/>
            <a:ext cx="32369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1 000 000m</a:t>
            </a:r>
            <a:r>
              <a:rPr lang="cs-CZ" sz="2800" baseline="30000" dirty="0" smtClean="0">
                <a:solidFill>
                  <a:srgbClr val="002060"/>
                </a:solidFill>
              </a:rPr>
              <a:t>2  </a:t>
            </a:r>
            <a:r>
              <a:rPr lang="cs-CZ" sz="2800" dirty="0" smtClean="0">
                <a:solidFill>
                  <a:srgbClr val="002060"/>
                </a:solidFill>
              </a:rPr>
              <a:t>= 1km</a:t>
            </a:r>
            <a:r>
              <a:rPr lang="cs-CZ" sz="2800" baseline="30000" dirty="0" smtClean="0">
                <a:solidFill>
                  <a:srgbClr val="002060"/>
                </a:solidFill>
              </a:rPr>
              <a:t>2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68652" y="1484784"/>
            <a:ext cx="356388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a . a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 = 1 000m . 1 000 m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 = 1 000 000m</a:t>
            </a:r>
            <a:r>
              <a:rPr lang="cs-CZ" sz="2800" baseline="30000" dirty="0" smtClean="0"/>
              <a:t>2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1268760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Č</a:t>
            </a:r>
            <a:r>
              <a:rPr lang="cs-CZ" sz="2400" dirty="0" smtClean="0"/>
              <a:t>tverec s velikostí  strany 1 000m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08716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4" grpId="0"/>
      <p:bldP spid="5" grpId="0"/>
      <p:bldP spid="6" grpId="0"/>
      <p:bldP spid="7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Převody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43808" y="1340768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1a </a:t>
            </a:r>
            <a:r>
              <a:rPr lang="cs-CZ" sz="3200" baseline="30000" dirty="0" smtClean="0">
                <a:solidFill>
                  <a:srgbClr val="002060"/>
                </a:solidFill>
              </a:rPr>
              <a:t> </a:t>
            </a:r>
            <a:r>
              <a:rPr lang="cs-CZ" sz="3200" dirty="0" smtClean="0">
                <a:solidFill>
                  <a:srgbClr val="002060"/>
                </a:solidFill>
              </a:rPr>
              <a:t>= 100  m</a:t>
            </a:r>
            <a:r>
              <a:rPr lang="cs-CZ" sz="3200" baseline="30000" dirty="0" smtClean="0">
                <a:solidFill>
                  <a:srgbClr val="002060"/>
                </a:solidFill>
              </a:rPr>
              <a:t>2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99792" y="2046734"/>
            <a:ext cx="5328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1 ha</a:t>
            </a:r>
            <a:r>
              <a:rPr lang="cs-CZ" sz="3200" baseline="30000" dirty="0" smtClean="0">
                <a:solidFill>
                  <a:srgbClr val="002060"/>
                </a:solidFill>
              </a:rPr>
              <a:t>  </a:t>
            </a:r>
            <a:r>
              <a:rPr lang="cs-CZ" sz="3200" dirty="0" smtClean="0">
                <a:solidFill>
                  <a:srgbClr val="002060"/>
                </a:solidFill>
              </a:rPr>
              <a:t>= 10 000  m</a:t>
            </a:r>
            <a:r>
              <a:rPr lang="cs-CZ" sz="3200" baseline="30000" dirty="0" smtClean="0">
                <a:solidFill>
                  <a:srgbClr val="002060"/>
                </a:solidFill>
              </a:rPr>
              <a:t>2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99792" y="2708920"/>
            <a:ext cx="468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1 km</a:t>
            </a:r>
            <a:r>
              <a:rPr lang="cs-CZ" sz="3200" baseline="30000" dirty="0" smtClean="0">
                <a:solidFill>
                  <a:srgbClr val="002060"/>
                </a:solidFill>
              </a:rPr>
              <a:t>2  </a:t>
            </a:r>
            <a:r>
              <a:rPr lang="cs-CZ" sz="3200" dirty="0" smtClean="0">
                <a:solidFill>
                  <a:srgbClr val="002060"/>
                </a:solidFill>
              </a:rPr>
              <a:t>= 1 000 000  m</a:t>
            </a:r>
            <a:r>
              <a:rPr lang="cs-CZ" sz="3200" baseline="30000" dirty="0" smtClean="0">
                <a:solidFill>
                  <a:srgbClr val="002060"/>
                </a:solidFill>
              </a:rPr>
              <a:t>2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5589240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23728" y="4797152"/>
            <a:ext cx="59046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  a</a:t>
            </a:r>
            <a:r>
              <a:rPr lang="cs-CZ" sz="4000" baseline="30000" dirty="0" smtClean="0">
                <a:solidFill>
                  <a:srgbClr val="002060"/>
                </a:solidFill>
              </a:rPr>
              <a:t>  </a:t>
            </a:r>
            <a:r>
              <a:rPr lang="cs-CZ" sz="4000" dirty="0" smtClean="0">
                <a:solidFill>
                  <a:srgbClr val="002060"/>
                </a:solidFill>
              </a:rPr>
              <a:t>               ha             </a:t>
            </a:r>
            <a:r>
              <a:rPr lang="cs-CZ" sz="4000" dirty="0">
                <a:solidFill>
                  <a:srgbClr val="002060"/>
                </a:solidFill>
              </a:rPr>
              <a:t>k</a:t>
            </a:r>
            <a:r>
              <a:rPr lang="cs-CZ" sz="4000" dirty="0" smtClean="0">
                <a:solidFill>
                  <a:srgbClr val="002060"/>
                </a:solidFill>
              </a:rPr>
              <a:t>m</a:t>
            </a:r>
            <a:r>
              <a:rPr lang="cs-CZ" sz="4000" baseline="30000" dirty="0" smtClean="0">
                <a:solidFill>
                  <a:srgbClr val="002060"/>
                </a:solidFill>
              </a:rPr>
              <a:t>2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8" name="Zahnutá šipka dolů 7"/>
          <p:cNvSpPr/>
          <p:nvPr/>
        </p:nvSpPr>
        <p:spPr>
          <a:xfrm>
            <a:off x="2627784" y="4365104"/>
            <a:ext cx="1800200" cy="504056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dolů 8"/>
          <p:cNvSpPr/>
          <p:nvPr/>
        </p:nvSpPr>
        <p:spPr>
          <a:xfrm>
            <a:off x="4932040" y="4437112"/>
            <a:ext cx="1800200" cy="432048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75856" y="3933056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. 100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3933056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 </a:t>
            </a:r>
            <a:r>
              <a:rPr lang="cs-CZ" sz="2000" dirty="0" smtClean="0"/>
              <a:t>100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96620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 animBg="1"/>
      <p:bldP spid="9" grpId="0" animBg="1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Převody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331640" y="1268760"/>
            <a:ext cx="6534472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tabLst>
                <a:tab pos="6858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5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km 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2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=	 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                 m</a:t>
            </a:r>
            <a:r>
              <a:rPr lang="cs-CZ" sz="3200" baseline="300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2</a:t>
            </a:r>
            <a:endParaRPr lang="cs-CZ" sz="3200" dirty="0">
              <a:solidFill>
                <a:srgbClr val="000000"/>
              </a:solidFill>
              <a:latin typeface="Arial" pitchFamily="34"/>
              <a:ea typeface="Times New Roman" pitchFamily="18"/>
              <a:cs typeface="Times New Roman" pitchFamily="18"/>
            </a:endParaRPr>
          </a:p>
          <a:p>
            <a:pPr lvl="0">
              <a:tabLst>
                <a:tab pos="6858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97 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a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=	</a:t>
            </a:r>
            <a:r>
              <a:rPr lang="cs-CZ" sz="3200" dirty="0">
                <a:solidFill>
                  <a:srgbClr val="C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</a:t>
            </a:r>
            <a:r>
              <a:rPr lang="cs-CZ" sz="3200" dirty="0" smtClean="0">
                <a:solidFill>
                  <a:srgbClr val="C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       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       m</a:t>
            </a:r>
            <a:r>
              <a:rPr lang="cs-CZ" sz="3200" baseline="300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2</a:t>
            </a:r>
            <a:endParaRPr lang="cs-CZ" sz="3200" dirty="0">
              <a:solidFill>
                <a:srgbClr val="000000"/>
              </a:solidFill>
              <a:latin typeface="Arial" pitchFamily="34"/>
              <a:ea typeface="Times New Roman" pitchFamily="18"/>
              <a:cs typeface="Times New Roman" pitchFamily="18"/>
            </a:endParaRPr>
          </a:p>
          <a:p>
            <a:pPr lvl="0" hangingPunct="0">
              <a:tabLst>
                <a:tab pos="6858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200 ha = 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	</a:t>
            </a:r>
            <a:r>
              <a:rPr lang="cs-CZ" sz="3200" dirty="0" smtClean="0">
                <a:solidFill>
                  <a:srgbClr val="C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</a:t>
            </a:r>
            <a:r>
              <a:rPr lang="cs-CZ" sz="3200" dirty="0">
                <a:solidFill>
                  <a:srgbClr val="C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dirty="0" smtClean="0">
                <a:solidFill>
                  <a:srgbClr val="C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               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m</a:t>
            </a:r>
            <a:r>
              <a:rPr lang="cs-CZ" sz="3200" baseline="300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2</a:t>
            </a:r>
            <a:endParaRPr lang="cs-CZ" sz="3200" dirty="0">
              <a:solidFill>
                <a:srgbClr val="000000"/>
              </a:solidFill>
              <a:latin typeface="Arial" pitchFamily="34"/>
            </a:endParaRPr>
          </a:p>
          <a:p>
            <a:pPr lvl="0" hangingPunct="0">
              <a:tabLst>
                <a:tab pos="6858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23 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h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a 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=	</a:t>
            </a:r>
            <a:r>
              <a:rPr lang="cs-CZ" sz="3200" dirty="0">
                <a:solidFill>
                  <a:srgbClr val="C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  </a:t>
            </a:r>
            <a:r>
              <a:rPr lang="cs-CZ" sz="3200" dirty="0" smtClean="0">
                <a:solidFill>
                  <a:srgbClr val="C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              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a</a:t>
            </a:r>
            <a:endParaRPr lang="cs-CZ" sz="3200" dirty="0">
              <a:solidFill>
                <a:srgbClr val="000000"/>
              </a:solidFill>
              <a:latin typeface="Arial" pitchFamily="34"/>
              <a:ea typeface="Times New Roman" pitchFamily="18"/>
              <a:cs typeface="Times New Roman" pitchFamily="18"/>
            </a:endParaRPr>
          </a:p>
          <a:p>
            <a:pPr lvl="0" hangingPunct="0">
              <a:tabLst>
                <a:tab pos="6858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8 000 m 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2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=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 </a:t>
            </a:r>
            <a:r>
              <a:rPr lang="cs-CZ" sz="3200" dirty="0" smtClean="0">
                <a:solidFill>
                  <a:srgbClr val="C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   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       a</a:t>
            </a:r>
            <a:endParaRPr lang="cs-CZ" sz="3200" dirty="0">
              <a:solidFill>
                <a:srgbClr val="000000"/>
              </a:solidFill>
              <a:latin typeface="Arial" pitchFamily="34"/>
              <a:ea typeface="Times New Roman" pitchFamily="18"/>
              <a:cs typeface="Times New Roman" pitchFamily="18"/>
            </a:endParaRPr>
          </a:p>
          <a:p>
            <a:pPr lvl="0" hangingPunct="0">
              <a:tabLst>
                <a:tab pos="6858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600 000 m</a:t>
            </a:r>
            <a:r>
              <a:rPr lang="cs-CZ" sz="3200" baseline="300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2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=              ha</a:t>
            </a:r>
          </a:p>
          <a:p>
            <a:pPr lvl="0" hangingPunct="0">
              <a:tabLst>
                <a:tab pos="6858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679 00 m</a:t>
            </a:r>
            <a:r>
              <a:rPr lang="cs-CZ" sz="3200" baseline="300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2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= </a:t>
            </a:r>
            <a:r>
              <a:rPr lang="cs-CZ" sz="3200" dirty="0">
                <a:solidFill>
                  <a:srgbClr val="C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dirty="0" smtClean="0">
                <a:solidFill>
                  <a:srgbClr val="C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    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     a</a:t>
            </a:r>
            <a:endParaRPr lang="cs-CZ" sz="3200" dirty="0" smtClean="0">
              <a:solidFill>
                <a:srgbClr val="000000"/>
              </a:solidFill>
              <a:latin typeface="Arial" pitchFamily="34"/>
            </a:endParaRPr>
          </a:p>
          <a:p>
            <a:pPr lvl="0" hangingPunct="0">
              <a:tabLst>
                <a:tab pos="6858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dirty="0" smtClean="0">
                <a:solidFill>
                  <a:srgbClr val="000000"/>
                </a:solidFill>
                <a:latin typeface="Arial" pitchFamily="34"/>
              </a:rPr>
              <a:t>         </a:t>
            </a:r>
            <a:endParaRPr lang="cs-CZ" sz="3200" dirty="0">
              <a:solidFill>
                <a:srgbClr val="000000"/>
              </a:solidFill>
              <a:latin typeface="Arial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4143176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1268760"/>
            <a:ext cx="6534472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tabLst>
                <a:tab pos="6858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5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km 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2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=	  </a:t>
            </a:r>
            <a:r>
              <a:rPr lang="cs-CZ" sz="3200" dirty="0" smtClean="0">
                <a:solidFill>
                  <a:srgbClr val="C00000"/>
                </a:solidFill>
                <a:latin typeface="Arial" pitchFamily="34"/>
                <a:ea typeface="Times New Roman" pitchFamily="18"/>
                <a:cs typeface="Times New Roman" pitchFamily="18"/>
              </a:rPr>
              <a:t>5 000 000  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m</a:t>
            </a:r>
            <a:r>
              <a:rPr lang="cs-CZ" sz="3200" baseline="300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2</a:t>
            </a:r>
            <a:endParaRPr lang="cs-CZ" sz="3200" dirty="0">
              <a:solidFill>
                <a:srgbClr val="000000"/>
              </a:solidFill>
              <a:latin typeface="Arial" pitchFamily="34"/>
              <a:ea typeface="Times New Roman" pitchFamily="18"/>
              <a:cs typeface="Times New Roman" pitchFamily="18"/>
            </a:endParaRPr>
          </a:p>
          <a:p>
            <a:pPr lvl="0">
              <a:tabLst>
                <a:tab pos="6858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97 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a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=	</a:t>
            </a:r>
            <a:r>
              <a:rPr lang="cs-CZ" sz="3200" dirty="0">
                <a:solidFill>
                  <a:srgbClr val="C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dirty="0" smtClean="0">
                <a:solidFill>
                  <a:srgbClr val="C00000"/>
                </a:solidFill>
                <a:latin typeface="Arial" pitchFamily="34"/>
                <a:ea typeface="Times New Roman" pitchFamily="18"/>
                <a:cs typeface="Times New Roman" pitchFamily="18"/>
              </a:rPr>
              <a:t>9 700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         m</a:t>
            </a:r>
            <a:r>
              <a:rPr lang="cs-CZ" sz="3200" baseline="300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2</a:t>
            </a:r>
            <a:endParaRPr lang="cs-CZ" sz="3200" dirty="0">
              <a:solidFill>
                <a:srgbClr val="000000"/>
              </a:solidFill>
              <a:latin typeface="Arial" pitchFamily="34"/>
              <a:ea typeface="Times New Roman" pitchFamily="18"/>
              <a:cs typeface="Times New Roman" pitchFamily="18"/>
            </a:endParaRPr>
          </a:p>
          <a:p>
            <a:pPr lvl="0" hangingPunct="0">
              <a:tabLst>
                <a:tab pos="6858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2 ha = 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	</a:t>
            </a:r>
            <a:r>
              <a:rPr lang="cs-CZ" sz="3200" dirty="0" smtClean="0">
                <a:solidFill>
                  <a:srgbClr val="C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20 000       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m</a:t>
            </a:r>
            <a:r>
              <a:rPr lang="cs-CZ" sz="3200" baseline="300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2</a:t>
            </a:r>
            <a:endParaRPr lang="cs-CZ" sz="3200" dirty="0">
              <a:solidFill>
                <a:srgbClr val="000000"/>
              </a:solidFill>
              <a:latin typeface="Arial" pitchFamily="34"/>
            </a:endParaRPr>
          </a:p>
          <a:p>
            <a:pPr lvl="0" hangingPunct="0">
              <a:tabLst>
                <a:tab pos="6858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23 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h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a 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=	</a:t>
            </a:r>
            <a:r>
              <a:rPr lang="cs-CZ" sz="3200" dirty="0">
                <a:solidFill>
                  <a:srgbClr val="C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 </a:t>
            </a:r>
            <a:r>
              <a:rPr lang="cs-CZ" sz="3200" dirty="0" smtClean="0">
                <a:solidFill>
                  <a:srgbClr val="C00000"/>
                </a:solidFill>
                <a:latin typeface="Arial" pitchFamily="34"/>
                <a:ea typeface="Times New Roman" pitchFamily="18"/>
                <a:cs typeface="Times New Roman" pitchFamily="18"/>
              </a:rPr>
              <a:t>2 300        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a</a:t>
            </a:r>
            <a:endParaRPr lang="cs-CZ" sz="3200" dirty="0">
              <a:solidFill>
                <a:srgbClr val="000000"/>
              </a:solidFill>
              <a:latin typeface="Arial" pitchFamily="34"/>
              <a:ea typeface="Times New Roman" pitchFamily="18"/>
              <a:cs typeface="Times New Roman" pitchFamily="18"/>
            </a:endParaRPr>
          </a:p>
          <a:p>
            <a:pPr lvl="0" hangingPunct="0">
              <a:tabLst>
                <a:tab pos="6858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8 000 m 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2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=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 </a:t>
            </a:r>
            <a:r>
              <a:rPr lang="cs-CZ" sz="3200" dirty="0" smtClean="0">
                <a:solidFill>
                  <a:srgbClr val="C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80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        a</a:t>
            </a:r>
            <a:endParaRPr lang="cs-CZ" sz="3200" dirty="0">
              <a:solidFill>
                <a:srgbClr val="000000"/>
              </a:solidFill>
              <a:latin typeface="Arial" pitchFamily="34"/>
              <a:ea typeface="Times New Roman" pitchFamily="18"/>
              <a:cs typeface="Times New Roman" pitchFamily="18"/>
            </a:endParaRPr>
          </a:p>
          <a:p>
            <a:pPr lvl="0" hangingPunct="0">
              <a:tabLst>
                <a:tab pos="6858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600 000 m</a:t>
            </a:r>
            <a:r>
              <a:rPr lang="cs-CZ" sz="3200" baseline="300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2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=  </a:t>
            </a:r>
            <a:r>
              <a:rPr lang="cs-CZ" sz="3200" dirty="0" smtClean="0">
                <a:solidFill>
                  <a:srgbClr val="C00000"/>
                </a:solidFill>
                <a:latin typeface="Arial" pitchFamily="34"/>
                <a:ea typeface="Times New Roman" pitchFamily="18"/>
                <a:cs typeface="Times New Roman" pitchFamily="18"/>
              </a:rPr>
              <a:t>60</a:t>
            </a:r>
            <a:r>
              <a:rPr lang="cs-CZ" sz="3200" dirty="0">
                <a:solidFill>
                  <a:srgbClr val="C00000"/>
                </a:solidFill>
                <a:latin typeface="Arial" pitchFamily="34"/>
                <a:ea typeface="Times New Roman" pitchFamily="18"/>
                <a:cs typeface="Times New Roman" pitchFamily="18"/>
              </a:rPr>
              <a:t>	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   ha</a:t>
            </a:r>
          </a:p>
          <a:p>
            <a:pPr lvl="0" hangingPunct="0">
              <a:tabLst>
                <a:tab pos="6858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679 00 m</a:t>
            </a:r>
            <a:r>
              <a:rPr lang="cs-CZ" sz="3200" baseline="300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2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=   </a:t>
            </a:r>
            <a:r>
              <a:rPr lang="cs-CZ" sz="3200" smtClean="0">
                <a:solidFill>
                  <a:srgbClr val="C00000"/>
                </a:solidFill>
                <a:latin typeface="Arial" pitchFamily="34"/>
                <a:ea typeface="Times New Roman" pitchFamily="18"/>
                <a:cs typeface="Times New Roman" pitchFamily="18"/>
              </a:rPr>
              <a:t>679</a:t>
            </a:r>
            <a:r>
              <a:rPr lang="cs-CZ" sz="320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     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a</a:t>
            </a:r>
            <a:endParaRPr lang="cs-CZ" sz="3200" dirty="0" smtClean="0">
              <a:solidFill>
                <a:srgbClr val="000000"/>
              </a:solidFill>
              <a:latin typeface="Arial" pitchFamily="34"/>
            </a:endParaRPr>
          </a:p>
          <a:p>
            <a:pPr lvl="0" hangingPunct="0">
              <a:tabLst>
                <a:tab pos="6858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dirty="0" smtClean="0">
                <a:solidFill>
                  <a:srgbClr val="000000"/>
                </a:solidFill>
                <a:latin typeface="Arial" pitchFamily="34"/>
              </a:rPr>
              <a:t>         </a:t>
            </a:r>
            <a:endParaRPr lang="cs-CZ" sz="3200" dirty="0">
              <a:solidFill>
                <a:srgbClr val="000000"/>
              </a:solidFill>
              <a:latin typeface="Arial" pitchFamily="34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83568" y="188640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Převody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3408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  </a:t>
            </a:r>
            <a:r>
              <a:rPr lang="cs-CZ" dirty="0"/>
              <a:t>obrázků – galerie </a:t>
            </a:r>
            <a:r>
              <a:rPr lang="cs-CZ" dirty="0" smtClean="0"/>
              <a:t>Microsoft</a:t>
            </a:r>
          </a:p>
          <a:p>
            <a:endParaRPr lang="cs-CZ" dirty="0"/>
          </a:p>
          <a:p>
            <a:r>
              <a:rPr lang="cs-CZ" dirty="0"/>
              <a:t>Vytvořeno jako DUM do předmětu </a:t>
            </a:r>
            <a:r>
              <a:rPr lang="cs-CZ" dirty="0" smtClean="0"/>
              <a:t>matematika </a:t>
            </a:r>
            <a:r>
              <a:rPr lang="cs-CZ" dirty="0"/>
              <a:t>na </a:t>
            </a:r>
            <a:r>
              <a:rPr lang="cs-CZ" smtClean="0"/>
              <a:t>Základní škole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</a:t>
            </a:r>
            <a:r>
              <a:rPr lang="cs-CZ" dirty="0" smtClean="0"/>
              <a:t>pro pátý ročník </a:t>
            </a:r>
            <a:r>
              <a:rPr lang="cs-CZ" dirty="0"/>
              <a:t>základní školy.</a:t>
            </a:r>
          </a:p>
          <a:p>
            <a:endParaRPr lang="cs-CZ" dirty="0"/>
          </a:p>
          <a:p>
            <a:r>
              <a:rPr lang="cs-CZ" dirty="0"/>
              <a:t>Materiál slouží k doplnění </a:t>
            </a:r>
            <a:r>
              <a:rPr lang="cs-CZ" dirty="0" smtClean="0"/>
              <a:t>výkladu jednotky obsahu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</a:t>
            </a:r>
            <a:r>
              <a:rPr lang="cs-CZ" dirty="0" smtClean="0"/>
              <a:t>II</a:t>
            </a:r>
            <a:r>
              <a:rPr lang="cs-CZ" dirty="0"/>
              <a:t>. pololetí školního roku 2011/2012</a:t>
            </a:r>
          </a:p>
        </p:txBody>
      </p:sp>
    </p:spTree>
    <p:extLst>
      <p:ext uri="{BB962C8B-B14F-4D97-AF65-F5344CB8AC3E}">
        <p14:creationId xmlns:p14="http://schemas.microsoft.com/office/powerpoint/2010/main" val="1735469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264</Words>
  <Application>Microsoft Office PowerPoint</Application>
  <PresentationFormat>Předvádění na obrazovce (4:3)</PresentationFormat>
  <Paragraphs>83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</dc:creator>
  <cp:lastModifiedBy>Vlasta Skořepová</cp:lastModifiedBy>
  <cp:revision>15</cp:revision>
  <dcterms:created xsi:type="dcterms:W3CDTF">2012-05-24T19:47:29Z</dcterms:created>
  <dcterms:modified xsi:type="dcterms:W3CDTF">2012-11-22T12:44:47Z</dcterms:modified>
</cp:coreProperties>
</file>