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2" r:id="rId4"/>
    <p:sldId id="259" r:id="rId5"/>
    <p:sldId id="260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E29C"/>
    <a:srgbClr val="FF8FDC"/>
    <a:srgbClr val="D60093"/>
    <a:srgbClr val="3BEA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8347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560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8081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3112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7824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435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2147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773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6276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356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4836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9000">
              <a:srgbClr val="5A6194"/>
            </a:gs>
            <a:gs pos="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7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D6D4D-B499-48F2-8597-0DE8CA44DF2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04B11-798D-452B-849C-BB2EE639BC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1280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Prvky</a:t>
            </a:r>
          </a:p>
          <a:p>
            <a:endParaRPr lang="cs-CZ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VY_32_INOVACE_01_Pozorování a pokus</a:t>
            </a:r>
          </a:p>
          <a:p>
            <a:endParaRPr lang="cs-CZ" dirty="0">
              <a:solidFill>
                <a:schemeClr val="bg1">
                  <a:lumMod val="95000"/>
                </a:schemeClr>
              </a:solidFill>
            </a:endParaRPr>
          </a:p>
          <a:p>
            <a:endParaRPr lang="cs-CZ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>
                    <a:lumMod val="95000"/>
                  </a:schemeClr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>
                    <a:lumMod val="9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85222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215922" cy="954607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Chemie jako věda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8352928" cy="408200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</a:rPr>
              <a:t>Přírodní vědy </a:t>
            </a:r>
          </a:p>
          <a:p>
            <a:pPr algn="l"/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</a:rPr>
              <a:t>  - </a:t>
            </a:r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rgbClr val="FFFFFF"/>
                </a:solidFill>
              </a:rPr>
              <a:t>jsou </a:t>
            </a:r>
            <a:r>
              <a:rPr lang="cs-CZ" sz="2400" smtClean="0">
                <a:ln w="18415" cmpd="sng">
                  <a:noFill/>
                  <a:prstDash val="solid"/>
                </a:ln>
                <a:solidFill>
                  <a:srgbClr val="FFFFFF"/>
                </a:solidFill>
              </a:rPr>
              <a:t>vědy, které </a:t>
            </a:r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rgbClr val="FFFFFF"/>
                </a:solidFill>
              </a:rPr>
              <a:t>využívají vědecké metody ke zkoumání přírody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rgbClr val="F2E29C"/>
                </a:solidFill>
              </a:rPr>
              <a:t>Fyzika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rgbClr val="F2E29C"/>
                </a:solidFill>
              </a:rPr>
              <a:t>Chemie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rgbClr val="F2E29C"/>
                </a:solidFill>
              </a:rPr>
              <a:t>Biologie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rgbClr val="F2E29C"/>
                </a:solidFill>
              </a:rPr>
              <a:t>Geografie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rgbClr val="F2E29C"/>
                </a:solidFill>
              </a:rPr>
              <a:t>Geologie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dirty="0" smtClean="0">
                <a:ln w="18415" cmpd="sng">
                  <a:noFill/>
                  <a:prstDash val="solid"/>
                </a:ln>
                <a:solidFill>
                  <a:srgbClr val="F2E29C"/>
                </a:solidFill>
              </a:rPr>
              <a:t>Matematika</a:t>
            </a:r>
          </a:p>
          <a:p>
            <a:pPr algn="l"/>
            <a:endParaRPr lang="cs-CZ" sz="2400" dirty="0">
              <a:ln w="18415" cmpd="sng">
                <a:noFill/>
                <a:prstDash val="solid"/>
              </a:ln>
              <a:solidFill>
                <a:srgbClr val="FFFFFF"/>
              </a:solidFill>
            </a:endParaRPr>
          </a:p>
        </p:txBody>
      </p:sp>
      <p:pic>
        <p:nvPicPr>
          <p:cNvPr id="1026" name="Picture 2" descr="C:\Users\Monika\AppData\Local\Microsoft\Windows\Temporary Internet Files\Content.IE5\GYGWR3QN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9700" y="-6350"/>
            <a:ext cx="2546796" cy="254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776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548681"/>
            <a:ext cx="7772400" cy="12241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Chemie jako věda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5" y="2204864"/>
            <a:ext cx="4423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Předchůdce chemie: alchymie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780928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alchymie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: nesmrtelnost, </a:t>
            </a:r>
          </a:p>
          <a:p>
            <a:r>
              <a:rPr lang="cs-CZ" sz="24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              kámen mudrců,</a:t>
            </a:r>
          </a:p>
          <a:p>
            <a:r>
              <a:rPr lang="cs-CZ" sz="24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               elixír mládí, </a:t>
            </a:r>
          </a:p>
          <a:p>
            <a:r>
              <a:rPr lang="cs-CZ" sz="24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              výroba zlata  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65313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- mnoho užitečných postupů, látek a pomůcek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5122" name="Picture 2" descr="C:\Users\Monika\AppData\Local\Microsoft\Windows\Temporary Internet Files\Content.IE5\NJDATSPA\MC9002870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61711">
            <a:off x="7564438" y="398463"/>
            <a:ext cx="1443037" cy="208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450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Přírodní vědy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70892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3BEA32"/>
                </a:solidFill>
              </a:rPr>
              <a:t>Fyzika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–  zkoumá tělesa(předměty , které nás obklopují)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140968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Chemie</a:t>
            </a:r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– zkoumá látky (z čeho jsou tělesa, které nás obklopují)</a:t>
            </a:r>
          </a:p>
          <a:p>
            <a:r>
              <a:rPr lang="cs-CZ" sz="24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            a jejich přeměny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0" name="Picture 2" descr="C:\Users\Monika\AppData\Local\Microsoft\Windows\Temporary Internet Files\Content.IE5\6D5K52N1\MC90044171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6672"/>
            <a:ext cx="1637506" cy="163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720" y="4437112"/>
            <a:ext cx="1014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3BEA32"/>
                </a:solidFill>
              </a:rPr>
              <a:t>těleso</a:t>
            </a:r>
            <a:endParaRPr lang="cs-CZ" sz="2400" b="1" u="sng" dirty="0">
              <a:solidFill>
                <a:srgbClr val="3BEA3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443711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C000"/>
                </a:solidFill>
              </a:rPr>
              <a:t>látka</a:t>
            </a:r>
            <a:endParaRPr lang="cs-CZ" sz="2400" b="1" u="sng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4941168"/>
            <a:ext cx="1014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stůl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5085184"/>
            <a:ext cx="1014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dřevo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2605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4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Základní metody</a:t>
            </a:r>
            <a:endParaRPr lang="cs-CZ" b="1" dirty="0">
              <a:ln w="18000">
                <a:solidFill>
                  <a:schemeClr val="accent4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Pozorování </a:t>
            </a:r>
            <a:r>
              <a:rPr lang="cs-CZ" sz="2400" dirty="0" smtClean="0">
                <a:solidFill>
                  <a:schemeClr val="bg1"/>
                </a:solidFill>
              </a:rPr>
              <a:t>– pomocí smyslů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7809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očima (zrak ): </a:t>
            </a:r>
            <a:r>
              <a:rPr lang="cs-CZ" u="sng" dirty="0" smtClean="0"/>
              <a:t> 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27809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arva,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27809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lesk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 descr="C:\Users\Monika\AppData\Local\Microsoft\Windows\Temporary Internet Files\Content.IE5\5I5MK1UU\MP900399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61" b="89941" l="0" r="90000">
                        <a14:backgroundMark x1="52439" y1="78223" x2="50488" y2="85254"/>
                      </a14:backgroundRemoval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31064">
            <a:off x="7178100" y="3981407"/>
            <a:ext cx="1417766" cy="1770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27584" y="328498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n</a:t>
            </a:r>
            <a:r>
              <a:rPr lang="cs-CZ" u="sng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osem (čich ):  </a:t>
            </a:r>
            <a:endParaRPr lang="cs-CZ" u="sng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32849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vůně,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32849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zápach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37890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jazykem (chuť ):  </a:t>
            </a:r>
            <a:endParaRPr lang="cs-CZ" u="sng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37890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sladkost,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37890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kyselost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429309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rukama (hmat) :  </a:t>
            </a:r>
            <a:endParaRPr lang="cs-CZ" u="sng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42930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m</a:t>
            </a:r>
            <a:r>
              <a:rPr lang="cs-CZ" dirty="0" smtClean="0">
                <a:solidFill>
                  <a:schemeClr val="bg1"/>
                </a:solidFill>
              </a:rPr>
              <a:t>ěkkost,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42930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drsnost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479715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ušima(sluch):  </a:t>
            </a:r>
            <a:endParaRPr lang="cs-CZ" u="sng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47971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Zvuková vodivost,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6288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 metoda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Monika\AppData\Local\Microsoft\Windows\Temporary Internet Files\Content.IE5\IE4JIF0M\MP9004026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2817" y="5445224"/>
            <a:ext cx="1429332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598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4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Základní metody</a:t>
            </a:r>
            <a:endParaRPr lang="cs-CZ" b="1" dirty="0">
              <a:ln w="18000">
                <a:solidFill>
                  <a:schemeClr val="accent4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844824"/>
            <a:ext cx="9144000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b="1" dirty="0">
                <a:solidFill>
                  <a:schemeClr val="bg1"/>
                </a:solidFill>
              </a:rPr>
              <a:t> </a:t>
            </a:r>
            <a:r>
              <a:rPr lang="cs-CZ" sz="2300" b="1" dirty="0" smtClean="0">
                <a:solidFill>
                  <a:schemeClr val="bg1"/>
                </a:solidFill>
              </a:rPr>
              <a:t> </a:t>
            </a:r>
            <a:r>
              <a:rPr lang="cs-CZ" sz="2300" i="1" dirty="0" smtClean="0">
                <a:solidFill>
                  <a:schemeClr val="bg1"/>
                </a:solidFill>
              </a:rPr>
              <a:t>Experiment (pokus</a:t>
            </a:r>
            <a:r>
              <a:rPr lang="cs-CZ" sz="2300" dirty="0" smtClean="0">
                <a:solidFill>
                  <a:schemeClr val="bg1"/>
                </a:solidFill>
              </a:rPr>
              <a:t>) – cíleně </a:t>
            </a:r>
            <a:r>
              <a:rPr lang="cs-CZ" sz="2300" dirty="0" smtClean="0">
                <a:solidFill>
                  <a:schemeClr val="bg1"/>
                </a:solidFill>
              </a:rPr>
              <a:t>zjišťujeme chování látek za daných podmínek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7089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hořlavost: </a:t>
            </a:r>
            <a:r>
              <a:rPr lang="cs-CZ" u="sng" dirty="0" smtClean="0"/>
              <a:t> </a:t>
            </a:r>
            <a:endParaRPr lang="cs-CZ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57301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rozpustnost:  </a:t>
            </a:r>
            <a:endParaRPr lang="cs-CZ" u="sng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42210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tvrdost :</a:t>
            </a:r>
            <a:endParaRPr lang="cs-CZ" u="sng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2708920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Zkoušíme v plamenu kahanu, </a:t>
            </a:r>
            <a:r>
              <a:rPr lang="cs-CZ" dirty="0" smtClean="0">
                <a:solidFill>
                  <a:schemeClr val="bg1"/>
                </a:solidFill>
              </a:rPr>
              <a:t>sledujeme, </a:t>
            </a:r>
            <a:r>
              <a:rPr lang="cs-CZ" dirty="0" smtClean="0">
                <a:solidFill>
                  <a:schemeClr val="bg1"/>
                </a:solidFill>
              </a:rPr>
              <a:t>jestli látka mění barvu, skupenství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3501008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Zkoušíme  látku rozpouštět v  různých rozpouštědlech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4221088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Zkoušíme  vrypy  do  různých  materiálů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Monika\AppData\Local\Microsoft\Windows\Temporary Internet Files\Content.IE5\NJDATSPA\MP9003093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77072"/>
            <a:ext cx="1504991" cy="232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23528" y="14847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 metoda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002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0" grpId="0"/>
      <p:bldP spid="13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4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Základní metody</a:t>
            </a:r>
            <a:endParaRPr lang="cs-CZ" b="1" dirty="0">
              <a:ln w="18000">
                <a:solidFill>
                  <a:schemeClr val="accent4">
                    <a:lumMod val="75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916832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Měření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– postup, kterým zjišťujeme hodnoty veličin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6369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bg1"/>
                </a:solidFill>
              </a:rPr>
              <a:t>Teplota tání 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4290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u="sng">
                <a:solidFill>
                  <a:schemeClr val="bg1"/>
                </a:solidFill>
              </a:defRPr>
            </a:lvl1pPr>
          </a:lstStyle>
          <a:p>
            <a:r>
              <a:rPr lang="cs-CZ" dirty="0"/>
              <a:t>Teplota varu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443711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u="sng">
                <a:solidFill>
                  <a:schemeClr val="bg1"/>
                </a:solidFill>
              </a:defRPr>
            </a:lvl1pPr>
          </a:lstStyle>
          <a:p>
            <a:r>
              <a:rPr lang="cs-CZ" dirty="0"/>
              <a:t>Hustota: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23528" y="14847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3. metoda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2636912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- teplota, při které se mění pevná látka na kapalnou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3429000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- teplota, při které se kapalina vypařuje v celém objemu a mění se na plyn 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4437112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- poměr mezi  hmotností a objemem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8116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Zdroj obrázků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– galerie </a:t>
            </a:r>
            <a:r>
              <a:rPr lang="cs-CZ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Microsoft Office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Vytvořeno jako DUM do předmětu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chemie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na </a:t>
            </a:r>
            <a:r>
              <a:rPr lang="cs-CZ" dirty="0">
                <a:solidFill>
                  <a:schemeClr val="bg1">
                    <a:lumMod val="85000"/>
                  </a:schemeClr>
                </a:solidFill>
              </a:rPr>
              <a:t>Základní 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škole a </a:t>
            </a:r>
            <a:r>
              <a:rPr lang="cs-CZ" dirty="0">
                <a:solidFill>
                  <a:schemeClr val="bg1">
                    <a:lumMod val="85000"/>
                  </a:schemeClr>
                </a:solidFill>
              </a:rPr>
              <a:t>Mateřské škole 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GB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17.listopadu 1325, </a:t>
            </a:r>
            <a:r>
              <a:rPr lang="en-GB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příspěvková</a:t>
            </a:r>
            <a:r>
              <a:rPr lang="en-GB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organizace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, Mladá Boleslav pro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osmý </a:t>
            </a:r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ročník základní školy.</a:t>
            </a:r>
          </a:p>
          <a:p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Materiál slouží k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výkladu učiva vlastnosti látek.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Materiál doporučuji prezentovat pomocí dataprojektoru.</a:t>
            </a:r>
          </a:p>
          <a:p>
            <a:r>
              <a:rPr lang="cs-CZ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Materiál byl vytvořen a pilotován ve I. pololetí školního roku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2012/2013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2271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323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Chemie jako věda</vt:lpstr>
      <vt:lpstr>Snímek 3</vt:lpstr>
      <vt:lpstr>Přírodní vědy</vt:lpstr>
      <vt:lpstr>Základní metody</vt:lpstr>
      <vt:lpstr>Základní metody</vt:lpstr>
      <vt:lpstr>Základní metody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32</cp:revision>
  <dcterms:created xsi:type="dcterms:W3CDTF">2012-08-20T12:05:21Z</dcterms:created>
  <dcterms:modified xsi:type="dcterms:W3CDTF">2013-03-07T17:53:36Z</dcterms:modified>
</cp:coreProperties>
</file>