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1" r:id="rId5"/>
    <p:sldId id="262" r:id="rId6"/>
    <p:sldId id="263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51CFC-8C86-4F67-98F5-BF0CAD01616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4173B-E968-47AE-887D-D03E17B547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091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51CFC-8C86-4F67-98F5-BF0CAD01616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4173B-E968-47AE-887D-D03E17B547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129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51CFC-8C86-4F67-98F5-BF0CAD01616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4173B-E968-47AE-887D-D03E17B547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385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51CFC-8C86-4F67-98F5-BF0CAD01616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4173B-E968-47AE-887D-D03E17B547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469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51CFC-8C86-4F67-98F5-BF0CAD01616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4173B-E968-47AE-887D-D03E17B547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869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51CFC-8C86-4F67-98F5-BF0CAD01616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4173B-E968-47AE-887D-D03E17B547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860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51CFC-8C86-4F67-98F5-BF0CAD01616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4173B-E968-47AE-887D-D03E17B547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124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51CFC-8C86-4F67-98F5-BF0CAD01616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4173B-E968-47AE-887D-D03E17B547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706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51CFC-8C86-4F67-98F5-BF0CAD01616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4173B-E968-47AE-887D-D03E17B547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589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51CFC-8C86-4F67-98F5-BF0CAD01616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4173B-E968-47AE-887D-D03E17B547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34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51CFC-8C86-4F67-98F5-BF0CAD01616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4173B-E968-47AE-887D-D03E17B547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695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C99"/>
            </a:gs>
            <a:gs pos="50000">
              <a:srgbClr val="FFCC99"/>
            </a:gs>
            <a:gs pos="100000">
              <a:srgbClr val="FFFF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551CFC-8C86-4F67-98F5-BF0CAD016165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34173B-E968-47AE-887D-D03E17B547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101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Prvky </a:t>
            </a:r>
            <a:r>
              <a:rPr lang="cs-CZ" smtClean="0"/>
              <a:t>a směsi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VY_32_INOVACE_03_Roztoky I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4646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4"/>
          <p:cNvSpPr/>
          <p:nvPr/>
        </p:nvSpPr>
        <p:spPr>
          <a:xfrm>
            <a:off x="4396919" y="5517223"/>
            <a:ext cx="1155897" cy="722572"/>
          </a:xfrm>
          <a:custGeom>
            <a:avLst/>
            <a:gdLst>
              <a:gd name="connsiteX0" fmla="*/ 0 w 1224136"/>
              <a:gd name="connsiteY0" fmla="*/ 0 h 720080"/>
              <a:gd name="connsiteX1" fmla="*/ 1224136 w 1224136"/>
              <a:gd name="connsiteY1" fmla="*/ 0 h 720080"/>
              <a:gd name="connsiteX2" fmla="*/ 1224136 w 1224136"/>
              <a:gd name="connsiteY2" fmla="*/ 720080 h 720080"/>
              <a:gd name="connsiteX3" fmla="*/ 0 w 1224136"/>
              <a:gd name="connsiteY3" fmla="*/ 720080 h 720080"/>
              <a:gd name="connsiteX4" fmla="*/ 0 w 1224136"/>
              <a:gd name="connsiteY4" fmla="*/ 0 h 720080"/>
              <a:gd name="connsiteX0" fmla="*/ 0 w 1224136"/>
              <a:gd name="connsiteY0" fmla="*/ 0 h 720080"/>
              <a:gd name="connsiteX1" fmla="*/ 1224136 w 1224136"/>
              <a:gd name="connsiteY1" fmla="*/ 0 h 720080"/>
              <a:gd name="connsiteX2" fmla="*/ 1224136 w 1224136"/>
              <a:gd name="connsiteY2" fmla="*/ 720080 h 720080"/>
              <a:gd name="connsiteX3" fmla="*/ 40943 w 1224136"/>
              <a:gd name="connsiteY3" fmla="*/ 679137 h 720080"/>
              <a:gd name="connsiteX4" fmla="*/ 0 w 1224136"/>
              <a:gd name="connsiteY4" fmla="*/ 0 h 720080"/>
              <a:gd name="connsiteX0" fmla="*/ 0 w 1224136"/>
              <a:gd name="connsiteY0" fmla="*/ 0 h 679137"/>
              <a:gd name="connsiteX1" fmla="*/ 1224136 w 1224136"/>
              <a:gd name="connsiteY1" fmla="*/ 0 h 679137"/>
              <a:gd name="connsiteX2" fmla="*/ 1142249 w 1224136"/>
              <a:gd name="connsiteY2" fmla="*/ 665489 h 679137"/>
              <a:gd name="connsiteX3" fmla="*/ 40943 w 1224136"/>
              <a:gd name="connsiteY3" fmla="*/ 679137 h 679137"/>
              <a:gd name="connsiteX4" fmla="*/ 0 w 1224136"/>
              <a:gd name="connsiteY4" fmla="*/ 0 h 679137"/>
              <a:gd name="connsiteX0" fmla="*/ 0 w 1224136"/>
              <a:gd name="connsiteY0" fmla="*/ 0 h 760739"/>
              <a:gd name="connsiteX1" fmla="*/ 1224136 w 1224136"/>
              <a:gd name="connsiteY1" fmla="*/ 0 h 760739"/>
              <a:gd name="connsiteX2" fmla="*/ 1142249 w 1224136"/>
              <a:gd name="connsiteY2" fmla="*/ 665489 h 760739"/>
              <a:gd name="connsiteX3" fmla="*/ 652752 w 1224136"/>
              <a:gd name="connsiteY3" fmla="*/ 760739 h 760739"/>
              <a:gd name="connsiteX4" fmla="*/ 40943 w 1224136"/>
              <a:gd name="connsiteY4" fmla="*/ 679137 h 760739"/>
              <a:gd name="connsiteX5" fmla="*/ 0 w 1224136"/>
              <a:gd name="connsiteY5" fmla="*/ 0 h 760739"/>
              <a:gd name="connsiteX0" fmla="*/ 0 w 1224136"/>
              <a:gd name="connsiteY0" fmla="*/ 0 h 760739"/>
              <a:gd name="connsiteX1" fmla="*/ 1224136 w 1224136"/>
              <a:gd name="connsiteY1" fmla="*/ 0 h 760739"/>
              <a:gd name="connsiteX2" fmla="*/ 1183192 w 1224136"/>
              <a:gd name="connsiteY2" fmla="*/ 665489 h 760739"/>
              <a:gd name="connsiteX3" fmla="*/ 652752 w 1224136"/>
              <a:gd name="connsiteY3" fmla="*/ 760739 h 760739"/>
              <a:gd name="connsiteX4" fmla="*/ 40943 w 1224136"/>
              <a:gd name="connsiteY4" fmla="*/ 679137 h 760739"/>
              <a:gd name="connsiteX5" fmla="*/ 0 w 1224136"/>
              <a:gd name="connsiteY5" fmla="*/ 0 h 760739"/>
              <a:gd name="connsiteX0" fmla="*/ 0 w 1224136"/>
              <a:gd name="connsiteY0" fmla="*/ 6 h 760745"/>
              <a:gd name="connsiteX1" fmla="*/ 639105 w 1224136"/>
              <a:gd name="connsiteY1" fmla="*/ 146596 h 760745"/>
              <a:gd name="connsiteX2" fmla="*/ 1224136 w 1224136"/>
              <a:gd name="connsiteY2" fmla="*/ 6 h 760745"/>
              <a:gd name="connsiteX3" fmla="*/ 1183192 w 1224136"/>
              <a:gd name="connsiteY3" fmla="*/ 665495 h 760745"/>
              <a:gd name="connsiteX4" fmla="*/ 652752 w 1224136"/>
              <a:gd name="connsiteY4" fmla="*/ 760745 h 760745"/>
              <a:gd name="connsiteX5" fmla="*/ 40943 w 1224136"/>
              <a:gd name="connsiteY5" fmla="*/ 679143 h 760745"/>
              <a:gd name="connsiteX6" fmla="*/ 0 w 1224136"/>
              <a:gd name="connsiteY6" fmla="*/ 6 h 760745"/>
              <a:gd name="connsiteX0" fmla="*/ 0 w 1224136"/>
              <a:gd name="connsiteY0" fmla="*/ 9 h 760748"/>
              <a:gd name="connsiteX1" fmla="*/ 639105 w 1224136"/>
              <a:gd name="connsiteY1" fmla="*/ 105656 h 760748"/>
              <a:gd name="connsiteX2" fmla="*/ 1224136 w 1224136"/>
              <a:gd name="connsiteY2" fmla="*/ 9 h 760748"/>
              <a:gd name="connsiteX3" fmla="*/ 1183192 w 1224136"/>
              <a:gd name="connsiteY3" fmla="*/ 665498 h 760748"/>
              <a:gd name="connsiteX4" fmla="*/ 652752 w 1224136"/>
              <a:gd name="connsiteY4" fmla="*/ 760748 h 760748"/>
              <a:gd name="connsiteX5" fmla="*/ 40943 w 1224136"/>
              <a:gd name="connsiteY5" fmla="*/ 679146 h 760748"/>
              <a:gd name="connsiteX6" fmla="*/ 0 w 1224136"/>
              <a:gd name="connsiteY6" fmla="*/ 9 h 760748"/>
              <a:gd name="connsiteX0" fmla="*/ 0 w 1224136"/>
              <a:gd name="connsiteY0" fmla="*/ 9 h 760748"/>
              <a:gd name="connsiteX1" fmla="*/ 639105 w 1224136"/>
              <a:gd name="connsiteY1" fmla="*/ 105656 h 760748"/>
              <a:gd name="connsiteX2" fmla="*/ 1224136 w 1224136"/>
              <a:gd name="connsiteY2" fmla="*/ 9 h 760748"/>
              <a:gd name="connsiteX3" fmla="*/ 1183192 w 1224136"/>
              <a:gd name="connsiteY3" fmla="*/ 665498 h 760748"/>
              <a:gd name="connsiteX4" fmla="*/ 652752 w 1224136"/>
              <a:gd name="connsiteY4" fmla="*/ 760748 h 760748"/>
              <a:gd name="connsiteX5" fmla="*/ 54591 w 1224136"/>
              <a:gd name="connsiteY5" fmla="*/ 679146 h 760748"/>
              <a:gd name="connsiteX6" fmla="*/ 0 w 1224136"/>
              <a:gd name="connsiteY6" fmla="*/ 9 h 760748"/>
              <a:gd name="connsiteX0" fmla="*/ 0 w 1224136"/>
              <a:gd name="connsiteY0" fmla="*/ 9 h 760748"/>
              <a:gd name="connsiteX1" fmla="*/ 639105 w 1224136"/>
              <a:gd name="connsiteY1" fmla="*/ 105656 h 760748"/>
              <a:gd name="connsiteX2" fmla="*/ 1224136 w 1224136"/>
              <a:gd name="connsiteY2" fmla="*/ 9 h 760748"/>
              <a:gd name="connsiteX3" fmla="*/ 1196840 w 1224136"/>
              <a:gd name="connsiteY3" fmla="*/ 665498 h 760748"/>
              <a:gd name="connsiteX4" fmla="*/ 652752 w 1224136"/>
              <a:gd name="connsiteY4" fmla="*/ 760748 h 760748"/>
              <a:gd name="connsiteX5" fmla="*/ 54591 w 1224136"/>
              <a:gd name="connsiteY5" fmla="*/ 679146 h 760748"/>
              <a:gd name="connsiteX6" fmla="*/ 0 w 1224136"/>
              <a:gd name="connsiteY6" fmla="*/ 9 h 760748"/>
              <a:gd name="connsiteX0" fmla="*/ 0 w 1196840"/>
              <a:gd name="connsiteY0" fmla="*/ 9 h 760748"/>
              <a:gd name="connsiteX1" fmla="*/ 639105 w 1196840"/>
              <a:gd name="connsiteY1" fmla="*/ 105656 h 760748"/>
              <a:gd name="connsiteX2" fmla="*/ 1169545 w 1196840"/>
              <a:gd name="connsiteY2" fmla="*/ 13657 h 760748"/>
              <a:gd name="connsiteX3" fmla="*/ 1196840 w 1196840"/>
              <a:gd name="connsiteY3" fmla="*/ 665498 h 760748"/>
              <a:gd name="connsiteX4" fmla="*/ 652752 w 1196840"/>
              <a:gd name="connsiteY4" fmla="*/ 760748 h 760748"/>
              <a:gd name="connsiteX5" fmla="*/ 54591 w 1196840"/>
              <a:gd name="connsiteY5" fmla="*/ 679146 h 760748"/>
              <a:gd name="connsiteX6" fmla="*/ 0 w 1196840"/>
              <a:gd name="connsiteY6" fmla="*/ 9 h 760748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665498 h 760748"/>
              <a:gd name="connsiteX4" fmla="*/ 611809 w 1155897"/>
              <a:gd name="connsiteY4" fmla="*/ 760748 h 760748"/>
              <a:gd name="connsiteX5" fmla="*/ 13648 w 1155897"/>
              <a:gd name="connsiteY5" fmla="*/ 679146 h 760748"/>
              <a:gd name="connsiteX6" fmla="*/ 0 w 1155897"/>
              <a:gd name="connsiteY6" fmla="*/ 9 h 760748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665498 h 760748"/>
              <a:gd name="connsiteX4" fmla="*/ 611809 w 1155897"/>
              <a:gd name="connsiteY4" fmla="*/ 760748 h 760748"/>
              <a:gd name="connsiteX5" fmla="*/ 302081 w 1155897"/>
              <a:gd name="connsiteY5" fmla="*/ 745628 h 760748"/>
              <a:gd name="connsiteX6" fmla="*/ 13648 w 1155897"/>
              <a:gd name="connsiteY6" fmla="*/ 679146 h 760748"/>
              <a:gd name="connsiteX7" fmla="*/ 0 w 1155897"/>
              <a:gd name="connsiteY7" fmla="*/ 9 h 760748"/>
              <a:gd name="connsiteX0" fmla="*/ 0 w 1155897"/>
              <a:gd name="connsiteY0" fmla="*/ 9 h 765573"/>
              <a:gd name="connsiteX1" fmla="*/ 598162 w 1155897"/>
              <a:gd name="connsiteY1" fmla="*/ 105656 h 765573"/>
              <a:gd name="connsiteX2" fmla="*/ 1128602 w 1155897"/>
              <a:gd name="connsiteY2" fmla="*/ 13657 h 765573"/>
              <a:gd name="connsiteX3" fmla="*/ 1155897 w 1155897"/>
              <a:gd name="connsiteY3" fmla="*/ 665498 h 765573"/>
              <a:gd name="connsiteX4" fmla="*/ 898981 w 1155897"/>
              <a:gd name="connsiteY4" fmla="*/ 759045 h 765573"/>
              <a:gd name="connsiteX5" fmla="*/ 611809 w 1155897"/>
              <a:gd name="connsiteY5" fmla="*/ 760748 h 765573"/>
              <a:gd name="connsiteX6" fmla="*/ 302081 w 1155897"/>
              <a:gd name="connsiteY6" fmla="*/ 745628 h 765573"/>
              <a:gd name="connsiteX7" fmla="*/ 13648 w 1155897"/>
              <a:gd name="connsiteY7" fmla="*/ 679146 h 765573"/>
              <a:gd name="connsiteX8" fmla="*/ 0 w 1155897"/>
              <a:gd name="connsiteY8" fmla="*/ 9 h 765573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665498 h 760748"/>
              <a:gd name="connsiteX4" fmla="*/ 1025981 w 1155897"/>
              <a:gd name="connsiteY4" fmla="*/ 678543 h 760748"/>
              <a:gd name="connsiteX5" fmla="*/ 898981 w 1155897"/>
              <a:gd name="connsiteY5" fmla="*/ 759045 h 760748"/>
              <a:gd name="connsiteX6" fmla="*/ 611809 w 1155897"/>
              <a:gd name="connsiteY6" fmla="*/ 760748 h 760748"/>
              <a:gd name="connsiteX7" fmla="*/ 302081 w 1155897"/>
              <a:gd name="connsiteY7" fmla="*/ 745628 h 760748"/>
              <a:gd name="connsiteX8" fmla="*/ 13648 w 1155897"/>
              <a:gd name="connsiteY8" fmla="*/ 679146 h 760748"/>
              <a:gd name="connsiteX9" fmla="*/ 0 w 1155897"/>
              <a:gd name="connsiteY9" fmla="*/ 9 h 760748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665498 h 760748"/>
              <a:gd name="connsiteX4" fmla="*/ 1025981 w 1155897"/>
              <a:gd name="connsiteY4" fmla="*/ 745628 h 760748"/>
              <a:gd name="connsiteX5" fmla="*/ 898981 w 1155897"/>
              <a:gd name="connsiteY5" fmla="*/ 759045 h 760748"/>
              <a:gd name="connsiteX6" fmla="*/ 611809 w 1155897"/>
              <a:gd name="connsiteY6" fmla="*/ 760748 h 760748"/>
              <a:gd name="connsiteX7" fmla="*/ 302081 w 1155897"/>
              <a:gd name="connsiteY7" fmla="*/ 745628 h 760748"/>
              <a:gd name="connsiteX8" fmla="*/ 13648 w 1155897"/>
              <a:gd name="connsiteY8" fmla="*/ 679146 h 760748"/>
              <a:gd name="connsiteX9" fmla="*/ 0 w 1155897"/>
              <a:gd name="connsiteY9" fmla="*/ 9 h 760748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665498 h 760748"/>
              <a:gd name="connsiteX4" fmla="*/ 1051381 w 1155897"/>
              <a:gd name="connsiteY4" fmla="*/ 678543 h 760748"/>
              <a:gd name="connsiteX5" fmla="*/ 1025981 w 1155897"/>
              <a:gd name="connsiteY5" fmla="*/ 745628 h 760748"/>
              <a:gd name="connsiteX6" fmla="*/ 898981 w 1155897"/>
              <a:gd name="connsiteY6" fmla="*/ 759045 h 760748"/>
              <a:gd name="connsiteX7" fmla="*/ 611809 w 1155897"/>
              <a:gd name="connsiteY7" fmla="*/ 760748 h 760748"/>
              <a:gd name="connsiteX8" fmla="*/ 302081 w 1155897"/>
              <a:gd name="connsiteY8" fmla="*/ 745628 h 760748"/>
              <a:gd name="connsiteX9" fmla="*/ 13648 w 1155897"/>
              <a:gd name="connsiteY9" fmla="*/ 679146 h 760748"/>
              <a:gd name="connsiteX10" fmla="*/ 0 w 1155897"/>
              <a:gd name="connsiteY10" fmla="*/ 9 h 760748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665498 h 760748"/>
              <a:gd name="connsiteX4" fmla="*/ 1051381 w 1155897"/>
              <a:gd name="connsiteY4" fmla="*/ 678543 h 760748"/>
              <a:gd name="connsiteX5" fmla="*/ 937081 w 1155897"/>
              <a:gd name="connsiteY5" fmla="*/ 745628 h 760748"/>
              <a:gd name="connsiteX6" fmla="*/ 898981 w 1155897"/>
              <a:gd name="connsiteY6" fmla="*/ 759045 h 760748"/>
              <a:gd name="connsiteX7" fmla="*/ 611809 w 1155897"/>
              <a:gd name="connsiteY7" fmla="*/ 760748 h 760748"/>
              <a:gd name="connsiteX8" fmla="*/ 302081 w 1155897"/>
              <a:gd name="connsiteY8" fmla="*/ 745628 h 760748"/>
              <a:gd name="connsiteX9" fmla="*/ 13648 w 1155897"/>
              <a:gd name="connsiteY9" fmla="*/ 679146 h 760748"/>
              <a:gd name="connsiteX10" fmla="*/ 0 w 1155897"/>
              <a:gd name="connsiteY10" fmla="*/ 9 h 760748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598413 h 760748"/>
              <a:gd name="connsiteX4" fmla="*/ 1051381 w 1155897"/>
              <a:gd name="connsiteY4" fmla="*/ 678543 h 760748"/>
              <a:gd name="connsiteX5" fmla="*/ 937081 w 1155897"/>
              <a:gd name="connsiteY5" fmla="*/ 745628 h 760748"/>
              <a:gd name="connsiteX6" fmla="*/ 898981 w 1155897"/>
              <a:gd name="connsiteY6" fmla="*/ 759045 h 760748"/>
              <a:gd name="connsiteX7" fmla="*/ 611809 w 1155897"/>
              <a:gd name="connsiteY7" fmla="*/ 760748 h 760748"/>
              <a:gd name="connsiteX8" fmla="*/ 302081 w 1155897"/>
              <a:gd name="connsiteY8" fmla="*/ 745628 h 760748"/>
              <a:gd name="connsiteX9" fmla="*/ 13648 w 1155897"/>
              <a:gd name="connsiteY9" fmla="*/ 679146 h 760748"/>
              <a:gd name="connsiteX10" fmla="*/ 0 w 1155897"/>
              <a:gd name="connsiteY10" fmla="*/ 9 h 760748"/>
              <a:gd name="connsiteX0" fmla="*/ 0 w 1155897"/>
              <a:gd name="connsiteY0" fmla="*/ 9 h 761453"/>
              <a:gd name="connsiteX1" fmla="*/ 598162 w 1155897"/>
              <a:gd name="connsiteY1" fmla="*/ 105656 h 761453"/>
              <a:gd name="connsiteX2" fmla="*/ 1128602 w 1155897"/>
              <a:gd name="connsiteY2" fmla="*/ 13657 h 761453"/>
              <a:gd name="connsiteX3" fmla="*/ 1155897 w 1155897"/>
              <a:gd name="connsiteY3" fmla="*/ 598413 h 761453"/>
              <a:gd name="connsiteX4" fmla="*/ 937081 w 1155897"/>
              <a:gd name="connsiteY4" fmla="*/ 745628 h 761453"/>
              <a:gd name="connsiteX5" fmla="*/ 898981 w 1155897"/>
              <a:gd name="connsiteY5" fmla="*/ 759045 h 761453"/>
              <a:gd name="connsiteX6" fmla="*/ 611809 w 1155897"/>
              <a:gd name="connsiteY6" fmla="*/ 760748 h 761453"/>
              <a:gd name="connsiteX7" fmla="*/ 302081 w 1155897"/>
              <a:gd name="connsiteY7" fmla="*/ 745628 h 761453"/>
              <a:gd name="connsiteX8" fmla="*/ 13648 w 1155897"/>
              <a:gd name="connsiteY8" fmla="*/ 679146 h 761453"/>
              <a:gd name="connsiteX9" fmla="*/ 0 w 1155897"/>
              <a:gd name="connsiteY9" fmla="*/ 9 h 761453"/>
              <a:gd name="connsiteX0" fmla="*/ 0 w 1155897"/>
              <a:gd name="connsiteY0" fmla="*/ 9 h 763370"/>
              <a:gd name="connsiteX1" fmla="*/ 598162 w 1155897"/>
              <a:gd name="connsiteY1" fmla="*/ 105656 h 763370"/>
              <a:gd name="connsiteX2" fmla="*/ 1128602 w 1155897"/>
              <a:gd name="connsiteY2" fmla="*/ 13657 h 763370"/>
              <a:gd name="connsiteX3" fmla="*/ 1155897 w 1155897"/>
              <a:gd name="connsiteY3" fmla="*/ 598413 h 763370"/>
              <a:gd name="connsiteX4" fmla="*/ 937081 w 1155897"/>
              <a:gd name="connsiteY4" fmla="*/ 745628 h 763370"/>
              <a:gd name="connsiteX5" fmla="*/ 611809 w 1155897"/>
              <a:gd name="connsiteY5" fmla="*/ 760748 h 763370"/>
              <a:gd name="connsiteX6" fmla="*/ 302081 w 1155897"/>
              <a:gd name="connsiteY6" fmla="*/ 745628 h 763370"/>
              <a:gd name="connsiteX7" fmla="*/ 13648 w 1155897"/>
              <a:gd name="connsiteY7" fmla="*/ 679146 h 763370"/>
              <a:gd name="connsiteX8" fmla="*/ 0 w 1155897"/>
              <a:gd name="connsiteY8" fmla="*/ 9 h 7633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5897" h="763370">
                <a:moveTo>
                  <a:pt x="0" y="9"/>
                </a:moveTo>
                <a:cubicBezTo>
                  <a:pt x="203936" y="-1169"/>
                  <a:pt x="394226" y="106834"/>
                  <a:pt x="598162" y="105656"/>
                </a:cubicBezTo>
                <a:lnTo>
                  <a:pt x="1128602" y="13657"/>
                </a:lnTo>
                <a:lnTo>
                  <a:pt x="1155897" y="598413"/>
                </a:lnTo>
                <a:cubicBezTo>
                  <a:pt x="1123977" y="720408"/>
                  <a:pt x="1027762" y="718572"/>
                  <a:pt x="937081" y="745628"/>
                </a:cubicBezTo>
                <a:cubicBezTo>
                  <a:pt x="846400" y="772684"/>
                  <a:pt x="717642" y="760748"/>
                  <a:pt x="611809" y="760748"/>
                </a:cubicBezTo>
                <a:cubicBezTo>
                  <a:pt x="508566" y="742291"/>
                  <a:pt x="405324" y="764085"/>
                  <a:pt x="302081" y="745628"/>
                </a:cubicBezTo>
                <a:lnTo>
                  <a:pt x="13648" y="679146"/>
                </a:lnTo>
                <a:lnTo>
                  <a:pt x="0" y="9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7772400" cy="936103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Roztoky</a:t>
            </a:r>
            <a:endParaRPr lang="cs-CZ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412776"/>
            <a:ext cx="7920880" cy="1752600"/>
          </a:xfrm>
        </p:spPr>
        <p:txBody>
          <a:bodyPr>
            <a:norm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Stejnorodá směs složená z rozpouštědla a rozpouštěné látky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    </a:t>
            </a:r>
          </a:p>
        </p:txBody>
      </p:sp>
      <p:sp>
        <p:nvSpPr>
          <p:cNvPr id="4" name="Plechovka 3"/>
          <p:cNvSpPr/>
          <p:nvPr/>
        </p:nvSpPr>
        <p:spPr>
          <a:xfrm>
            <a:off x="4355976" y="4725144"/>
            <a:ext cx="1227800" cy="1550675"/>
          </a:xfrm>
          <a:prstGeom prst="can">
            <a:avLst>
              <a:gd name="adj" fmla="val 34458"/>
            </a:avLst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4572000" y="3501008"/>
            <a:ext cx="216024" cy="1944216"/>
          </a:xfrm>
          <a:prstGeom prst="triangl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15"/>
          <p:cNvSpPr/>
          <p:nvPr/>
        </p:nvSpPr>
        <p:spPr>
          <a:xfrm>
            <a:off x="2432363" y="3426839"/>
            <a:ext cx="2269035" cy="163139"/>
          </a:xfrm>
          <a:custGeom>
            <a:avLst/>
            <a:gdLst>
              <a:gd name="connsiteX0" fmla="*/ 0 w 2304256"/>
              <a:gd name="connsiteY0" fmla="*/ 72008 h 144016"/>
              <a:gd name="connsiteX1" fmla="*/ 1152128 w 2304256"/>
              <a:gd name="connsiteY1" fmla="*/ 0 h 144016"/>
              <a:gd name="connsiteX2" fmla="*/ 2304256 w 2304256"/>
              <a:gd name="connsiteY2" fmla="*/ 72008 h 144016"/>
              <a:gd name="connsiteX3" fmla="*/ 1152128 w 2304256"/>
              <a:gd name="connsiteY3" fmla="*/ 144016 h 144016"/>
              <a:gd name="connsiteX4" fmla="*/ 0 w 2304256"/>
              <a:gd name="connsiteY4" fmla="*/ 72008 h 144016"/>
              <a:gd name="connsiteX0" fmla="*/ 0 w 2345944"/>
              <a:gd name="connsiteY0" fmla="*/ 72008 h 163095"/>
              <a:gd name="connsiteX1" fmla="*/ 1152128 w 2345944"/>
              <a:gd name="connsiteY1" fmla="*/ 0 h 163095"/>
              <a:gd name="connsiteX2" fmla="*/ 2304256 w 2345944"/>
              <a:gd name="connsiteY2" fmla="*/ 72008 h 163095"/>
              <a:gd name="connsiteX3" fmla="*/ 1943037 w 2345944"/>
              <a:gd name="connsiteY3" fmla="*/ 158134 h 163095"/>
              <a:gd name="connsiteX4" fmla="*/ 1152128 w 2345944"/>
              <a:gd name="connsiteY4" fmla="*/ 144016 h 163095"/>
              <a:gd name="connsiteX5" fmla="*/ 0 w 2345944"/>
              <a:gd name="connsiteY5" fmla="*/ 72008 h 163095"/>
              <a:gd name="connsiteX0" fmla="*/ 0 w 2269035"/>
              <a:gd name="connsiteY0" fmla="*/ 72052 h 163139"/>
              <a:gd name="connsiteX1" fmla="*/ 1152128 w 2269035"/>
              <a:gd name="connsiteY1" fmla="*/ 44 h 163139"/>
              <a:gd name="connsiteX2" fmla="*/ 2217992 w 2269035"/>
              <a:gd name="connsiteY2" fmla="*/ 80678 h 163139"/>
              <a:gd name="connsiteX3" fmla="*/ 1943037 w 2269035"/>
              <a:gd name="connsiteY3" fmla="*/ 158178 h 163139"/>
              <a:gd name="connsiteX4" fmla="*/ 1152128 w 2269035"/>
              <a:gd name="connsiteY4" fmla="*/ 144060 h 163139"/>
              <a:gd name="connsiteX5" fmla="*/ 0 w 2269035"/>
              <a:gd name="connsiteY5" fmla="*/ 72052 h 1631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69035" h="163139">
                <a:moveTo>
                  <a:pt x="0" y="72052"/>
                </a:moveTo>
                <a:cubicBezTo>
                  <a:pt x="0" y="32283"/>
                  <a:pt x="782463" y="-1394"/>
                  <a:pt x="1152128" y="44"/>
                </a:cubicBezTo>
                <a:cubicBezTo>
                  <a:pt x="1521793" y="1482"/>
                  <a:pt x="2060295" y="61511"/>
                  <a:pt x="2217992" y="80678"/>
                </a:cubicBezTo>
                <a:cubicBezTo>
                  <a:pt x="2375689" y="99845"/>
                  <a:pt x="2135058" y="146177"/>
                  <a:pt x="1943037" y="158178"/>
                </a:cubicBezTo>
                <a:cubicBezTo>
                  <a:pt x="1751016" y="170179"/>
                  <a:pt x="1475967" y="158414"/>
                  <a:pt x="1152128" y="144060"/>
                </a:cubicBezTo>
                <a:cubicBezTo>
                  <a:pt x="828289" y="129706"/>
                  <a:pt x="0" y="111821"/>
                  <a:pt x="0" y="72052"/>
                </a:cubicBezTo>
                <a:close/>
              </a:path>
            </a:pathLst>
          </a:custGeom>
          <a:blipFill>
            <a:blip r:embed="rId2"/>
            <a:tile tx="0" ty="0" sx="100000" sy="100000" flip="none" algn="tl"/>
          </a:blip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17"/>
          <p:cNvSpPr/>
          <p:nvPr/>
        </p:nvSpPr>
        <p:spPr>
          <a:xfrm rot="20475299">
            <a:off x="2489436" y="3098096"/>
            <a:ext cx="2111238" cy="831892"/>
          </a:xfrm>
          <a:custGeom>
            <a:avLst/>
            <a:gdLst>
              <a:gd name="connsiteX0" fmla="*/ 0 w 2192926"/>
              <a:gd name="connsiteY0" fmla="*/ 859613 h 859613"/>
              <a:gd name="connsiteX1" fmla="*/ 0 w 2192926"/>
              <a:gd name="connsiteY1" fmla="*/ 0 h 859613"/>
              <a:gd name="connsiteX2" fmla="*/ 2192926 w 2192926"/>
              <a:gd name="connsiteY2" fmla="*/ 859613 h 859613"/>
              <a:gd name="connsiteX3" fmla="*/ 0 w 2192926"/>
              <a:gd name="connsiteY3" fmla="*/ 859613 h 859613"/>
              <a:gd name="connsiteX0" fmla="*/ 128225 w 2192926"/>
              <a:gd name="connsiteY0" fmla="*/ 857579 h 859613"/>
              <a:gd name="connsiteX1" fmla="*/ 0 w 2192926"/>
              <a:gd name="connsiteY1" fmla="*/ 0 h 859613"/>
              <a:gd name="connsiteX2" fmla="*/ 2192926 w 2192926"/>
              <a:gd name="connsiteY2" fmla="*/ 859613 h 859613"/>
              <a:gd name="connsiteX3" fmla="*/ 128225 w 2192926"/>
              <a:gd name="connsiteY3" fmla="*/ 857579 h 859613"/>
              <a:gd name="connsiteX0" fmla="*/ 95550 w 2160251"/>
              <a:gd name="connsiteY0" fmla="*/ 846491 h 848525"/>
              <a:gd name="connsiteX1" fmla="*/ 0 w 2160251"/>
              <a:gd name="connsiteY1" fmla="*/ 0 h 848525"/>
              <a:gd name="connsiteX2" fmla="*/ 2160251 w 2160251"/>
              <a:gd name="connsiteY2" fmla="*/ 848525 h 848525"/>
              <a:gd name="connsiteX3" fmla="*/ 95550 w 2160251"/>
              <a:gd name="connsiteY3" fmla="*/ 846491 h 848525"/>
              <a:gd name="connsiteX0" fmla="*/ 133770 w 2160251"/>
              <a:gd name="connsiteY0" fmla="*/ 841241 h 848525"/>
              <a:gd name="connsiteX1" fmla="*/ 0 w 2160251"/>
              <a:gd name="connsiteY1" fmla="*/ 0 h 848525"/>
              <a:gd name="connsiteX2" fmla="*/ 2160251 w 2160251"/>
              <a:gd name="connsiteY2" fmla="*/ 848525 h 848525"/>
              <a:gd name="connsiteX3" fmla="*/ 133770 w 2160251"/>
              <a:gd name="connsiteY3" fmla="*/ 841241 h 848525"/>
              <a:gd name="connsiteX0" fmla="*/ 84757 w 2111238"/>
              <a:gd name="connsiteY0" fmla="*/ 824608 h 831892"/>
              <a:gd name="connsiteX1" fmla="*/ 0 w 2111238"/>
              <a:gd name="connsiteY1" fmla="*/ 0 h 831892"/>
              <a:gd name="connsiteX2" fmla="*/ 2111238 w 2111238"/>
              <a:gd name="connsiteY2" fmla="*/ 831892 h 831892"/>
              <a:gd name="connsiteX3" fmla="*/ 84757 w 2111238"/>
              <a:gd name="connsiteY3" fmla="*/ 824608 h 831892"/>
              <a:gd name="connsiteX0" fmla="*/ 84757 w 2111238"/>
              <a:gd name="connsiteY0" fmla="*/ 824608 h 831892"/>
              <a:gd name="connsiteX1" fmla="*/ 0 w 2111238"/>
              <a:gd name="connsiteY1" fmla="*/ 0 h 831892"/>
              <a:gd name="connsiteX2" fmla="*/ 2111238 w 2111238"/>
              <a:gd name="connsiteY2" fmla="*/ 831892 h 831892"/>
              <a:gd name="connsiteX3" fmla="*/ 84757 w 2111238"/>
              <a:gd name="connsiteY3" fmla="*/ 824608 h 831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11238" h="831892">
                <a:moveTo>
                  <a:pt x="84757" y="824608"/>
                </a:moveTo>
                <a:cubicBezTo>
                  <a:pt x="56505" y="549739"/>
                  <a:pt x="826" y="302001"/>
                  <a:pt x="0" y="0"/>
                </a:cubicBezTo>
                <a:lnTo>
                  <a:pt x="2111238" y="831892"/>
                </a:lnTo>
                <a:lnTo>
                  <a:pt x="84757" y="824608"/>
                </a:lnTo>
                <a:close/>
              </a:path>
            </a:pathLst>
          </a:custGeom>
          <a:blipFill>
            <a:blip r:embed="rId2"/>
            <a:tile tx="0" ty="0" sx="100000" sy="100000" flip="none" algn="tl"/>
          </a:blip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echovka 7"/>
          <p:cNvSpPr/>
          <p:nvPr/>
        </p:nvSpPr>
        <p:spPr>
          <a:xfrm rot="4224923">
            <a:off x="2831563" y="2092232"/>
            <a:ext cx="1368152" cy="2271403"/>
          </a:xfrm>
          <a:prstGeom prst="can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566124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99792" y="364502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sůl</a:t>
            </a:r>
            <a:endParaRPr lang="cs-CZ" dirty="0"/>
          </a:p>
        </p:txBody>
      </p:sp>
      <p:sp>
        <p:nvSpPr>
          <p:cNvPr id="13" name="Oblouk 12"/>
          <p:cNvSpPr/>
          <p:nvPr/>
        </p:nvSpPr>
        <p:spPr>
          <a:xfrm flipV="1">
            <a:off x="4355976" y="4725144"/>
            <a:ext cx="1224136" cy="432048"/>
          </a:xfrm>
          <a:prstGeom prst="arc">
            <a:avLst>
              <a:gd name="adj1" fmla="val 11092277"/>
              <a:gd name="adj2" fmla="val 21479518"/>
            </a:avLst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"/>
          <p:cNvSpPr/>
          <p:nvPr/>
        </p:nvSpPr>
        <p:spPr>
          <a:xfrm>
            <a:off x="4396919" y="5301208"/>
            <a:ext cx="1155898" cy="288032"/>
          </a:xfrm>
          <a:custGeom>
            <a:avLst/>
            <a:gdLst>
              <a:gd name="connsiteX0" fmla="*/ 0 w 1224136"/>
              <a:gd name="connsiteY0" fmla="*/ 144016 h 288032"/>
              <a:gd name="connsiteX1" fmla="*/ 612068 w 1224136"/>
              <a:gd name="connsiteY1" fmla="*/ 0 h 288032"/>
              <a:gd name="connsiteX2" fmla="*/ 1224136 w 1224136"/>
              <a:gd name="connsiteY2" fmla="*/ 144016 h 288032"/>
              <a:gd name="connsiteX3" fmla="*/ 612068 w 1224136"/>
              <a:gd name="connsiteY3" fmla="*/ 288032 h 288032"/>
              <a:gd name="connsiteX4" fmla="*/ 0 w 1224136"/>
              <a:gd name="connsiteY4" fmla="*/ 144016 h 288032"/>
              <a:gd name="connsiteX0" fmla="*/ 0 w 1183193"/>
              <a:gd name="connsiteY0" fmla="*/ 144016 h 288032"/>
              <a:gd name="connsiteX1" fmla="*/ 571125 w 1183193"/>
              <a:gd name="connsiteY1" fmla="*/ 0 h 288032"/>
              <a:gd name="connsiteX2" fmla="*/ 1183193 w 1183193"/>
              <a:gd name="connsiteY2" fmla="*/ 144016 h 288032"/>
              <a:gd name="connsiteX3" fmla="*/ 571125 w 1183193"/>
              <a:gd name="connsiteY3" fmla="*/ 288032 h 288032"/>
              <a:gd name="connsiteX4" fmla="*/ 0 w 1183193"/>
              <a:gd name="connsiteY4" fmla="*/ 144016 h 288032"/>
              <a:gd name="connsiteX0" fmla="*/ 0 w 1155898"/>
              <a:gd name="connsiteY0" fmla="*/ 144016 h 288032"/>
              <a:gd name="connsiteX1" fmla="*/ 571125 w 1155898"/>
              <a:gd name="connsiteY1" fmla="*/ 0 h 288032"/>
              <a:gd name="connsiteX2" fmla="*/ 1155898 w 1155898"/>
              <a:gd name="connsiteY2" fmla="*/ 144016 h 288032"/>
              <a:gd name="connsiteX3" fmla="*/ 571125 w 1155898"/>
              <a:gd name="connsiteY3" fmla="*/ 288032 h 288032"/>
              <a:gd name="connsiteX4" fmla="*/ 0 w 1155898"/>
              <a:gd name="connsiteY4" fmla="*/ 144016 h 288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898" h="288032">
                <a:moveTo>
                  <a:pt x="0" y="144016"/>
                </a:moveTo>
                <a:cubicBezTo>
                  <a:pt x="0" y="64478"/>
                  <a:pt x="378475" y="0"/>
                  <a:pt x="571125" y="0"/>
                </a:cubicBezTo>
                <a:cubicBezTo>
                  <a:pt x="763775" y="0"/>
                  <a:pt x="1155898" y="64478"/>
                  <a:pt x="1155898" y="144016"/>
                </a:cubicBezTo>
                <a:cubicBezTo>
                  <a:pt x="1155898" y="223554"/>
                  <a:pt x="763775" y="288032"/>
                  <a:pt x="571125" y="288032"/>
                </a:cubicBezTo>
                <a:cubicBezTo>
                  <a:pt x="378475" y="288032"/>
                  <a:pt x="0" y="223554"/>
                  <a:pt x="0" y="1440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209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9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10" grpId="0"/>
      <p:bldP spid="13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Rozdělení roztoků</a:t>
            </a:r>
            <a:endParaRPr lang="cs-CZ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484784"/>
            <a:ext cx="61926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Podle rozpouštědla : </a:t>
            </a:r>
          </a:p>
          <a:p>
            <a:endParaRPr lang="cs-CZ" sz="2400" dirty="0" smtClean="0"/>
          </a:p>
          <a:p>
            <a:r>
              <a:rPr lang="cs-CZ" sz="2400" dirty="0" smtClean="0"/>
              <a:t>   voda - vodní roztoky</a:t>
            </a:r>
          </a:p>
          <a:p>
            <a:r>
              <a:rPr lang="cs-CZ" sz="2400" dirty="0" smtClean="0"/>
              <a:t>   etanol – etanolové</a:t>
            </a:r>
          </a:p>
          <a:p>
            <a:endParaRPr lang="cs-CZ" sz="2400" dirty="0" smtClean="0"/>
          </a:p>
          <a:p>
            <a:r>
              <a:rPr lang="cs-CZ" sz="2400" b="1" dirty="0" smtClean="0"/>
              <a:t>Podle koncentrace :</a:t>
            </a:r>
          </a:p>
          <a:p>
            <a:endParaRPr lang="cs-CZ" sz="2400" b="1" dirty="0" smtClean="0"/>
          </a:p>
          <a:p>
            <a:r>
              <a:rPr lang="cs-CZ" sz="2400" dirty="0" smtClean="0"/>
              <a:t>   nasycené</a:t>
            </a:r>
          </a:p>
          <a:p>
            <a:r>
              <a:rPr lang="cs-CZ" sz="2400" dirty="0" smtClean="0"/>
              <a:t>   nenasycené</a:t>
            </a:r>
          </a:p>
          <a:p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229200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vzniká, když v daném množství rozpouštědla při dané      teplotě už není možné  rozpustit víc látky </a:t>
            </a:r>
            <a:endParaRPr lang="cs-CZ" sz="2400" dirty="0"/>
          </a:p>
        </p:txBody>
      </p:sp>
      <p:sp>
        <p:nvSpPr>
          <p:cNvPr id="6" name="Obdélník 4"/>
          <p:cNvSpPr/>
          <p:nvPr/>
        </p:nvSpPr>
        <p:spPr>
          <a:xfrm>
            <a:off x="6948264" y="2492896"/>
            <a:ext cx="1155897" cy="720090"/>
          </a:xfrm>
          <a:custGeom>
            <a:avLst/>
            <a:gdLst>
              <a:gd name="connsiteX0" fmla="*/ 0 w 1224136"/>
              <a:gd name="connsiteY0" fmla="*/ 0 h 720080"/>
              <a:gd name="connsiteX1" fmla="*/ 1224136 w 1224136"/>
              <a:gd name="connsiteY1" fmla="*/ 0 h 720080"/>
              <a:gd name="connsiteX2" fmla="*/ 1224136 w 1224136"/>
              <a:gd name="connsiteY2" fmla="*/ 720080 h 720080"/>
              <a:gd name="connsiteX3" fmla="*/ 0 w 1224136"/>
              <a:gd name="connsiteY3" fmla="*/ 720080 h 720080"/>
              <a:gd name="connsiteX4" fmla="*/ 0 w 1224136"/>
              <a:gd name="connsiteY4" fmla="*/ 0 h 720080"/>
              <a:gd name="connsiteX0" fmla="*/ 0 w 1224136"/>
              <a:gd name="connsiteY0" fmla="*/ 0 h 720080"/>
              <a:gd name="connsiteX1" fmla="*/ 1224136 w 1224136"/>
              <a:gd name="connsiteY1" fmla="*/ 0 h 720080"/>
              <a:gd name="connsiteX2" fmla="*/ 1224136 w 1224136"/>
              <a:gd name="connsiteY2" fmla="*/ 720080 h 720080"/>
              <a:gd name="connsiteX3" fmla="*/ 40943 w 1224136"/>
              <a:gd name="connsiteY3" fmla="*/ 679137 h 720080"/>
              <a:gd name="connsiteX4" fmla="*/ 0 w 1224136"/>
              <a:gd name="connsiteY4" fmla="*/ 0 h 720080"/>
              <a:gd name="connsiteX0" fmla="*/ 0 w 1224136"/>
              <a:gd name="connsiteY0" fmla="*/ 0 h 679137"/>
              <a:gd name="connsiteX1" fmla="*/ 1224136 w 1224136"/>
              <a:gd name="connsiteY1" fmla="*/ 0 h 679137"/>
              <a:gd name="connsiteX2" fmla="*/ 1142249 w 1224136"/>
              <a:gd name="connsiteY2" fmla="*/ 665489 h 679137"/>
              <a:gd name="connsiteX3" fmla="*/ 40943 w 1224136"/>
              <a:gd name="connsiteY3" fmla="*/ 679137 h 679137"/>
              <a:gd name="connsiteX4" fmla="*/ 0 w 1224136"/>
              <a:gd name="connsiteY4" fmla="*/ 0 h 679137"/>
              <a:gd name="connsiteX0" fmla="*/ 0 w 1224136"/>
              <a:gd name="connsiteY0" fmla="*/ 0 h 760739"/>
              <a:gd name="connsiteX1" fmla="*/ 1224136 w 1224136"/>
              <a:gd name="connsiteY1" fmla="*/ 0 h 760739"/>
              <a:gd name="connsiteX2" fmla="*/ 1142249 w 1224136"/>
              <a:gd name="connsiteY2" fmla="*/ 665489 h 760739"/>
              <a:gd name="connsiteX3" fmla="*/ 652752 w 1224136"/>
              <a:gd name="connsiteY3" fmla="*/ 760739 h 760739"/>
              <a:gd name="connsiteX4" fmla="*/ 40943 w 1224136"/>
              <a:gd name="connsiteY4" fmla="*/ 679137 h 760739"/>
              <a:gd name="connsiteX5" fmla="*/ 0 w 1224136"/>
              <a:gd name="connsiteY5" fmla="*/ 0 h 760739"/>
              <a:gd name="connsiteX0" fmla="*/ 0 w 1224136"/>
              <a:gd name="connsiteY0" fmla="*/ 0 h 760739"/>
              <a:gd name="connsiteX1" fmla="*/ 1224136 w 1224136"/>
              <a:gd name="connsiteY1" fmla="*/ 0 h 760739"/>
              <a:gd name="connsiteX2" fmla="*/ 1183192 w 1224136"/>
              <a:gd name="connsiteY2" fmla="*/ 665489 h 760739"/>
              <a:gd name="connsiteX3" fmla="*/ 652752 w 1224136"/>
              <a:gd name="connsiteY3" fmla="*/ 760739 h 760739"/>
              <a:gd name="connsiteX4" fmla="*/ 40943 w 1224136"/>
              <a:gd name="connsiteY4" fmla="*/ 679137 h 760739"/>
              <a:gd name="connsiteX5" fmla="*/ 0 w 1224136"/>
              <a:gd name="connsiteY5" fmla="*/ 0 h 760739"/>
              <a:gd name="connsiteX0" fmla="*/ 0 w 1224136"/>
              <a:gd name="connsiteY0" fmla="*/ 6 h 760745"/>
              <a:gd name="connsiteX1" fmla="*/ 639105 w 1224136"/>
              <a:gd name="connsiteY1" fmla="*/ 146596 h 760745"/>
              <a:gd name="connsiteX2" fmla="*/ 1224136 w 1224136"/>
              <a:gd name="connsiteY2" fmla="*/ 6 h 760745"/>
              <a:gd name="connsiteX3" fmla="*/ 1183192 w 1224136"/>
              <a:gd name="connsiteY3" fmla="*/ 665495 h 760745"/>
              <a:gd name="connsiteX4" fmla="*/ 652752 w 1224136"/>
              <a:gd name="connsiteY4" fmla="*/ 760745 h 760745"/>
              <a:gd name="connsiteX5" fmla="*/ 40943 w 1224136"/>
              <a:gd name="connsiteY5" fmla="*/ 679143 h 760745"/>
              <a:gd name="connsiteX6" fmla="*/ 0 w 1224136"/>
              <a:gd name="connsiteY6" fmla="*/ 6 h 760745"/>
              <a:gd name="connsiteX0" fmla="*/ 0 w 1224136"/>
              <a:gd name="connsiteY0" fmla="*/ 9 h 760748"/>
              <a:gd name="connsiteX1" fmla="*/ 639105 w 1224136"/>
              <a:gd name="connsiteY1" fmla="*/ 105656 h 760748"/>
              <a:gd name="connsiteX2" fmla="*/ 1224136 w 1224136"/>
              <a:gd name="connsiteY2" fmla="*/ 9 h 760748"/>
              <a:gd name="connsiteX3" fmla="*/ 1183192 w 1224136"/>
              <a:gd name="connsiteY3" fmla="*/ 665498 h 760748"/>
              <a:gd name="connsiteX4" fmla="*/ 652752 w 1224136"/>
              <a:gd name="connsiteY4" fmla="*/ 760748 h 760748"/>
              <a:gd name="connsiteX5" fmla="*/ 40943 w 1224136"/>
              <a:gd name="connsiteY5" fmla="*/ 679146 h 760748"/>
              <a:gd name="connsiteX6" fmla="*/ 0 w 1224136"/>
              <a:gd name="connsiteY6" fmla="*/ 9 h 760748"/>
              <a:gd name="connsiteX0" fmla="*/ 0 w 1224136"/>
              <a:gd name="connsiteY0" fmla="*/ 9 h 760748"/>
              <a:gd name="connsiteX1" fmla="*/ 639105 w 1224136"/>
              <a:gd name="connsiteY1" fmla="*/ 105656 h 760748"/>
              <a:gd name="connsiteX2" fmla="*/ 1224136 w 1224136"/>
              <a:gd name="connsiteY2" fmla="*/ 9 h 760748"/>
              <a:gd name="connsiteX3" fmla="*/ 1183192 w 1224136"/>
              <a:gd name="connsiteY3" fmla="*/ 665498 h 760748"/>
              <a:gd name="connsiteX4" fmla="*/ 652752 w 1224136"/>
              <a:gd name="connsiteY4" fmla="*/ 760748 h 760748"/>
              <a:gd name="connsiteX5" fmla="*/ 54591 w 1224136"/>
              <a:gd name="connsiteY5" fmla="*/ 679146 h 760748"/>
              <a:gd name="connsiteX6" fmla="*/ 0 w 1224136"/>
              <a:gd name="connsiteY6" fmla="*/ 9 h 760748"/>
              <a:gd name="connsiteX0" fmla="*/ 0 w 1224136"/>
              <a:gd name="connsiteY0" fmla="*/ 9 h 760748"/>
              <a:gd name="connsiteX1" fmla="*/ 639105 w 1224136"/>
              <a:gd name="connsiteY1" fmla="*/ 105656 h 760748"/>
              <a:gd name="connsiteX2" fmla="*/ 1224136 w 1224136"/>
              <a:gd name="connsiteY2" fmla="*/ 9 h 760748"/>
              <a:gd name="connsiteX3" fmla="*/ 1196840 w 1224136"/>
              <a:gd name="connsiteY3" fmla="*/ 665498 h 760748"/>
              <a:gd name="connsiteX4" fmla="*/ 652752 w 1224136"/>
              <a:gd name="connsiteY4" fmla="*/ 760748 h 760748"/>
              <a:gd name="connsiteX5" fmla="*/ 54591 w 1224136"/>
              <a:gd name="connsiteY5" fmla="*/ 679146 h 760748"/>
              <a:gd name="connsiteX6" fmla="*/ 0 w 1224136"/>
              <a:gd name="connsiteY6" fmla="*/ 9 h 760748"/>
              <a:gd name="connsiteX0" fmla="*/ 0 w 1196840"/>
              <a:gd name="connsiteY0" fmla="*/ 9 h 760748"/>
              <a:gd name="connsiteX1" fmla="*/ 639105 w 1196840"/>
              <a:gd name="connsiteY1" fmla="*/ 105656 h 760748"/>
              <a:gd name="connsiteX2" fmla="*/ 1169545 w 1196840"/>
              <a:gd name="connsiteY2" fmla="*/ 13657 h 760748"/>
              <a:gd name="connsiteX3" fmla="*/ 1196840 w 1196840"/>
              <a:gd name="connsiteY3" fmla="*/ 665498 h 760748"/>
              <a:gd name="connsiteX4" fmla="*/ 652752 w 1196840"/>
              <a:gd name="connsiteY4" fmla="*/ 760748 h 760748"/>
              <a:gd name="connsiteX5" fmla="*/ 54591 w 1196840"/>
              <a:gd name="connsiteY5" fmla="*/ 679146 h 760748"/>
              <a:gd name="connsiteX6" fmla="*/ 0 w 1196840"/>
              <a:gd name="connsiteY6" fmla="*/ 9 h 760748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665498 h 760748"/>
              <a:gd name="connsiteX4" fmla="*/ 611809 w 1155897"/>
              <a:gd name="connsiteY4" fmla="*/ 760748 h 760748"/>
              <a:gd name="connsiteX5" fmla="*/ 13648 w 1155897"/>
              <a:gd name="connsiteY5" fmla="*/ 679146 h 760748"/>
              <a:gd name="connsiteX6" fmla="*/ 0 w 1155897"/>
              <a:gd name="connsiteY6" fmla="*/ 9 h 760748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665498 h 760748"/>
              <a:gd name="connsiteX4" fmla="*/ 611809 w 1155897"/>
              <a:gd name="connsiteY4" fmla="*/ 760748 h 760748"/>
              <a:gd name="connsiteX5" fmla="*/ 302081 w 1155897"/>
              <a:gd name="connsiteY5" fmla="*/ 745628 h 760748"/>
              <a:gd name="connsiteX6" fmla="*/ 13648 w 1155897"/>
              <a:gd name="connsiteY6" fmla="*/ 679146 h 760748"/>
              <a:gd name="connsiteX7" fmla="*/ 0 w 1155897"/>
              <a:gd name="connsiteY7" fmla="*/ 9 h 760748"/>
              <a:gd name="connsiteX0" fmla="*/ 0 w 1155897"/>
              <a:gd name="connsiteY0" fmla="*/ 9 h 765573"/>
              <a:gd name="connsiteX1" fmla="*/ 598162 w 1155897"/>
              <a:gd name="connsiteY1" fmla="*/ 105656 h 765573"/>
              <a:gd name="connsiteX2" fmla="*/ 1128602 w 1155897"/>
              <a:gd name="connsiteY2" fmla="*/ 13657 h 765573"/>
              <a:gd name="connsiteX3" fmla="*/ 1155897 w 1155897"/>
              <a:gd name="connsiteY3" fmla="*/ 665498 h 765573"/>
              <a:gd name="connsiteX4" fmla="*/ 898981 w 1155897"/>
              <a:gd name="connsiteY4" fmla="*/ 759045 h 765573"/>
              <a:gd name="connsiteX5" fmla="*/ 611809 w 1155897"/>
              <a:gd name="connsiteY5" fmla="*/ 760748 h 765573"/>
              <a:gd name="connsiteX6" fmla="*/ 302081 w 1155897"/>
              <a:gd name="connsiteY6" fmla="*/ 745628 h 765573"/>
              <a:gd name="connsiteX7" fmla="*/ 13648 w 1155897"/>
              <a:gd name="connsiteY7" fmla="*/ 679146 h 765573"/>
              <a:gd name="connsiteX8" fmla="*/ 0 w 1155897"/>
              <a:gd name="connsiteY8" fmla="*/ 9 h 765573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665498 h 760748"/>
              <a:gd name="connsiteX4" fmla="*/ 1025981 w 1155897"/>
              <a:gd name="connsiteY4" fmla="*/ 678543 h 760748"/>
              <a:gd name="connsiteX5" fmla="*/ 898981 w 1155897"/>
              <a:gd name="connsiteY5" fmla="*/ 759045 h 760748"/>
              <a:gd name="connsiteX6" fmla="*/ 611809 w 1155897"/>
              <a:gd name="connsiteY6" fmla="*/ 760748 h 760748"/>
              <a:gd name="connsiteX7" fmla="*/ 302081 w 1155897"/>
              <a:gd name="connsiteY7" fmla="*/ 745628 h 760748"/>
              <a:gd name="connsiteX8" fmla="*/ 13648 w 1155897"/>
              <a:gd name="connsiteY8" fmla="*/ 679146 h 760748"/>
              <a:gd name="connsiteX9" fmla="*/ 0 w 1155897"/>
              <a:gd name="connsiteY9" fmla="*/ 9 h 760748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665498 h 760748"/>
              <a:gd name="connsiteX4" fmla="*/ 1025981 w 1155897"/>
              <a:gd name="connsiteY4" fmla="*/ 745628 h 760748"/>
              <a:gd name="connsiteX5" fmla="*/ 898981 w 1155897"/>
              <a:gd name="connsiteY5" fmla="*/ 759045 h 760748"/>
              <a:gd name="connsiteX6" fmla="*/ 611809 w 1155897"/>
              <a:gd name="connsiteY6" fmla="*/ 760748 h 760748"/>
              <a:gd name="connsiteX7" fmla="*/ 302081 w 1155897"/>
              <a:gd name="connsiteY7" fmla="*/ 745628 h 760748"/>
              <a:gd name="connsiteX8" fmla="*/ 13648 w 1155897"/>
              <a:gd name="connsiteY8" fmla="*/ 679146 h 760748"/>
              <a:gd name="connsiteX9" fmla="*/ 0 w 1155897"/>
              <a:gd name="connsiteY9" fmla="*/ 9 h 760748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665498 h 760748"/>
              <a:gd name="connsiteX4" fmla="*/ 1051381 w 1155897"/>
              <a:gd name="connsiteY4" fmla="*/ 678543 h 760748"/>
              <a:gd name="connsiteX5" fmla="*/ 1025981 w 1155897"/>
              <a:gd name="connsiteY5" fmla="*/ 745628 h 760748"/>
              <a:gd name="connsiteX6" fmla="*/ 898981 w 1155897"/>
              <a:gd name="connsiteY6" fmla="*/ 759045 h 760748"/>
              <a:gd name="connsiteX7" fmla="*/ 611809 w 1155897"/>
              <a:gd name="connsiteY7" fmla="*/ 760748 h 760748"/>
              <a:gd name="connsiteX8" fmla="*/ 302081 w 1155897"/>
              <a:gd name="connsiteY8" fmla="*/ 745628 h 760748"/>
              <a:gd name="connsiteX9" fmla="*/ 13648 w 1155897"/>
              <a:gd name="connsiteY9" fmla="*/ 679146 h 760748"/>
              <a:gd name="connsiteX10" fmla="*/ 0 w 1155897"/>
              <a:gd name="connsiteY10" fmla="*/ 9 h 760748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665498 h 760748"/>
              <a:gd name="connsiteX4" fmla="*/ 1051381 w 1155897"/>
              <a:gd name="connsiteY4" fmla="*/ 678543 h 760748"/>
              <a:gd name="connsiteX5" fmla="*/ 937081 w 1155897"/>
              <a:gd name="connsiteY5" fmla="*/ 745628 h 760748"/>
              <a:gd name="connsiteX6" fmla="*/ 898981 w 1155897"/>
              <a:gd name="connsiteY6" fmla="*/ 759045 h 760748"/>
              <a:gd name="connsiteX7" fmla="*/ 611809 w 1155897"/>
              <a:gd name="connsiteY7" fmla="*/ 760748 h 760748"/>
              <a:gd name="connsiteX8" fmla="*/ 302081 w 1155897"/>
              <a:gd name="connsiteY8" fmla="*/ 745628 h 760748"/>
              <a:gd name="connsiteX9" fmla="*/ 13648 w 1155897"/>
              <a:gd name="connsiteY9" fmla="*/ 679146 h 760748"/>
              <a:gd name="connsiteX10" fmla="*/ 0 w 1155897"/>
              <a:gd name="connsiteY10" fmla="*/ 9 h 760748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598413 h 760748"/>
              <a:gd name="connsiteX4" fmla="*/ 1051381 w 1155897"/>
              <a:gd name="connsiteY4" fmla="*/ 678543 h 760748"/>
              <a:gd name="connsiteX5" fmla="*/ 937081 w 1155897"/>
              <a:gd name="connsiteY5" fmla="*/ 745628 h 760748"/>
              <a:gd name="connsiteX6" fmla="*/ 898981 w 1155897"/>
              <a:gd name="connsiteY6" fmla="*/ 759045 h 760748"/>
              <a:gd name="connsiteX7" fmla="*/ 611809 w 1155897"/>
              <a:gd name="connsiteY7" fmla="*/ 760748 h 760748"/>
              <a:gd name="connsiteX8" fmla="*/ 302081 w 1155897"/>
              <a:gd name="connsiteY8" fmla="*/ 745628 h 760748"/>
              <a:gd name="connsiteX9" fmla="*/ 13648 w 1155897"/>
              <a:gd name="connsiteY9" fmla="*/ 679146 h 760748"/>
              <a:gd name="connsiteX10" fmla="*/ 0 w 1155897"/>
              <a:gd name="connsiteY10" fmla="*/ 9 h 760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55897" h="760748">
                <a:moveTo>
                  <a:pt x="0" y="9"/>
                </a:moveTo>
                <a:cubicBezTo>
                  <a:pt x="203936" y="-1169"/>
                  <a:pt x="394226" y="106834"/>
                  <a:pt x="598162" y="105656"/>
                </a:cubicBezTo>
                <a:lnTo>
                  <a:pt x="1128602" y="13657"/>
                </a:lnTo>
                <a:lnTo>
                  <a:pt x="1155897" y="598413"/>
                </a:lnTo>
                <a:cubicBezTo>
                  <a:pt x="1155727" y="718172"/>
                  <a:pt x="1073034" y="665188"/>
                  <a:pt x="1051381" y="678543"/>
                </a:cubicBezTo>
                <a:cubicBezTo>
                  <a:pt x="1029728" y="691898"/>
                  <a:pt x="975181" y="741156"/>
                  <a:pt x="937081" y="745628"/>
                </a:cubicBezTo>
                <a:cubicBezTo>
                  <a:pt x="898981" y="750100"/>
                  <a:pt x="972243" y="756525"/>
                  <a:pt x="898981" y="759045"/>
                </a:cubicBezTo>
                <a:cubicBezTo>
                  <a:pt x="825719" y="761565"/>
                  <a:pt x="711292" y="756276"/>
                  <a:pt x="611809" y="760748"/>
                </a:cubicBezTo>
                <a:cubicBezTo>
                  <a:pt x="508566" y="742291"/>
                  <a:pt x="405324" y="764085"/>
                  <a:pt x="302081" y="745628"/>
                </a:cubicBezTo>
                <a:lnTo>
                  <a:pt x="13648" y="679146"/>
                </a:lnTo>
                <a:lnTo>
                  <a:pt x="0" y="9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lechovka 6"/>
          <p:cNvSpPr/>
          <p:nvPr/>
        </p:nvSpPr>
        <p:spPr>
          <a:xfrm>
            <a:off x="6907321" y="1700818"/>
            <a:ext cx="1227800" cy="1550675"/>
          </a:xfrm>
          <a:prstGeom prst="can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1"/>
          <p:cNvSpPr/>
          <p:nvPr/>
        </p:nvSpPr>
        <p:spPr>
          <a:xfrm>
            <a:off x="6948264" y="2276882"/>
            <a:ext cx="1155898" cy="288032"/>
          </a:xfrm>
          <a:custGeom>
            <a:avLst/>
            <a:gdLst>
              <a:gd name="connsiteX0" fmla="*/ 0 w 1224136"/>
              <a:gd name="connsiteY0" fmla="*/ 144016 h 288032"/>
              <a:gd name="connsiteX1" fmla="*/ 612068 w 1224136"/>
              <a:gd name="connsiteY1" fmla="*/ 0 h 288032"/>
              <a:gd name="connsiteX2" fmla="*/ 1224136 w 1224136"/>
              <a:gd name="connsiteY2" fmla="*/ 144016 h 288032"/>
              <a:gd name="connsiteX3" fmla="*/ 612068 w 1224136"/>
              <a:gd name="connsiteY3" fmla="*/ 288032 h 288032"/>
              <a:gd name="connsiteX4" fmla="*/ 0 w 1224136"/>
              <a:gd name="connsiteY4" fmla="*/ 144016 h 288032"/>
              <a:gd name="connsiteX0" fmla="*/ 0 w 1183193"/>
              <a:gd name="connsiteY0" fmla="*/ 144016 h 288032"/>
              <a:gd name="connsiteX1" fmla="*/ 571125 w 1183193"/>
              <a:gd name="connsiteY1" fmla="*/ 0 h 288032"/>
              <a:gd name="connsiteX2" fmla="*/ 1183193 w 1183193"/>
              <a:gd name="connsiteY2" fmla="*/ 144016 h 288032"/>
              <a:gd name="connsiteX3" fmla="*/ 571125 w 1183193"/>
              <a:gd name="connsiteY3" fmla="*/ 288032 h 288032"/>
              <a:gd name="connsiteX4" fmla="*/ 0 w 1183193"/>
              <a:gd name="connsiteY4" fmla="*/ 144016 h 288032"/>
              <a:gd name="connsiteX0" fmla="*/ 0 w 1155898"/>
              <a:gd name="connsiteY0" fmla="*/ 144016 h 288032"/>
              <a:gd name="connsiteX1" fmla="*/ 571125 w 1155898"/>
              <a:gd name="connsiteY1" fmla="*/ 0 h 288032"/>
              <a:gd name="connsiteX2" fmla="*/ 1155898 w 1155898"/>
              <a:gd name="connsiteY2" fmla="*/ 144016 h 288032"/>
              <a:gd name="connsiteX3" fmla="*/ 571125 w 1155898"/>
              <a:gd name="connsiteY3" fmla="*/ 288032 h 288032"/>
              <a:gd name="connsiteX4" fmla="*/ 0 w 1155898"/>
              <a:gd name="connsiteY4" fmla="*/ 144016 h 288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898" h="288032">
                <a:moveTo>
                  <a:pt x="0" y="144016"/>
                </a:moveTo>
                <a:cubicBezTo>
                  <a:pt x="0" y="64478"/>
                  <a:pt x="378475" y="0"/>
                  <a:pt x="571125" y="0"/>
                </a:cubicBezTo>
                <a:cubicBezTo>
                  <a:pt x="763775" y="0"/>
                  <a:pt x="1155898" y="64478"/>
                  <a:pt x="1155898" y="144016"/>
                </a:cubicBezTo>
                <a:cubicBezTo>
                  <a:pt x="1155898" y="223554"/>
                  <a:pt x="763775" y="288032"/>
                  <a:pt x="571125" y="288032"/>
                </a:cubicBezTo>
                <a:cubicBezTo>
                  <a:pt x="378475" y="288032"/>
                  <a:pt x="0" y="223554"/>
                  <a:pt x="0" y="1440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100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Hmotnostní zlomek</a:t>
            </a:r>
            <a:endParaRPr lang="cs-CZ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udává poměr mezi  hmotností rozpuštěné látky a hmotností roztoku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275856" y="3356992"/>
                <a:ext cx="2592288" cy="9033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</a:rPr>
                      <m:t>𝑤</m:t>
                    </m:r>
                    <m:r>
                      <a:rPr lang="cs-CZ" sz="2800" i="1" dirty="0" smtClean="0">
                        <a:latin typeface="Cambria Math"/>
                      </a:rPr>
                      <m:t>(</m:t>
                    </m:r>
                    <m:r>
                      <a:rPr lang="cs-CZ" sz="2800" i="1" dirty="0" smtClean="0">
                        <a:latin typeface="Cambria Math"/>
                      </a:rPr>
                      <m:t>𝑠</m:t>
                    </m:r>
                    <m:r>
                      <a:rPr lang="cs-CZ" sz="2800" i="1" dirty="0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sz="3200" i="1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i="1" dirty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3600" b="0" i="1" smtClean="0">
                            <a:latin typeface="Cambria Math"/>
                          </a:rPr>
                          <m:t>(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𝑠</m:t>
                        </m:r>
                        <m:r>
                          <a:rPr lang="cs-CZ" sz="3600" b="0" i="1" smtClean="0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3600" b="0" i="1" smtClean="0">
                            <a:latin typeface="Cambria Math"/>
                          </a:rPr>
                          <m:t>  .</m:t>
                        </m:r>
                      </m:den>
                    </m:f>
                  </m:oMath>
                </a14:m>
                <a:endParaRPr lang="cs-CZ" sz="3600" i="1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3356992"/>
                <a:ext cx="2592288" cy="90338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vál 5"/>
          <p:cNvSpPr/>
          <p:nvPr/>
        </p:nvSpPr>
        <p:spPr>
          <a:xfrm>
            <a:off x="5148064" y="4077072"/>
            <a:ext cx="216024" cy="216024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339752" y="3933056"/>
            <a:ext cx="86409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5436096" y="4365104"/>
            <a:ext cx="93610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508104" y="3140968"/>
            <a:ext cx="93610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971600" y="429309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motnostní zlomek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44208" y="299695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motnost složky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16216" y="486916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motnost roztoku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2739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18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Hmotnostní zlomek</a:t>
            </a:r>
            <a:endParaRPr lang="cs-CZ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Při rozpuštění 4g soli v 100 g  roztoku vzniká roztok s koncentrací 4%.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131840" y="2060848"/>
                <a:ext cx="2592288" cy="9033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</a:rPr>
                      <m:t>𝑤</m:t>
                    </m:r>
                    <m:r>
                      <a:rPr lang="cs-CZ" sz="2800" i="1" dirty="0" smtClean="0">
                        <a:latin typeface="Cambria Math"/>
                      </a:rPr>
                      <m:t>(</m:t>
                    </m:r>
                    <m:r>
                      <a:rPr lang="cs-CZ" sz="2800" i="1" dirty="0" smtClean="0">
                        <a:latin typeface="Cambria Math"/>
                      </a:rPr>
                      <m:t>𝑠</m:t>
                    </m:r>
                    <m:r>
                      <a:rPr lang="cs-CZ" sz="2800" i="1" dirty="0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sz="3200" i="1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i="1" dirty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3600" b="0" i="1" smtClean="0">
                            <a:latin typeface="Cambria Math"/>
                          </a:rPr>
                          <m:t>(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𝑠</m:t>
                        </m:r>
                        <m:r>
                          <a:rPr lang="cs-CZ" sz="3600" b="0" i="1" smtClean="0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3600" b="0" i="1" smtClean="0">
                            <a:latin typeface="Cambria Math"/>
                          </a:rPr>
                          <m:t>  .</m:t>
                        </m:r>
                      </m:den>
                    </m:f>
                  </m:oMath>
                </a14:m>
                <a:endParaRPr lang="cs-CZ" sz="3600" i="1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2060848"/>
                <a:ext cx="2592288" cy="90338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vál 5"/>
          <p:cNvSpPr/>
          <p:nvPr/>
        </p:nvSpPr>
        <p:spPr>
          <a:xfrm>
            <a:off x="5004048" y="2780928"/>
            <a:ext cx="216024" cy="216024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131840" y="3284984"/>
                <a:ext cx="2592288" cy="7227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i="1" dirty="0" smtClean="0">
                        <a:latin typeface="Cambria Math"/>
                      </a:rPr>
                      <m:t>𝑤</m:t>
                    </m:r>
                    <m:r>
                      <a:rPr lang="cs-CZ" sz="3200" i="1" dirty="0" smtClean="0">
                        <a:latin typeface="Cambria Math"/>
                      </a:rPr>
                      <m:t>(</m:t>
                    </m:r>
                    <m:r>
                      <a:rPr lang="cs-CZ" sz="3200" i="1" dirty="0" smtClean="0">
                        <a:latin typeface="Cambria Math"/>
                      </a:rPr>
                      <m:t>𝑠</m:t>
                    </m:r>
                    <m:r>
                      <a:rPr lang="cs-CZ" sz="3200" i="1" dirty="0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sz="3200" i="1" dirty="0" smtClean="0">
                    <a:latin typeface="+mj-lt"/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 dirty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400" b="0" i="0" smtClean="0"/>
                          <m:t>4</m:t>
                        </m:r>
                        <m:r>
                          <m:rPr>
                            <m:nor/>
                          </m:rPr>
                          <a:rPr lang="cs-CZ" sz="2400" b="0" i="0" smtClean="0"/>
                          <m:t>g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400" b="0" i="0" smtClean="0"/>
                          <m:t>100 </m:t>
                        </m:r>
                        <m:r>
                          <m:rPr>
                            <m:nor/>
                          </m:rPr>
                          <a:rPr lang="cs-CZ" sz="2400" b="0" i="0" smtClean="0"/>
                          <m:t>g</m:t>
                        </m:r>
                      </m:den>
                    </m:f>
                  </m:oMath>
                </a14:m>
                <a:endParaRPr lang="cs-CZ" sz="2400" i="1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3284984"/>
                <a:ext cx="2592288" cy="72276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683568" y="2276872"/>
                <a:ext cx="1872208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</a:rPr>
                      <m:t>𝑚</m:t>
                    </m:r>
                    <m:d>
                      <m:dPr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</a:rPr>
                          <m:t>𝑠</m:t>
                        </m:r>
                      </m:e>
                    </m:d>
                    <m:r>
                      <a:rPr lang="cs-CZ" sz="2400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sz="2400" dirty="0" smtClean="0"/>
                  <a:t> 4g</a:t>
                </a:r>
                <a:endParaRPr lang="cs-CZ" sz="2400" dirty="0"/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276872"/>
                <a:ext cx="1872208" cy="461665"/>
              </a:xfrm>
              <a:prstGeom prst="rect">
                <a:avLst/>
              </a:prstGeom>
              <a:blipFill rotWithShape="1">
                <a:blip r:embed="rId4"/>
                <a:stretch>
                  <a:fillRect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611560" y="2780928"/>
                <a:ext cx="1728192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𝑚</m:t>
                    </m:r>
                    <m:r>
                      <a:rPr lang="cs-CZ" sz="2400" i="1">
                        <a:latin typeface="Cambria Math"/>
                      </a:rPr>
                      <m:t>  .</m:t>
                    </m:r>
                  </m:oMath>
                </a14:m>
                <a:r>
                  <a:rPr lang="cs-CZ" sz="2400" dirty="0" smtClean="0"/>
                  <a:t>  = 100g</a:t>
                </a:r>
                <a:endParaRPr lang="cs-CZ" sz="2400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780928"/>
                <a:ext cx="1728192" cy="461665"/>
              </a:xfrm>
              <a:prstGeom prst="rect">
                <a:avLst/>
              </a:prstGeom>
              <a:blipFill rotWithShape="1">
                <a:blip r:embed="rId5"/>
                <a:stretch>
                  <a:fillRect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vál 15"/>
          <p:cNvSpPr/>
          <p:nvPr/>
        </p:nvSpPr>
        <p:spPr>
          <a:xfrm>
            <a:off x="1043608" y="2996952"/>
            <a:ext cx="216024" cy="216024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275856" y="4221088"/>
                <a:ext cx="259228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i="1" dirty="0" smtClean="0">
                        <a:latin typeface="Cambria Math"/>
                      </a:rPr>
                      <m:t>𝑤</m:t>
                    </m:r>
                    <m:r>
                      <a:rPr lang="cs-CZ" sz="3200" i="1" dirty="0" smtClean="0">
                        <a:latin typeface="Cambria Math"/>
                      </a:rPr>
                      <m:t>(</m:t>
                    </m:r>
                    <m:r>
                      <a:rPr lang="cs-CZ" sz="3200" i="1" dirty="0" smtClean="0">
                        <a:latin typeface="Cambria Math"/>
                      </a:rPr>
                      <m:t>𝑠</m:t>
                    </m:r>
                    <m:r>
                      <a:rPr lang="cs-CZ" sz="3200" i="1" dirty="0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sz="3200" i="1" dirty="0" smtClean="0">
                    <a:latin typeface="+mj-lt"/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 dirty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2400" i="1" dirty="0" smtClean="0"/>
                  <a:t> </a:t>
                </a:r>
                <a:r>
                  <a:rPr lang="cs-CZ" sz="2400" dirty="0" smtClean="0"/>
                  <a:t>4%</a:t>
                </a:r>
                <a:endParaRPr lang="cs-CZ" sz="24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4221088"/>
                <a:ext cx="2592288" cy="584775"/>
              </a:xfrm>
              <a:prstGeom prst="rect">
                <a:avLst/>
              </a:prstGeom>
              <a:blipFill rotWithShape="1">
                <a:blip r:embed="rId6"/>
                <a:stretch>
                  <a:fillRect b="-18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755576" y="5517232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 4 g  soli a 96 ml </a:t>
            </a:r>
            <a:r>
              <a:rPr lang="cs-CZ" dirty="0"/>
              <a:t>vody připravíme 4% roztok 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5040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12" grpId="0"/>
      <p:bldP spid="2" grpId="0"/>
      <p:bldP spid="7" grpId="0"/>
      <p:bldP spid="16" grpId="0" animBg="1"/>
      <p:bldP spid="1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Hmotnostní zlomek</a:t>
            </a:r>
            <a:endParaRPr lang="cs-CZ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Při rozpuštění 4g soli v 100 g  roztoku vzniká roztok s koncentrací 4%.</a:t>
            </a:r>
            <a:endParaRPr lang="cs-CZ" sz="2000" dirty="0"/>
          </a:p>
        </p:txBody>
      </p:sp>
      <p:sp>
        <p:nvSpPr>
          <p:cNvPr id="2" name="Obdélník 1"/>
          <p:cNvSpPr/>
          <p:nvPr/>
        </p:nvSpPr>
        <p:spPr>
          <a:xfrm>
            <a:off x="2987824" y="1988840"/>
            <a:ext cx="28803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100%..................100g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131840" y="2420888"/>
            <a:ext cx="28083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X%........................4g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131840" y="2996952"/>
                <a:ext cx="2592288" cy="6708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400" b="0" i="0" smtClean="0">
                            <a:latin typeface="+mj-lt"/>
                            <a:ea typeface="Cambria Math"/>
                          </a:rPr>
                          <m:t>X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400" b="0" i="0" smtClean="0">
                            <a:latin typeface="+mj-lt"/>
                            <a:ea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3200" i="1" dirty="0" smtClean="0">
                    <a:latin typeface="+mj-lt"/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 dirty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2400" i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400" b="0" i="0" smtClean="0">
                            <a:ea typeface="Cambria Math"/>
                          </a:rPr>
                          <m:t>4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400">
                            <a:ea typeface="Cambria Math"/>
                          </a:rPr>
                          <m:t>100</m:t>
                        </m:r>
                      </m:den>
                    </m:f>
                    <m:r>
                      <a:rPr lang="cs-CZ" sz="2400" i="1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2996952"/>
                <a:ext cx="2592288" cy="67082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se šipkou 9"/>
          <p:cNvCxnSpPr/>
          <p:nvPr/>
        </p:nvCxnSpPr>
        <p:spPr>
          <a:xfrm flipV="1">
            <a:off x="2915816" y="2132856"/>
            <a:ext cx="0" cy="72008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5940152" y="2060848"/>
            <a:ext cx="0" cy="72008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635896" y="3717032"/>
                <a:ext cx="2592288" cy="6708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400" dirty="0" smtClean="0">
                    <a:ea typeface="Cambria Math"/>
                  </a:rPr>
                  <a:t>X </a:t>
                </a:r>
                <a14:m>
                  <m:oMath xmlns:m="http://schemas.openxmlformats.org/officeDocument/2006/math">
                    <m:r>
                      <a:rPr lang="cs-CZ" sz="2400" i="1" dirty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2400" i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400" b="0" i="0" smtClean="0">
                            <a:ea typeface="Cambria Math"/>
                          </a:rPr>
                          <m:t>4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400">
                            <a:ea typeface="Cambria Math"/>
                          </a:rPr>
                          <m:t>100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 ∙</m:t>
                    </m:r>
                  </m:oMath>
                </a14:m>
                <a:r>
                  <a:rPr lang="cs-CZ" sz="24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400">
                        <a:ea typeface="Cambria Math"/>
                      </a:rPr>
                      <m:t>100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3717032"/>
                <a:ext cx="2592288" cy="670825"/>
              </a:xfrm>
              <a:prstGeom prst="rect">
                <a:avLst/>
              </a:prstGeom>
              <a:blipFill rotWithShape="1">
                <a:blip r:embed="rId3"/>
                <a:stretch>
                  <a:fillRect b="-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419872" y="4509120"/>
                <a:ext cx="259228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400" dirty="0" smtClean="0">
                    <a:ea typeface="Cambria Math"/>
                  </a:rPr>
                  <a:t>X </a:t>
                </a:r>
                <a14:m>
                  <m:oMath xmlns:m="http://schemas.openxmlformats.org/officeDocument/2006/math">
                    <m:r>
                      <a:rPr lang="cs-CZ" sz="2400" i="1" dirty="0">
                        <a:latin typeface="Cambria Math"/>
                        <a:ea typeface="Cambria Math"/>
                      </a:rPr>
                      <m:t>=</m:t>
                    </m:r>
                    <m:r>
                      <m:rPr>
                        <m:nor/>
                      </m:rPr>
                      <a:rPr lang="cs-CZ" sz="2400" dirty="0"/>
                      <m:t>4</m:t>
                    </m:r>
                    <m:r>
                      <m:rPr>
                        <m:nor/>
                      </m:rPr>
                      <a:rPr lang="cs-CZ" sz="2400" b="0" i="0" dirty="0" smtClean="0"/>
                      <m:t>%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4509120"/>
                <a:ext cx="2592288" cy="461665"/>
              </a:xfrm>
              <a:prstGeom prst="rect">
                <a:avLst/>
              </a:prstGeom>
              <a:blipFill rotWithShape="1">
                <a:blip r:embed="rId4"/>
                <a:stretch>
                  <a:fillRect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755576" y="5589240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 4 g  soli a 96 ml </a:t>
            </a:r>
            <a:r>
              <a:rPr lang="cs-CZ" dirty="0"/>
              <a:t>vody připravíme 4% roztok 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4752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7" grpId="0"/>
      <p:bldP spid="17" grpId="0"/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</a:t>
            </a:r>
            <a:r>
              <a:rPr lang="cs-CZ" smtClean="0"/>
              <a:t>Microsoft Office</a:t>
            </a:r>
            <a:endParaRPr lang="cs-CZ" dirty="0"/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Základní </a:t>
            </a:r>
            <a:r>
              <a:rPr lang="cs-CZ" dirty="0" smtClean="0"/>
              <a:t>škole a </a:t>
            </a:r>
            <a:r>
              <a:rPr lang="cs-CZ" dirty="0"/>
              <a:t>Mateřské škole 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osmý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výkladu učiva </a:t>
            </a:r>
            <a:r>
              <a:rPr lang="cs-CZ" dirty="0"/>
              <a:t> </a:t>
            </a:r>
            <a:r>
              <a:rPr lang="cs-CZ" dirty="0" smtClean="0"/>
              <a:t>stejnorodé směsi.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39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651</TotalTime>
  <Words>299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 </vt:lpstr>
      <vt:lpstr>Roztoky</vt:lpstr>
      <vt:lpstr>Rozdělení roztoků</vt:lpstr>
      <vt:lpstr>Hmotnostní zlomek</vt:lpstr>
      <vt:lpstr>Hmotnostní zlomek</vt:lpstr>
      <vt:lpstr>Hmotnostní zlomek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Monika</cp:lastModifiedBy>
  <cp:revision>27</cp:revision>
  <dcterms:created xsi:type="dcterms:W3CDTF">2012-07-22T20:24:57Z</dcterms:created>
  <dcterms:modified xsi:type="dcterms:W3CDTF">2013-01-17T18:28:48Z</dcterms:modified>
</cp:coreProperties>
</file>