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2" r:id="rId5"/>
    <p:sldId id="261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4651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0568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1250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3258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2234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8818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564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1295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4658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56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6285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33000">
              <a:srgbClr val="E6D78A"/>
            </a:gs>
            <a:gs pos="0">
              <a:srgbClr val="C7AC4C"/>
            </a:gs>
            <a:gs pos="45000">
              <a:srgbClr val="E6D78A"/>
            </a:gs>
            <a:gs pos="99000">
              <a:srgbClr val="C7AC4C">
                <a:lumMod val="87000"/>
                <a:lumOff val="13000"/>
              </a:srgbClr>
            </a:gs>
            <a:gs pos="77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7F04A6-80F3-4445-A4D4-C6E45A1B2F01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EE804C-84F9-4DC6-9337-FF297A1E54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4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Prvky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VY_32_INOVACE_04_ Roztoky II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1097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30057"/>
            <a:ext cx="8229600" cy="11430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Hmotnostní zlomek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5004048" y="2060848"/>
                <a:ext cx="2592288" cy="903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</a:rPr>
                      <m:t>𝑤</m:t>
                    </m:r>
                    <m:r>
                      <a:rPr lang="cs-CZ" sz="2800" i="1" dirty="0" smtClean="0"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latin typeface="Cambria Math"/>
                      </a:rPr>
                      <m:t>𝑠</m:t>
                    </m:r>
                    <m:r>
                      <a:rPr lang="cs-CZ" sz="28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3200" i="1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i="1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𝑠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  .</m:t>
                        </m:r>
                      </m:den>
                    </m:f>
                  </m:oMath>
                </a14:m>
                <a:endParaRPr lang="cs-CZ" sz="3600" i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060848"/>
                <a:ext cx="2592288" cy="90338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vál 5"/>
          <p:cNvSpPr/>
          <p:nvPr/>
        </p:nvSpPr>
        <p:spPr>
          <a:xfrm>
            <a:off x="6876256" y="2780928"/>
            <a:ext cx="216024" cy="216024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5004048" y="3284984"/>
                <a:ext cx="2592288" cy="7246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</a:rPr>
                      <m:t>𝑤</m:t>
                    </m:r>
                    <m:r>
                      <a:rPr lang="cs-CZ" sz="3200" i="1" dirty="0" smtClean="0">
                        <a:latin typeface="Cambria Math"/>
                      </a:rPr>
                      <m:t>(</m:t>
                    </m:r>
                    <m:r>
                      <a:rPr lang="cs-CZ" sz="3200" i="1" dirty="0" smtClean="0">
                        <a:latin typeface="Cambria Math"/>
                      </a:rPr>
                      <m:t>𝑠</m:t>
                    </m:r>
                    <m:r>
                      <a:rPr lang="cs-CZ" sz="32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3200" i="1" dirty="0" smtClean="0">
                    <a:latin typeface="+mj-lt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b="0" i="0" smtClean="0"/>
                          <m:t>30 </m:t>
                        </m:r>
                        <m:r>
                          <m:rPr>
                            <m:nor/>
                          </m:rPr>
                          <a:rPr lang="cs-CZ" sz="2400" b="0" i="0" smtClean="0"/>
                          <m:t>g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b="0" i="0" smtClean="0"/>
                          <m:t>120 </m:t>
                        </m:r>
                        <m:r>
                          <m:rPr>
                            <m:nor/>
                          </m:rPr>
                          <a:rPr lang="cs-CZ" sz="2400" b="0" i="0" smtClean="0"/>
                          <m:t>g</m:t>
                        </m:r>
                      </m:den>
                    </m:f>
                  </m:oMath>
                </a14:m>
                <a:endParaRPr lang="cs-CZ" sz="2400" i="1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284984"/>
                <a:ext cx="2592288" cy="72468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Obdélník 1"/>
              <p:cNvSpPr/>
              <p:nvPr/>
            </p:nvSpPr>
            <p:spPr>
              <a:xfrm>
                <a:off x="539552" y="2060848"/>
                <a:ext cx="1872208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𝑚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𝑠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 30 g</a:t>
                </a:r>
                <a:endParaRPr lang="cs-CZ" sz="2400" dirty="0"/>
              </a:p>
            </p:txBody>
          </p:sp>
        </mc:Choice>
        <mc:Fallback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060848"/>
                <a:ext cx="1872208" cy="46166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611560" y="2492896"/>
            <a:ext cx="3600400" cy="461665"/>
            <a:chOff x="611560" y="2492896"/>
            <a:chExt cx="2448272" cy="461665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7" name="Obdélník 6"/>
                <p:cNvSpPr/>
                <p:nvPr/>
              </p:nvSpPr>
              <p:spPr>
                <a:xfrm>
                  <a:off x="611560" y="2492896"/>
                  <a:ext cx="2448272" cy="461665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𝑚</m:t>
                      </m:r>
                      <m:r>
                        <a:rPr lang="cs-CZ" sz="2400" i="1">
                          <a:latin typeface="Cambria Math"/>
                        </a:rPr>
                        <m:t>  .</m:t>
                      </m:r>
                    </m:oMath>
                  </a14:m>
                  <a:r>
                    <a:rPr lang="cs-CZ" sz="2400" dirty="0" smtClean="0"/>
                    <a:t>  = 90 g + 30 g</a:t>
                  </a:r>
                  <a:endParaRPr lang="cs-CZ" sz="2400" dirty="0"/>
                </a:p>
              </p:txBody>
            </p:sp>
          </mc:Choice>
          <mc:Fallback>
            <p:sp>
              <p:nvSpPr>
                <p:cNvPr id="7" name="Obdélník 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11560" y="2492896"/>
                  <a:ext cx="2448272" cy="461665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 t="-10526" b="-2894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6" name="Ovál 15"/>
            <p:cNvSpPr/>
            <p:nvPr/>
          </p:nvSpPr>
          <p:spPr>
            <a:xfrm>
              <a:off x="905353" y="2708920"/>
              <a:ext cx="155537" cy="216024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860032" y="4149080"/>
                <a:ext cx="302433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</a:rPr>
                      <m:t>𝑤</m:t>
                    </m:r>
                    <m:r>
                      <a:rPr lang="cs-CZ" sz="3200" i="1" dirty="0" smtClean="0">
                        <a:latin typeface="Cambria Math"/>
                      </a:rPr>
                      <m:t>(</m:t>
                    </m:r>
                    <m:r>
                      <a:rPr lang="cs-CZ" sz="3200" i="1" dirty="0" smtClean="0">
                        <a:latin typeface="Cambria Math"/>
                      </a:rPr>
                      <m:t>𝑠</m:t>
                    </m:r>
                    <m:r>
                      <a:rPr lang="cs-CZ" sz="32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3200" i="1" dirty="0" smtClean="0">
                    <a:latin typeface="+mj-lt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400" i="1" dirty="0" smtClean="0"/>
                  <a:t> </a:t>
                </a:r>
                <a:r>
                  <a:rPr lang="cs-CZ" sz="2400" dirty="0" smtClean="0"/>
                  <a:t>0,25 = 25 %</a:t>
                </a:r>
                <a:endParaRPr lang="cs-CZ" sz="2400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149080"/>
                <a:ext cx="3024336" cy="58477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1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611560" y="5517232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Roztok je 25%.</a:t>
            </a:r>
            <a:endParaRPr lang="cs-CZ" sz="2400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67544" y="692697"/>
            <a:ext cx="7772400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 smtClean="0"/>
              <a:t>1. Kolika procentní roztok vznikne rozpuštěním 30 g    </a:t>
            </a:r>
            <a:br>
              <a:rPr lang="cs-CZ" sz="2400" dirty="0" smtClean="0"/>
            </a:br>
            <a:r>
              <a:rPr lang="cs-CZ" sz="2400" dirty="0" smtClean="0"/>
              <a:t>    chloridu sodného v 90 ml </a:t>
            </a:r>
            <a:r>
              <a:rPr lang="cs-CZ" sz="2400" dirty="0" smtClean="0"/>
              <a:t>vody?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915816" y="2492896"/>
            <a:ext cx="10871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= 120 g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Obdélník 10"/>
              <p:cNvSpPr/>
              <p:nvPr/>
            </p:nvSpPr>
            <p:spPr>
              <a:xfrm>
                <a:off x="683568" y="2996952"/>
                <a:ext cx="139903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</a:rPr>
                      <m:t>𝑤</m:t>
                    </m:r>
                    <m:r>
                      <a:rPr lang="cs-CZ" sz="2400" i="1" dirty="0" smtClean="0">
                        <a:latin typeface="Cambria Math"/>
                      </a:rPr>
                      <m:t>(</m:t>
                    </m:r>
                    <m:r>
                      <a:rPr lang="cs-CZ" sz="2400" i="1" dirty="0" smtClean="0">
                        <a:latin typeface="Cambria Math"/>
                      </a:rPr>
                      <m:t>𝑠</m:t>
                    </m:r>
                    <m:r>
                      <a:rPr lang="cs-CZ" sz="24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2400" i="1" dirty="0" smtClean="0">
                    <a:ea typeface="Cambria Math"/>
                  </a:rPr>
                  <a:t> =  </a:t>
                </a:r>
                <a:r>
                  <a:rPr lang="cs-CZ" sz="2400" dirty="0" smtClean="0">
                    <a:ea typeface="Cambria Math"/>
                  </a:rPr>
                  <a:t>?</a:t>
                </a:r>
                <a:r>
                  <a:rPr lang="cs-CZ" sz="2400" i="1" dirty="0" smtClean="0">
                    <a:ea typeface="Cambria Math"/>
                  </a:rPr>
                  <a:t> </a:t>
                </a:r>
                <a:endParaRPr lang="cs-CZ" sz="2400" dirty="0"/>
              </a:p>
            </p:txBody>
          </p:sp>
        </mc:Choice>
        <mc:Fallback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996952"/>
                <a:ext cx="1399037" cy="46166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t="-10667" r="-870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03783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2" grpId="0" animBg="1"/>
      <p:bldP spid="2" grpId="0" animBg="1"/>
      <p:bldP spid="17" grpId="0" animBg="1"/>
      <p:bldP spid="8" grpId="0"/>
      <p:bldP spid="13" grpId="0"/>
      <p:bldP spid="10" grpId="0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Hmotnostní zlomek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6021288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Roztok je 25%.</a:t>
            </a:r>
            <a:endParaRPr lang="cs-CZ" sz="2400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39552" y="980728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 smtClean="0"/>
              <a:t>1. Kolika procentní roztok vznikne rozpuštěním 30 g    </a:t>
            </a:r>
            <a:br>
              <a:rPr lang="cs-CZ" sz="2400" dirty="0" smtClean="0"/>
            </a:br>
            <a:r>
              <a:rPr lang="cs-CZ" sz="2400" dirty="0" smtClean="0"/>
              <a:t>    chloridu sodného v 90 ml </a:t>
            </a:r>
            <a:r>
              <a:rPr lang="cs-CZ" sz="2400" dirty="0" smtClean="0"/>
              <a:t>vody?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2708920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100 %   .............................. 120 g</a:t>
            </a:r>
          </a:p>
          <a:p>
            <a:r>
              <a:rPr lang="cs-CZ" sz="2400" dirty="0" smtClean="0"/>
              <a:t>  x   % …………………………….     30 g</a:t>
            </a:r>
          </a:p>
          <a:p>
            <a:endParaRPr lang="cs-CZ" sz="2400" dirty="0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6804248" y="2852936"/>
            <a:ext cx="0" cy="57606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195736" y="2780928"/>
            <a:ext cx="0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47864" y="382769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 : 100 = 30 : 120  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3635896" y="4365104"/>
                <a:ext cx="1450846" cy="6709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2000" i="0" smtClean="0"/>
                            <m:t>X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2000" i="0" smtClean="0"/>
                            <m:t>100</m:t>
                          </m:r>
                        </m:den>
                      </m:f>
                      <m:r>
                        <a:rPr lang="cs-CZ" sz="2000" b="0" i="0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30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120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4365104"/>
                <a:ext cx="1450846" cy="67095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3851920" y="522920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</a:t>
            </a:r>
            <a:r>
              <a:rPr lang="cs-CZ" sz="2400" dirty="0" smtClean="0"/>
              <a:t> </a:t>
            </a:r>
            <a:r>
              <a:rPr lang="cs-CZ" sz="2400" dirty="0" smtClean="0"/>
              <a:t>= 25 %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2357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1" grpId="0" build="p"/>
      <p:bldP spid="22" grpId="0"/>
      <p:bldP spid="24" grpId="0" animBg="1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30057"/>
            <a:ext cx="8229600" cy="11430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Hmotnostní zlomek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5004048" y="2060848"/>
                <a:ext cx="2592288" cy="903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</a:rPr>
                      <m:t>𝑤</m:t>
                    </m:r>
                    <m:r>
                      <a:rPr lang="cs-CZ" sz="2800" i="1" dirty="0" smtClean="0"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latin typeface="Cambria Math"/>
                      </a:rPr>
                      <m:t>𝑠</m:t>
                    </m:r>
                    <m:r>
                      <a:rPr lang="cs-CZ" sz="28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3200" i="1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i="1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𝑠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  .</m:t>
                        </m:r>
                      </m:den>
                    </m:f>
                  </m:oMath>
                </a14:m>
                <a:endParaRPr lang="cs-CZ" sz="3600" i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060848"/>
                <a:ext cx="2592288" cy="90338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vál 5"/>
          <p:cNvSpPr/>
          <p:nvPr/>
        </p:nvSpPr>
        <p:spPr>
          <a:xfrm>
            <a:off x="6876256" y="2780928"/>
            <a:ext cx="216024" cy="216024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5004048" y="3284984"/>
                <a:ext cx="259228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𝑚</m:t>
                    </m:r>
                    <m:r>
                      <a:rPr lang="cs-CZ" sz="2400" i="1" dirty="0" smtClean="0">
                        <a:latin typeface="Cambria Math"/>
                      </a:rPr>
                      <m:t>(</m:t>
                    </m:r>
                    <m:r>
                      <a:rPr lang="cs-CZ" sz="2400" i="1" dirty="0" smtClean="0">
                        <a:latin typeface="Cambria Math"/>
                      </a:rPr>
                      <m:t>𝑠</m:t>
                    </m:r>
                    <m:r>
                      <a:rPr lang="cs-CZ" sz="24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2400" i="1" dirty="0" smtClean="0">
                    <a:latin typeface="+mj-lt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000" i="1" dirty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400" i="1" dirty="0" smtClean="0">
                        <a:latin typeface="Cambria Math"/>
                      </a:rPr>
                      <m:t>𝑤</m:t>
                    </m:r>
                    <m:r>
                      <a:rPr lang="cs-CZ" sz="2400" i="1" dirty="0" smtClean="0">
                        <a:latin typeface="Cambria Math"/>
                      </a:rPr>
                      <m:t>(</m:t>
                    </m:r>
                    <m:r>
                      <a:rPr lang="cs-CZ" sz="2400" i="1" dirty="0" smtClean="0">
                        <a:latin typeface="Cambria Math"/>
                      </a:rPr>
                      <m:t>𝑠</m:t>
                    </m:r>
                    <m:r>
                      <a:rPr lang="cs-CZ" sz="24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2400" i="1" dirty="0" smtClean="0"/>
                  <a:t>.</a:t>
                </a: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𝑚</m:t>
                    </m:r>
                    <m:r>
                      <a:rPr lang="cs-CZ" sz="2400" i="1">
                        <a:latin typeface="Cambria Math"/>
                      </a:rPr>
                      <m:t>  .</m:t>
                    </m:r>
                  </m:oMath>
                </a14:m>
                <a:r>
                  <a:rPr lang="cs-CZ" sz="2400" i="1" dirty="0" smtClean="0"/>
                  <a:t> </a:t>
                </a:r>
                <a:endParaRPr lang="cs-CZ" sz="2400" i="1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284984"/>
                <a:ext cx="2592288" cy="46166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Obdélník 1"/>
              <p:cNvSpPr/>
              <p:nvPr/>
            </p:nvSpPr>
            <p:spPr>
              <a:xfrm>
                <a:off x="539552" y="2996952"/>
                <a:ext cx="1872208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𝑚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𝑠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  ? g</a:t>
                </a:r>
                <a:endParaRPr lang="cs-CZ" sz="2400" dirty="0"/>
              </a:p>
            </p:txBody>
          </p:sp>
        </mc:Choice>
        <mc:Fallback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996952"/>
                <a:ext cx="1872208" cy="46166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611560" y="2492896"/>
            <a:ext cx="1872208" cy="461665"/>
            <a:chOff x="611560" y="2492896"/>
            <a:chExt cx="2448272" cy="461665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7" name="Obdélník 6"/>
                <p:cNvSpPr/>
                <p:nvPr/>
              </p:nvSpPr>
              <p:spPr>
                <a:xfrm>
                  <a:off x="611560" y="2492896"/>
                  <a:ext cx="2448272" cy="461665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𝑚</m:t>
                      </m:r>
                      <m:r>
                        <a:rPr lang="cs-CZ" sz="2400" i="1">
                          <a:latin typeface="Cambria Math"/>
                        </a:rPr>
                        <m:t>  .</m:t>
                      </m:r>
                    </m:oMath>
                  </a14:m>
                  <a:r>
                    <a:rPr lang="cs-CZ" sz="2400" dirty="0" smtClean="0"/>
                    <a:t>  = 250 g</a:t>
                  </a:r>
                  <a:endParaRPr lang="cs-CZ" sz="2400" dirty="0"/>
                </a:p>
              </p:txBody>
            </p:sp>
          </mc:Choice>
          <mc:Fallback>
            <p:sp>
              <p:nvSpPr>
                <p:cNvPr id="7" name="Obdélník 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11560" y="2492896"/>
                  <a:ext cx="2448272" cy="461665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 t="-10526" b="-2894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6" name="Ovál 15"/>
            <p:cNvSpPr/>
            <p:nvPr/>
          </p:nvSpPr>
          <p:spPr>
            <a:xfrm>
              <a:off x="1176546" y="2708920"/>
              <a:ext cx="282493" cy="216024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860032" y="4149080"/>
                <a:ext cx="302433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dirty="0" smtClean="0">
                        <a:latin typeface="Cambria Math"/>
                      </a:rPr>
                      <m:t>𝑚</m:t>
                    </m:r>
                    <m:r>
                      <a:rPr lang="cs-CZ" sz="2400" i="1" dirty="0" smtClean="0">
                        <a:latin typeface="Cambria Math"/>
                      </a:rPr>
                      <m:t>(</m:t>
                    </m:r>
                    <m:r>
                      <a:rPr lang="cs-CZ" sz="2400" i="1" dirty="0" smtClean="0">
                        <a:latin typeface="Cambria Math"/>
                      </a:rPr>
                      <m:t>𝑠</m:t>
                    </m:r>
                    <m:r>
                      <a:rPr lang="cs-CZ" sz="24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2400" i="1" dirty="0" smtClean="0">
                    <a:latin typeface="+mj-lt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400" i="1" dirty="0" smtClean="0"/>
                  <a:t> </a:t>
                </a:r>
                <a:r>
                  <a:rPr lang="cs-CZ" sz="2400" dirty="0" smtClean="0"/>
                  <a:t>7,5 g </a:t>
                </a:r>
                <a:endParaRPr lang="cs-CZ" sz="2400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149080"/>
                <a:ext cx="3024336" cy="46166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Nadpis 1"/>
          <p:cNvSpPr txBox="1">
            <a:spLocks/>
          </p:cNvSpPr>
          <p:nvPr/>
        </p:nvSpPr>
        <p:spPr>
          <a:xfrm>
            <a:off x="467544" y="692697"/>
            <a:ext cx="7772400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4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39552" y="980729"/>
            <a:ext cx="777240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/>
              <a:t>2</a:t>
            </a:r>
            <a:r>
              <a:rPr lang="cs-CZ" sz="2400" dirty="0" smtClean="0"/>
              <a:t>. Kolik </a:t>
            </a:r>
            <a:r>
              <a:rPr lang="cs-CZ" sz="2400" dirty="0" err="1" smtClean="0"/>
              <a:t>NaOH</a:t>
            </a:r>
            <a:r>
              <a:rPr lang="cs-CZ" sz="2400" dirty="0" smtClean="0"/>
              <a:t> je rozpuštěno v 250g  3 % </a:t>
            </a:r>
            <a:r>
              <a:rPr lang="cs-CZ" sz="2400" dirty="0" smtClean="0"/>
              <a:t>roztoku?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Obdélník 17"/>
              <p:cNvSpPr/>
              <p:nvPr/>
            </p:nvSpPr>
            <p:spPr>
              <a:xfrm>
                <a:off x="611560" y="2060848"/>
                <a:ext cx="2535566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</a:rPr>
                      <m:t>𝑤</m:t>
                    </m:r>
                    <m:r>
                      <a:rPr lang="cs-CZ" sz="2400" i="1" dirty="0" smtClean="0">
                        <a:latin typeface="Cambria Math"/>
                      </a:rPr>
                      <m:t>(</m:t>
                    </m:r>
                    <m:r>
                      <a:rPr lang="cs-CZ" sz="2400" i="1" dirty="0" smtClean="0">
                        <a:latin typeface="Cambria Math"/>
                      </a:rPr>
                      <m:t>𝑠</m:t>
                    </m:r>
                    <m:r>
                      <a:rPr lang="cs-CZ" sz="24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2400" i="1" dirty="0" smtClean="0">
                    <a:ea typeface="Cambria Math"/>
                  </a:rPr>
                  <a:t> =  </a:t>
                </a:r>
                <a:r>
                  <a:rPr lang="cs-CZ" sz="2400" dirty="0" smtClean="0">
                    <a:ea typeface="Cambria Math"/>
                  </a:rPr>
                  <a:t>3 % = 0,03</a:t>
                </a:r>
                <a:r>
                  <a:rPr lang="cs-CZ" sz="2400" i="1" dirty="0" smtClean="0">
                    <a:ea typeface="Cambria Math"/>
                  </a:rPr>
                  <a:t> </a:t>
                </a:r>
                <a:endParaRPr lang="cs-CZ" sz="2400" dirty="0"/>
              </a:p>
            </p:txBody>
          </p:sp>
        </mc:Choice>
        <mc:Fallback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060848"/>
                <a:ext cx="2535566" cy="46166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vál 18"/>
          <p:cNvSpPr/>
          <p:nvPr/>
        </p:nvSpPr>
        <p:spPr>
          <a:xfrm>
            <a:off x="7164288" y="3501008"/>
            <a:ext cx="216024" cy="216024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11560" y="6021288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roztoku je 7,5 g.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5730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2" grpId="0" animBg="1"/>
      <p:bldP spid="2" grpId="0" animBg="1"/>
      <p:bldP spid="17" grpId="0" animBg="1"/>
      <p:bldP spid="14" grpId="0"/>
      <p:bldP spid="18" grpId="0" animBg="1"/>
      <p:bldP spid="19" grpId="0" animBg="1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Hmotnostní zlomek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6021288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roztoku je 7,5 g.</a:t>
            </a:r>
            <a:endParaRPr lang="cs-CZ" sz="2400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39552" y="980728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/>
              <a:t>2</a:t>
            </a:r>
            <a:r>
              <a:rPr lang="cs-CZ" sz="2400" dirty="0" smtClean="0"/>
              <a:t>. Kolik </a:t>
            </a:r>
            <a:r>
              <a:rPr lang="cs-CZ" sz="2400" dirty="0" err="1" smtClean="0"/>
              <a:t>NaOH</a:t>
            </a:r>
            <a:r>
              <a:rPr lang="cs-CZ" sz="2400" dirty="0" smtClean="0"/>
              <a:t> je rozpuštěno v 250g  3 % </a:t>
            </a:r>
            <a:r>
              <a:rPr lang="cs-CZ" sz="2400" dirty="0" smtClean="0"/>
              <a:t>roztoku?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2708920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100 %   .............................. 250g</a:t>
            </a:r>
          </a:p>
          <a:p>
            <a:r>
              <a:rPr lang="cs-CZ" sz="2400" dirty="0" smtClean="0"/>
              <a:t>  3  % …………………………….    </a:t>
            </a:r>
            <a:r>
              <a:rPr lang="cs-CZ" sz="2400" dirty="0"/>
              <a:t>x</a:t>
            </a:r>
            <a:r>
              <a:rPr lang="cs-CZ" sz="2400" dirty="0" smtClean="0"/>
              <a:t> g</a:t>
            </a:r>
          </a:p>
          <a:p>
            <a:endParaRPr lang="cs-CZ" sz="2400" dirty="0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6804248" y="2852936"/>
            <a:ext cx="0" cy="57606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195736" y="2780928"/>
            <a:ext cx="0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47864" y="382769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 : 100 = x : 120  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3635896" y="4365104"/>
                <a:ext cx="1697324" cy="7764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2400" b="0" i="0" smtClean="0"/>
                            <m:t>3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2400" i="0" smtClean="0"/>
                            <m:t>100</m:t>
                          </m:r>
                        </m:den>
                      </m:f>
                      <m:r>
                        <a:rPr lang="cs-CZ" sz="2400" b="0" i="0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2400" b="0" i="0" smtClean="0"/>
                            <m:t>x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250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4365104"/>
                <a:ext cx="1697324" cy="7764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3851920" y="522920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x</a:t>
            </a:r>
            <a:r>
              <a:rPr lang="cs-CZ" sz="2400" dirty="0" smtClean="0"/>
              <a:t> = 7,5 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7105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1" grpId="0" build="p"/>
      <p:bldP spid="22" grpId="0"/>
      <p:bldP spid="24" grpId="0" animBg="1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30057"/>
            <a:ext cx="8229600" cy="11430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Hmotnostní zlomek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5004048" y="2060848"/>
                <a:ext cx="2592288" cy="903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</a:rPr>
                      <m:t>𝑤</m:t>
                    </m:r>
                    <m:r>
                      <a:rPr lang="cs-CZ" sz="2800" i="1" dirty="0" smtClean="0"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latin typeface="Cambria Math"/>
                      </a:rPr>
                      <m:t>𝑠</m:t>
                    </m:r>
                    <m:r>
                      <a:rPr lang="cs-CZ" sz="28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3200" i="1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i="1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𝑠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  .</m:t>
                        </m:r>
                      </m:den>
                    </m:f>
                  </m:oMath>
                </a14:m>
                <a:endParaRPr lang="cs-CZ" sz="3600" i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060848"/>
                <a:ext cx="2592288" cy="90338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vál 5"/>
          <p:cNvSpPr/>
          <p:nvPr/>
        </p:nvSpPr>
        <p:spPr>
          <a:xfrm>
            <a:off x="6876256" y="2780928"/>
            <a:ext cx="216024" cy="216024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Obdélník 1"/>
              <p:cNvSpPr/>
              <p:nvPr/>
            </p:nvSpPr>
            <p:spPr>
              <a:xfrm>
                <a:off x="611560" y="2564904"/>
                <a:ext cx="1872208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𝑚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𝑠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  20 g</a:t>
                </a:r>
                <a:endParaRPr lang="cs-CZ" sz="2400" dirty="0"/>
              </a:p>
            </p:txBody>
          </p:sp>
        </mc:Choice>
        <mc:Fallback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564904"/>
                <a:ext cx="1872208" cy="46166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10667" r="-2280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683568" y="3068960"/>
            <a:ext cx="1872208" cy="461665"/>
            <a:chOff x="611560" y="3429000"/>
            <a:chExt cx="2448272" cy="461665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7" name="Obdélník 6"/>
                <p:cNvSpPr/>
                <p:nvPr/>
              </p:nvSpPr>
              <p:spPr>
                <a:xfrm>
                  <a:off x="611560" y="3429000"/>
                  <a:ext cx="2448272" cy="461665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𝑚</m:t>
                      </m:r>
                      <m:r>
                        <a:rPr lang="cs-CZ" sz="2400" i="1">
                          <a:latin typeface="Cambria Math"/>
                        </a:rPr>
                        <m:t>  .</m:t>
                      </m:r>
                    </m:oMath>
                  </a14:m>
                  <a:r>
                    <a:rPr lang="cs-CZ" sz="2400" dirty="0" smtClean="0"/>
                    <a:t>  = ? g</a:t>
                  </a:r>
                  <a:endParaRPr lang="cs-CZ" sz="2400" dirty="0"/>
                </a:p>
              </p:txBody>
            </p:sp>
          </mc:Choice>
          <mc:Fallback>
            <p:sp>
              <p:nvSpPr>
                <p:cNvPr id="7" name="Obdélník 6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11560" y="3429000"/>
                  <a:ext cx="2448272" cy="461665"/>
                </a:xfrm>
                <a:prstGeom prst="rect">
                  <a:avLst/>
                </a:prstGeom>
                <a:blipFill rotWithShape="1">
                  <a:blip r:embed="rId4" cstate="print"/>
                  <a:stretch>
                    <a:fillRect t="-10526" b="-2894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6" name="Ovál 15"/>
            <p:cNvSpPr/>
            <p:nvPr/>
          </p:nvSpPr>
          <p:spPr>
            <a:xfrm>
              <a:off x="1176546" y="3645024"/>
              <a:ext cx="282493" cy="216024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Nadpis 1"/>
          <p:cNvSpPr txBox="1">
            <a:spLocks/>
          </p:cNvSpPr>
          <p:nvPr/>
        </p:nvSpPr>
        <p:spPr>
          <a:xfrm>
            <a:off x="467544" y="692697"/>
            <a:ext cx="7772400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4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39552" y="980729"/>
            <a:ext cx="777240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 smtClean="0"/>
              <a:t>3. Vypočítej hmotnost 25% roztoku </a:t>
            </a:r>
            <a:r>
              <a:rPr lang="cs-CZ" sz="2400" dirty="0" err="1" smtClean="0"/>
              <a:t>KCl</a:t>
            </a:r>
            <a:r>
              <a:rPr lang="cs-CZ" sz="2400" dirty="0" smtClean="0"/>
              <a:t> , když na jeho    </a:t>
            </a:r>
          </a:p>
          <a:p>
            <a:pPr algn="l"/>
            <a:r>
              <a:rPr lang="cs-CZ" sz="2400" dirty="0"/>
              <a:t> </a:t>
            </a:r>
            <a:r>
              <a:rPr lang="cs-CZ" sz="2400" dirty="0" smtClean="0"/>
              <a:t>     přípravu  bylo použito 20 g  </a:t>
            </a:r>
            <a:r>
              <a:rPr lang="cs-CZ" sz="2400" dirty="0" err="1" smtClean="0"/>
              <a:t>KCl</a:t>
            </a:r>
            <a:r>
              <a:rPr lang="cs-CZ" sz="2400" dirty="0" smtClean="0"/>
              <a:t>.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Obdélník 17"/>
              <p:cNvSpPr/>
              <p:nvPr/>
            </p:nvSpPr>
            <p:spPr>
              <a:xfrm>
                <a:off x="611560" y="2060848"/>
                <a:ext cx="2691058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</a:rPr>
                      <m:t>𝑤</m:t>
                    </m:r>
                    <m:r>
                      <a:rPr lang="cs-CZ" sz="2400" i="1" dirty="0" smtClean="0">
                        <a:latin typeface="Cambria Math"/>
                      </a:rPr>
                      <m:t>(</m:t>
                    </m:r>
                    <m:r>
                      <a:rPr lang="cs-CZ" sz="2400" i="1" dirty="0" smtClean="0">
                        <a:latin typeface="Cambria Math"/>
                      </a:rPr>
                      <m:t>𝑠</m:t>
                    </m:r>
                    <m:r>
                      <a:rPr lang="cs-CZ" sz="24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2400" i="1" dirty="0" smtClean="0">
                    <a:ea typeface="Cambria Math"/>
                  </a:rPr>
                  <a:t> =  </a:t>
                </a:r>
                <a:r>
                  <a:rPr lang="cs-CZ" sz="2400" dirty="0" smtClean="0">
                    <a:ea typeface="Cambria Math"/>
                  </a:rPr>
                  <a:t>25 % = 0,25</a:t>
                </a:r>
                <a:r>
                  <a:rPr lang="cs-CZ" sz="2400" i="1" dirty="0" smtClean="0">
                    <a:ea typeface="Cambria Math"/>
                  </a:rPr>
                  <a:t> </a:t>
                </a:r>
                <a:endParaRPr lang="cs-CZ" sz="2400" dirty="0"/>
              </a:p>
            </p:txBody>
          </p:sp>
        </mc:Choice>
        <mc:Fallback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060848"/>
                <a:ext cx="2691058" cy="46166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611560" y="6021288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Hmotnost roztoku je 80 g.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5076056" y="3212976"/>
                <a:ext cx="2592288" cy="7786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</a:rPr>
                      <m:t>𝑚</m:t>
                    </m:r>
                  </m:oMath>
                </a14:m>
                <a:r>
                  <a:rPr lang="cs-CZ" sz="2800" dirty="0" smtClean="0"/>
                  <a:t>  . </a:t>
                </a:r>
                <a14:m>
                  <m:oMath xmlns:m="http://schemas.openxmlformats.org/officeDocument/2006/math">
                    <m:r>
                      <a:rPr lang="cs-CZ" sz="2800" i="1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2800" b="0" i="1" smtClean="0">
                            <a:latin typeface="Cambria Math"/>
                          </a:rPr>
                          <m:t>(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𝑠</m:t>
                        </m:r>
                        <m:r>
                          <a:rPr lang="cs-CZ" sz="2800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𝑤</m:t>
                        </m:r>
                        <m:r>
                          <a:rPr lang="cs-CZ" sz="2800" b="0" i="1" smtClean="0">
                            <a:latin typeface="Cambria Math"/>
                          </a:rPr>
                          <m:t>(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𝑠</m:t>
                        </m:r>
                        <m:r>
                          <a:rPr lang="cs-CZ" sz="2800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2800" i="1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212976"/>
                <a:ext cx="2592288" cy="77867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vál 24"/>
          <p:cNvSpPr/>
          <p:nvPr/>
        </p:nvSpPr>
        <p:spPr>
          <a:xfrm>
            <a:off x="5580112" y="3573016"/>
            <a:ext cx="216024" cy="216024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5148064" y="4293096"/>
                <a:ext cx="2592288" cy="6543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dirty="0" smtClean="0">
                        <a:latin typeface="Cambria Math"/>
                      </a:rPr>
                      <m:t>𝑚</m:t>
                    </m:r>
                  </m:oMath>
                </a14:m>
                <a:r>
                  <a:rPr lang="cs-CZ" sz="2400" dirty="0" smtClean="0"/>
                  <a:t>  .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0,25</m:t>
                        </m:r>
                      </m:den>
                    </m:f>
                  </m:oMath>
                </a14:m>
                <a:endParaRPr lang="cs-CZ" sz="2400" i="1" dirty="0"/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293096"/>
                <a:ext cx="2592288" cy="654346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37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vál 26"/>
          <p:cNvSpPr/>
          <p:nvPr/>
        </p:nvSpPr>
        <p:spPr>
          <a:xfrm>
            <a:off x="5580112" y="4581128"/>
            <a:ext cx="216024" cy="216024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5220072" y="5229200"/>
                <a:ext cx="259228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dirty="0" smtClean="0">
                        <a:latin typeface="Cambria Math"/>
                      </a:rPr>
                      <m:t>𝑚</m:t>
                    </m:r>
                  </m:oMath>
                </a14:m>
                <a:r>
                  <a:rPr lang="cs-CZ" sz="2400" dirty="0" smtClean="0"/>
                  <a:t>  .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 80g</a:t>
                </a:r>
                <a:endParaRPr lang="cs-CZ" sz="2400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5229200"/>
                <a:ext cx="2592288" cy="46166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vál 28"/>
          <p:cNvSpPr/>
          <p:nvPr/>
        </p:nvSpPr>
        <p:spPr>
          <a:xfrm>
            <a:off x="5652120" y="5445224"/>
            <a:ext cx="216024" cy="216024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64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2" grpId="0" animBg="1"/>
      <p:bldP spid="14" grpId="0"/>
      <p:bldP spid="18" grpId="0" animBg="1"/>
      <p:bldP spid="20" grpId="0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Hmotnostní zlomek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2708920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100 %   .............................. </a:t>
            </a:r>
            <a:r>
              <a:rPr lang="cs-CZ" sz="2400" dirty="0"/>
              <a:t> </a:t>
            </a:r>
            <a:r>
              <a:rPr lang="cs-CZ" sz="2400" dirty="0" smtClean="0"/>
              <a:t>   x g</a:t>
            </a:r>
          </a:p>
          <a:p>
            <a:r>
              <a:rPr lang="cs-CZ" sz="2400" dirty="0" smtClean="0"/>
              <a:t>  25  % …………………………….   20 g</a:t>
            </a:r>
          </a:p>
          <a:p>
            <a:endParaRPr lang="cs-CZ" sz="2400" dirty="0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6804248" y="2852936"/>
            <a:ext cx="0" cy="57606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195736" y="2780928"/>
            <a:ext cx="0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47864" y="382769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25: 100 = 20 : x  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3635896" y="4365104"/>
                <a:ext cx="1498552" cy="7764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2400" b="0" i="0" smtClean="0"/>
                            <m:t>25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2400" i="0" smtClean="0"/>
                            <m:t>100</m:t>
                          </m:r>
                        </m:den>
                      </m:f>
                      <m:r>
                        <a:rPr lang="cs-CZ" sz="2400" b="0" i="0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2400" b="0" i="0" smtClean="0"/>
                            <m:t>20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2400" b="0" i="0" smtClean="0"/>
                            <m:t>x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4365104"/>
                <a:ext cx="1498552" cy="7764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3851920" y="522920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x</a:t>
            </a:r>
            <a:r>
              <a:rPr lang="cs-CZ" sz="2400" dirty="0" smtClean="0"/>
              <a:t> =  80 g</a:t>
            </a:r>
            <a:endParaRPr lang="cs-CZ" sz="2400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39552" y="980729"/>
            <a:ext cx="777240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 smtClean="0"/>
              <a:t>3. Vypočítej hmotnost 25% roztoku </a:t>
            </a:r>
            <a:r>
              <a:rPr lang="cs-CZ" sz="2400" dirty="0" err="1" smtClean="0"/>
              <a:t>KCl</a:t>
            </a:r>
            <a:r>
              <a:rPr lang="cs-CZ" sz="2400" dirty="0" smtClean="0"/>
              <a:t> , když na jeho    </a:t>
            </a:r>
          </a:p>
          <a:p>
            <a:pPr algn="l"/>
            <a:r>
              <a:rPr lang="cs-CZ" sz="2400" dirty="0"/>
              <a:t> </a:t>
            </a:r>
            <a:r>
              <a:rPr lang="cs-CZ" sz="2400" dirty="0" smtClean="0"/>
              <a:t>     přípravu  bylo použito 20 g  </a:t>
            </a:r>
            <a:r>
              <a:rPr lang="cs-CZ" sz="2400" dirty="0" err="1" smtClean="0"/>
              <a:t>KCl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3960" y="6173688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Hmotnost roztoku je 80 g.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8998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22" grpId="0"/>
      <p:bldP spid="24" grpId="0" animBg="1"/>
      <p:bldP spid="25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988840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vlastní</a:t>
            </a:r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</a:t>
            </a:r>
            <a:r>
              <a:rPr lang="cs-CZ" dirty="0"/>
              <a:t>a 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učiva směsi a jejich složení.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6005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479</TotalTime>
  <Words>286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Hmotnostní zlomek</vt:lpstr>
      <vt:lpstr>Hmotnostní zlomek</vt:lpstr>
      <vt:lpstr>Hmotnostní zlomek</vt:lpstr>
      <vt:lpstr>Hmotnostní zlomek</vt:lpstr>
      <vt:lpstr>Hmotnostní zlomek</vt:lpstr>
      <vt:lpstr>Hmotnostní zlomek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21</cp:revision>
  <dcterms:created xsi:type="dcterms:W3CDTF">2012-08-21T08:12:46Z</dcterms:created>
  <dcterms:modified xsi:type="dcterms:W3CDTF">2013-03-07T18:17:00Z</dcterms:modified>
</cp:coreProperties>
</file>