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59" r:id="rId4"/>
    <p:sldId id="260" r:id="rId5"/>
    <p:sldId id="261" r:id="rId6"/>
    <p:sldId id="263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  <a:srgbClr val="009900"/>
    <a:srgbClr val="336600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3C13-CD39-4345-ABCA-9EF3DA7AA25F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C902A-ECB0-47B4-9F54-6067AF8DC0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3C13-CD39-4345-ABCA-9EF3DA7AA25F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C902A-ECB0-47B4-9F54-6067AF8DC0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3C13-CD39-4345-ABCA-9EF3DA7AA25F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C902A-ECB0-47B4-9F54-6067AF8DC0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3C13-CD39-4345-ABCA-9EF3DA7AA25F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C902A-ECB0-47B4-9F54-6067AF8DC0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3C13-CD39-4345-ABCA-9EF3DA7AA25F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C902A-ECB0-47B4-9F54-6067AF8DC0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3C13-CD39-4345-ABCA-9EF3DA7AA25F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C902A-ECB0-47B4-9F54-6067AF8DC0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3C13-CD39-4345-ABCA-9EF3DA7AA25F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C902A-ECB0-47B4-9F54-6067AF8DC0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3C13-CD39-4345-ABCA-9EF3DA7AA25F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C902A-ECB0-47B4-9F54-6067AF8DC0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3C13-CD39-4345-ABCA-9EF3DA7AA25F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649C902A-ECB0-47B4-9F54-6067AF8DC0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3C13-CD39-4345-ABCA-9EF3DA7AA25F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C902A-ECB0-47B4-9F54-6067AF8DC0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3C13-CD39-4345-ABCA-9EF3DA7AA25F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C902A-ECB0-47B4-9F54-6067AF8DC0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bg2">
                <a:tint val="38000"/>
                <a:satMod val="1800000"/>
              </a:schemeClr>
            </a:gs>
            <a:gs pos="5000">
              <a:schemeClr val="bg2">
                <a:tint val="40000"/>
                <a:satMod val="1800000"/>
              </a:schemeClr>
            </a:gs>
            <a:gs pos="54980">
              <a:srgbClr val="7D84D9"/>
            </a:gs>
            <a:gs pos="90000">
              <a:schemeClr val="bg2">
                <a:lumMod val="60000"/>
                <a:lumOff val="40000"/>
              </a:schemeClr>
            </a:gs>
          </a:gsLst>
          <a:path path="circle">
            <a:fillToRect l="20000" t="30000" r="135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02C3C13-CD39-4345-ABCA-9EF3DA7AA25F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649C902A-ECB0-47B4-9F54-6067AF8DC02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cs.wikipedia.org/wiki/Soubor:Glacial_iceberg_in_Argentina.jpg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3/3e/H2O_(water_molecule).jpg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r.all.biz/cs/g42002/" TargetMode="External"/><Relationship Id="rId2" Type="http://schemas.openxmlformats.org/officeDocument/2006/relationships/hyperlink" Target="http://cs.wikipedia.org/wiki/Soubor:Watercycleczechhigh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alkalickekovy.ic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Prvky a směsi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M. Vejražková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VY_32_INOVACE_06_ Voda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58079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99592" y="836712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Voda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96400" l="4000" r="976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548680"/>
            <a:ext cx="5765626" cy="5765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07504" y="4077072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b="1" dirty="0" smtClean="0"/>
              <a:t>71 % zemského povrchu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07504" y="4509120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b="1" dirty="0" smtClean="0"/>
              <a:t>Oceány a moře 1 370 oo0 </a:t>
            </a:r>
            <a:r>
              <a:rPr lang="cs-CZ" b="1" dirty="0" err="1" smtClean="0"/>
              <a:t>ooo</a:t>
            </a:r>
            <a:r>
              <a:rPr lang="cs-CZ" b="1" dirty="0" smtClean="0"/>
              <a:t> km</a:t>
            </a:r>
            <a:r>
              <a:rPr lang="cs-CZ" b="1" baseline="30000" dirty="0" smtClean="0"/>
              <a:t>2</a:t>
            </a:r>
            <a:endParaRPr lang="cs-CZ" b="1" baseline="30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07504" y="5013176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b="1" dirty="0" smtClean="0"/>
              <a:t>Povrchová voda a atmosférická  1%</a:t>
            </a:r>
            <a:endParaRPr lang="cs-CZ" b="1" baseline="30000" dirty="0"/>
          </a:p>
        </p:txBody>
      </p:sp>
    </p:spTree>
    <p:extLst>
      <p:ext uri="{BB962C8B-B14F-4D97-AF65-F5344CB8AC3E}">
        <p14:creationId xmlns:p14="http://schemas.microsoft.com/office/powerpoint/2010/main" xmlns="" val="3984541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836712"/>
            <a:ext cx="3312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Ve třech skupenstvích</a:t>
            </a:r>
            <a:endParaRPr lang="cs-CZ" sz="2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508104" y="908720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dirty="0"/>
              <a:t>l</a:t>
            </a:r>
            <a:r>
              <a:rPr lang="cs-CZ" dirty="0" smtClean="0"/>
              <a:t>ed, sníh</a:t>
            </a:r>
            <a:endParaRPr lang="cs-CZ" baseline="30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508104" y="126876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voda</a:t>
            </a:r>
            <a:endParaRPr lang="cs-CZ" baseline="30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08104" y="1628800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dirty="0"/>
              <a:t>v</a:t>
            </a:r>
            <a:r>
              <a:rPr lang="cs-CZ" dirty="0" smtClean="0"/>
              <a:t>odní pára</a:t>
            </a:r>
            <a:endParaRPr lang="cs-CZ" baseline="30000" dirty="0"/>
          </a:p>
        </p:txBody>
      </p:sp>
      <p:pic>
        <p:nvPicPr>
          <p:cNvPr id="2050" name="Picture 2" descr="http://upload.wikimedia.org/wikipedia/commons/thumb/0/03/Glacial_iceberg_in_Argentina.jpg/250px-Glacial_iceberg_in_Argentin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420888"/>
            <a:ext cx="5112568" cy="384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54017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"/>
                            </p:stCondLst>
                            <p:childTnLst>
                              <p:par>
                                <p:cTn id="17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900"/>
                            </p:stCondLst>
                            <p:childTnLst>
                              <p:par>
                                <p:cTn id="31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upload.wikimedia.org/wikipedia/commons/4/42/Watercycleczechhig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620688"/>
            <a:ext cx="7925361" cy="55142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90804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-315416"/>
            <a:ext cx="8280920" cy="1200329"/>
          </a:xfrm>
          <a:prstGeom prst="rect">
            <a:avLst/>
          </a:prstGeom>
          <a:effectLst/>
        </p:spPr>
        <p:txBody>
          <a:bodyPr vert="horz" lIns="0" tIns="9144" rIns="0" bIns="9144" anchor="b">
            <a:normAutofit/>
          </a:bodyPr>
          <a:lstStyle>
            <a:lvl1pPr algn="ctr">
              <a:spcBef>
                <a:spcPct val="0"/>
              </a:spcBef>
              <a:buNone/>
              <a:defRPr sz="3600" b="1" cap="none" baseline="0">
                <a:ln w="500">
                  <a:solidFill>
                    <a:schemeClr val="tx2">
                      <a:shade val="20000"/>
                      <a:satMod val="350000"/>
                    </a:schemeClr>
                  </a:solidFill>
                </a:ln>
                <a:solidFill>
                  <a:schemeClr val="tx2">
                    <a:tint val="100000"/>
                    <a:satMod val="250000"/>
                  </a:schemeClr>
                </a:solidFill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800" dirty="0"/>
              <a:t>Rozdělení vody podle </a:t>
            </a:r>
            <a:r>
              <a:rPr lang="cs-CZ" sz="2800" dirty="0" smtClean="0"/>
              <a:t>obsahu minerálních </a:t>
            </a:r>
            <a:r>
              <a:rPr lang="cs-CZ" sz="2800" dirty="0"/>
              <a:t>látek: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691680" y="1844824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slaná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051720" y="2852936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tvrdá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267744" y="3429000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měkká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63688" y="2348880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minerální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55776" y="4005064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destilovaná</a:t>
            </a:r>
            <a:endParaRPr lang="cs-CZ" sz="2400" dirty="0"/>
          </a:p>
        </p:txBody>
      </p:sp>
      <p:pic>
        <p:nvPicPr>
          <p:cNvPr id="1026" name="Picture 2" descr="http://ar.all.biz/img/ar/catalog/42002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732" b="100000" l="0" r="100000">
                        <a14:foregroundMark x1="81556" y1="85906" x2="81556" y2="85906"/>
                        <a14:foregroundMark x1="27089" y1="85235" x2="27089" y2="85235"/>
                        <a14:foregroundMark x1="5187" y1="33221" x2="5187" y2="33221"/>
                        <a14:foregroundMark x1="40058" y1="94295" x2="40058" y2="94295"/>
                        <a14:foregroundMark x1="34870" y1="94295" x2="34870" y2="94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645024"/>
            <a:ext cx="3305175" cy="283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81646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2970"/>
            <a:ext cx="4968552" cy="1143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 Chemické vlastnosti vody:</a:t>
            </a:r>
            <a:endParaRPr lang="cs-CZ" sz="3200" dirty="0"/>
          </a:p>
        </p:txBody>
      </p:sp>
      <p:pic>
        <p:nvPicPr>
          <p:cNvPr id="3" name="Picture 4" descr="Obrázek zkumavk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437112"/>
            <a:ext cx="2485230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99592" y="2348880"/>
            <a:ext cx="56886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Za normálních podmínek  kapalná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Čirá , bezbarvá, ve větší vrstvě namodralá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dirty="0"/>
              <a:t>t</a:t>
            </a:r>
            <a:r>
              <a:rPr lang="cs-CZ" dirty="0" smtClean="0"/>
              <a:t>eplota varu 100</a:t>
            </a:r>
            <a:r>
              <a:rPr lang="cs-CZ" dirty="0" smtClean="0">
                <a:sym typeface="Symbol"/>
              </a:rPr>
              <a:t>C 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dirty="0" smtClean="0">
                <a:sym typeface="Symbol"/>
              </a:rPr>
              <a:t>teplota tání 0C  </a:t>
            </a:r>
            <a:r>
              <a:rPr lang="cs-CZ" dirty="0" smtClean="0"/>
              <a:t>(při normálním tlaku  101  </a:t>
            </a:r>
            <a:r>
              <a:rPr lang="cs-CZ" dirty="0" err="1" smtClean="0"/>
              <a:t>kPa</a:t>
            </a:r>
            <a:r>
              <a:rPr lang="cs-CZ" dirty="0" smtClean="0"/>
              <a:t> větší)</a:t>
            </a:r>
            <a:endParaRPr lang="cs-CZ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Největší hustota 1g/cm</a:t>
            </a:r>
            <a:r>
              <a:rPr lang="cs-CZ" baseline="30000" dirty="0" smtClean="0"/>
              <a:t>3 </a:t>
            </a:r>
            <a:r>
              <a:rPr lang="cs-CZ" dirty="0" smtClean="0"/>
              <a:t>při teplotě 4</a:t>
            </a:r>
            <a:r>
              <a:rPr lang="cs-CZ" dirty="0" smtClean="0">
                <a:sym typeface="Symbol"/>
              </a:rPr>
              <a:t>C</a:t>
            </a:r>
            <a:endParaRPr lang="cs-CZ" dirty="0" smtClean="0"/>
          </a:p>
          <a:p>
            <a:pPr marL="285750" indent="-285750">
              <a:buFont typeface="Wingdings" pitchFamily="2" charset="2"/>
              <a:buChar char="§"/>
            </a:pPr>
            <a:endParaRPr lang="cs-CZ" dirty="0"/>
          </a:p>
        </p:txBody>
      </p:sp>
      <p:pic>
        <p:nvPicPr>
          <p:cNvPr id="1026" name="Picture 2" descr="Soubor:H2O (water molecule)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99167" l="0" r="9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412776"/>
            <a:ext cx="1400155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668344" y="1700808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O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763644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1582341"/>
            <a:ext cx="756084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Zdroj obrázků </a:t>
            </a:r>
            <a:r>
              <a:rPr lang="cs-CZ" dirty="0" smtClean="0"/>
              <a:t>:</a:t>
            </a:r>
          </a:p>
          <a:p>
            <a:r>
              <a:rPr lang="cs-CZ" dirty="0" smtClean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cs.wikipedia.org/wiki/Soubor:Watercycleczechhigh.jpg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://www.ar.all.biz/cs/g42002</a:t>
            </a:r>
            <a:r>
              <a:rPr lang="cs-CZ" dirty="0" smtClean="0">
                <a:hlinkClick r:id="rId3"/>
              </a:rPr>
              <a:t>/</a:t>
            </a:r>
            <a:endParaRPr lang="cs-CZ" dirty="0" smtClean="0"/>
          </a:p>
          <a:p>
            <a:r>
              <a:rPr lang="cs-CZ" dirty="0">
                <a:hlinkClick r:id="rId4"/>
              </a:rPr>
              <a:t>http://alkalickekovy.ic.cz</a:t>
            </a:r>
            <a:r>
              <a:rPr lang="cs-CZ" dirty="0" smtClean="0">
                <a:hlinkClick r:id="rId4"/>
              </a:rPr>
              <a:t>/</a:t>
            </a:r>
            <a:endParaRPr lang="cs-CZ" dirty="0" smtClean="0"/>
          </a:p>
          <a:p>
            <a:r>
              <a:rPr lang="cs-CZ" dirty="0" smtClean="0"/>
              <a:t>Galerie Microsoft Office</a:t>
            </a:r>
            <a:endParaRPr lang="cs-CZ" dirty="0"/>
          </a:p>
          <a:p>
            <a:r>
              <a:rPr lang="cs-CZ" dirty="0"/>
              <a:t>Vytvořeno jako DUM do předmětu </a:t>
            </a:r>
            <a:r>
              <a:rPr lang="cs-CZ" dirty="0" smtClean="0"/>
              <a:t>chemie </a:t>
            </a:r>
            <a:r>
              <a:rPr lang="cs-CZ" dirty="0"/>
              <a:t>na Základní </a:t>
            </a:r>
            <a:r>
              <a:rPr lang="cs-CZ" dirty="0" smtClean="0"/>
              <a:t> škole a </a:t>
            </a:r>
            <a:r>
              <a:rPr lang="cs-CZ" dirty="0"/>
              <a:t>Mateřské škole  </a:t>
            </a:r>
            <a:r>
              <a:rPr lang="en-GB" dirty="0"/>
              <a:t>17.listopadu 1325, </a:t>
            </a:r>
            <a:r>
              <a:rPr lang="en-GB" dirty="0" err="1"/>
              <a:t>příspěvková</a:t>
            </a:r>
            <a:r>
              <a:rPr lang="en-GB" dirty="0"/>
              <a:t> </a:t>
            </a:r>
            <a:r>
              <a:rPr lang="cs-CZ" dirty="0"/>
              <a:t> </a:t>
            </a:r>
            <a:r>
              <a:rPr lang="en-GB" dirty="0" err="1"/>
              <a:t>organizace</a:t>
            </a:r>
            <a:r>
              <a:rPr lang="cs-CZ" dirty="0"/>
              <a:t> , Mladá Boleslav pro </a:t>
            </a:r>
            <a:r>
              <a:rPr lang="cs-CZ" dirty="0" smtClean="0"/>
              <a:t>osmý </a:t>
            </a:r>
            <a:r>
              <a:rPr lang="cs-CZ" dirty="0"/>
              <a:t>ročník základní školy.</a:t>
            </a:r>
          </a:p>
          <a:p>
            <a:endParaRPr lang="cs-CZ" dirty="0"/>
          </a:p>
          <a:p>
            <a:r>
              <a:rPr lang="cs-CZ" dirty="0"/>
              <a:t>Materiál slouží k </a:t>
            </a:r>
            <a:r>
              <a:rPr lang="cs-CZ" dirty="0" smtClean="0"/>
              <a:t>výkladu učiva o vodě .</a:t>
            </a:r>
            <a:endParaRPr lang="cs-CZ" dirty="0"/>
          </a:p>
          <a:p>
            <a:r>
              <a:rPr lang="cs-CZ" dirty="0"/>
              <a:t>Materiál doporučuji prezentovat pomocí dataprojektoru.</a:t>
            </a:r>
          </a:p>
          <a:p>
            <a:r>
              <a:rPr lang="cs-CZ" dirty="0"/>
              <a:t>Materiál byl vytvořen a pilotován ve I. pololetí školního roku </a:t>
            </a:r>
            <a:r>
              <a:rPr lang="cs-CZ" dirty="0" smtClean="0"/>
              <a:t>2012/2013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16441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luxe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Luxusní motiv</Template>
  <TotalTime>246</TotalTime>
  <Words>190</Words>
  <Application>Microsoft Office PowerPoint</Application>
  <PresentationFormat>Předvádění na obrazovce (4:3)</PresentationFormat>
  <Paragraphs>42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Deluxe</vt:lpstr>
      <vt:lpstr>     </vt:lpstr>
      <vt:lpstr>Snímek 2</vt:lpstr>
      <vt:lpstr>Snímek 3</vt:lpstr>
      <vt:lpstr>Snímek 4</vt:lpstr>
      <vt:lpstr>Snímek 5</vt:lpstr>
      <vt:lpstr> Chemické vlastnosti vody:</vt:lpstr>
      <vt:lpstr>Snímek 7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Monika</dc:creator>
  <cp:lastModifiedBy>Dum</cp:lastModifiedBy>
  <cp:revision>25</cp:revision>
  <dcterms:created xsi:type="dcterms:W3CDTF">2012-10-03T14:35:05Z</dcterms:created>
  <dcterms:modified xsi:type="dcterms:W3CDTF">2013-03-07T18:48:09Z</dcterms:modified>
</cp:coreProperties>
</file>