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56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E1ABC"/>
    <a:srgbClr val="D8DCEC"/>
    <a:srgbClr val="C8CEE6"/>
    <a:srgbClr val="B6BDD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63C5820-799B-4F64-A238-0DE9B9783597}" type="datetimeFigureOut">
              <a:rPr lang="cs-CZ" smtClean="0"/>
              <a:pPr/>
              <a:t>7.3.2013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D8E81CC8-97A8-4D36-A3D9-E9F8394380C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7/71/Atmosphere_layers-cs.svg" TargetMode="Externa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zduch" TargetMode="External"/><Relationship Id="rId2" Type="http://schemas.openxmlformats.org/officeDocument/2006/relationships/hyperlink" Target="http://www.theozonehole.com/atmosphere.htm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Prvky a směsi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VY_32_INOVACE_07_ Vzduch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447786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476672"/>
            <a:ext cx="70567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Vzduch</a:t>
            </a:r>
            <a:r>
              <a:rPr lang="cs-CZ" dirty="0" smtClean="0"/>
              <a:t> je směs plynů tvořící plynný obal Země – atmosféru</a:t>
            </a:r>
          </a:p>
          <a:p>
            <a:r>
              <a:rPr lang="cs-CZ" dirty="0"/>
              <a:t>Atmosféra nemá jednoznačnou vrchní hranici – místo toho plynule řídne a přechází do vesmíru. Tři čtvrtiny atmosférické hmoty </a:t>
            </a:r>
            <a:r>
              <a:rPr lang="cs-CZ" dirty="0" smtClean="0"/>
              <a:t>leží                   </a:t>
            </a:r>
            <a:r>
              <a:rPr lang="cs-CZ" dirty="0"/>
              <a:t>v prvních 11 km nad povrchem </a:t>
            </a:r>
            <a:r>
              <a:rPr lang="cs-CZ" dirty="0" smtClean="0"/>
              <a:t>země</a:t>
            </a:r>
          </a:p>
        </p:txBody>
      </p:sp>
      <p:pic>
        <p:nvPicPr>
          <p:cNvPr id="1030" name="Picture 6" descr="Soubor:Atmosphere layers-cs.sv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16632"/>
            <a:ext cx="9715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9" name="Skupina 8"/>
          <p:cNvGrpSpPr/>
          <p:nvPr/>
        </p:nvGrpSpPr>
        <p:grpSpPr>
          <a:xfrm>
            <a:off x="3347864" y="2492896"/>
            <a:ext cx="5086350" cy="2857500"/>
            <a:chOff x="3923928" y="2924944"/>
            <a:chExt cx="5086350" cy="2857500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4" cstate="print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rightnessContrast bright="20000" contrast="-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3928" y="2924944"/>
              <a:ext cx="5086350" cy="28575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3923928" y="3212976"/>
              <a:ext cx="936104" cy="307777"/>
            </a:xfrm>
            <a:prstGeom prst="rect">
              <a:avLst/>
            </a:prstGeom>
            <a:solidFill>
              <a:srgbClr val="C8CEE6"/>
            </a:solidFill>
          </p:spPr>
          <p:txBody>
            <a:bodyPr wrap="square" rtlCol="0">
              <a:spAutoFit/>
            </a:bodyPr>
            <a:lstStyle/>
            <a:p>
              <a:r>
                <a:rPr lang="cs-CZ" sz="1400" b="1" dirty="0"/>
                <a:t>e</a:t>
              </a:r>
              <a:r>
                <a:rPr lang="cs-CZ" sz="1400" b="1" dirty="0" smtClean="0"/>
                <a:t>xosféra</a:t>
              </a:r>
              <a:endParaRPr lang="cs-CZ" sz="1400" b="1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923928" y="3645024"/>
              <a:ext cx="1152128" cy="307777"/>
            </a:xfrm>
            <a:prstGeom prst="rect">
              <a:avLst/>
            </a:prstGeom>
            <a:solidFill>
              <a:srgbClr val="C8CEE6"/>
            </a:solidFill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termosféra</a:t>
              </a:r>
              <a:endParaRPr lang="cs-CZ" sz="1400" b="1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923928" y="3933056"/>
              <a:ext cx="1152128" cy="307777"/>
            </a:xfrm>
            <a:prstGeom prst="rect">
              <a:avLst/>
            </a:prstGeom>
            <a:solidFill>
              <a:srgbClr val="C8CEE6"/>
            </a:solidFill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mezosféra</a:t>
              </a:r>
              <a:endParaRPr lang="cs-CZ" sz="1400" b="1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923928" y="4221088"/>
              <a:ext cx="1152128" cy="307777"/>
            </a:xfrm>
            <a:prstGeom prst="rect">
              <a:avLst/>
            </a:prstGeom>
            <a:solidFill>
              <a:srgbClr val="C8CEE6"/>
            </a:solidFill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stratosféra</a:t>
              </a:r>
              <a:endParaRPr lang="cs-CZ" sz="1400" b="1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923928" y="4509120"/>
              <a:ext cx="1152128" cy="307777"/>
            </a:xfrm>
            <a:prstGeom prst="rect">
              <a:avLst/>
            </a:prstGeom>
            <a:solidFill>
              <a:srgbClr val="C8CEE6"/>
            </a:solidFill>
          </p:spPr>
          <p:txBody>
            <a:bodyPr wrap="square" rtlCol="0">
              <a:spAutoFit/>
            </a:bodyPr>
            <a:lstStyle/>
            <a:p>
              <a:r>
                <a:rPr lang="cs-CZ" sz="1400" b="1" dirty="0" smtClean="0"/>
                <a:t>troposféra</a:t>
              </a:r>
              <a:endParaRPr lang="cs-CZ" sz="14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168683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34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43598825"/>
              </p:ext>
            </p:extLst>
          </p:nvPr>
        </p:nvGraphicFramePr>
        <p:xfrm>
          <a:off x="2771800" y="1484784"/>
          <a:ext cx="3322712" cy="453409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1738536"/>
                <a:gridCol w="1584176"/>
              </a:tblGrid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plyn</a:t>
                      </a:r>
                    </a:p>
                  </a:txBody>
                  <a:tcPr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/>
                        <a:t>objem %</a:t>
                      </a:r>
                    </a:p>
                  </a:txBody>
                  <a:tcPr anchor="ctr">
                    <a:solidFill>
                      <a:schemeClr val="tx2">
                        <a:lumMod val="25000"/>
                        <a:lumOff val="75000"/>
                      </a:schemeClr>
                    </a:solidFill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dusík</a:t>
                      </a:r>
                    </a:p>
                  </a:txBody>
                  <a:tcPr anchor="ctr">
                    <a:solidFill>
                      <a:srgbClr val="D8DCE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78 %</a:t>
                      </a:r>
                      <a:endParaRPr lang="cs-CZ" dirty="0"/>
                    </a:p>
                  </a:txBody>
                  <a:tcPr anchor="ctr">
                    <a:solidFill>
                      <a:srgbClr val="D8DCEC"/>
                    </a:solidFill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kumimoji="1" lang="cs-CZ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kyslík</a:t>
                      </a:r>
                    </a:p>
                  </a:txBody>
                  <a:tcPr anchor="ctr">
                    <a:solidFill>
                      <a:srgbClr val="D8DCE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21 %</a:t>
                      </a:r>
                      <a:endParaRPr lang="cs-CZ" dirty="0"/>
                    </a:p>
                  </a:txBody>
                  <a:tcPr anchor="ctr"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8DCEC"/>
                    </a:solidFill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argon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8DCEC"/>
                    </a:solidFill>
                  </a:tcPr>
                </a:tc>
                <a:tc rowSpan="8">
                  <a:txBody>
                    <a:bodyPr/>
                    <a:lstStyle/>
                    <a:p>
                      <a:r>
                        <a:rPr lang="cs-CZ" dirty="0" smtClean="0"/>
                        <a:t>méně</a:t>
                      </a:r>
                      <a:r>
                        <a:rPr lang="cs-CZ" baseline="0" dirty="0" smtClean="0"/>
                        <a:t> než 1%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8DCEC"/>
                    </a:solidFill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oxid uhličitý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8DCE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9525" cap="flat" cmpd="sng" algn="ctr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neon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8DCE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9525" cap="flat" cmpd="sng" algn="ctr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helium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8DCE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9525" cap="flat" cmpd="sng" algn="ctr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metan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8DCE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9525" cap="flat" cmpd="sng" algn="ctr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krypton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8DCE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9525" cap="flat" cmpd="sng" algn="ctr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vodík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8DCE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9525" cap="flat" cmpd="sng" algn="ctr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2190">
                <a:tc>
                  <a:txBody>
                    <a:bodyPr/>
                    <a:lstStyle/>
                    <a:p>
                      <a:r>
                        <a:rPr lang="cs-CZ" dirty="0"/>
                        <a:t>xenon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accent1">
                          <a:lumMod val="60000"/>
                          <a:lumOff val="40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D8DCEC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 anchor="ctr">
                    <a:lnL w="9525" cap="flat" cmpd="sng" algn="ctr">
                      <a:noFill/>
                      <a:prstDash val="solid"/>
                    </a:lnL>
                    <a:lnR w="9525" cap="flat" cmpd="sng" algn="ctr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51520" y="808638"/>
            <a:ext cx="613302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rgbClr val="8E1ABC"/>
                </a:solidFill>
                <a:effectLst/>
                <a:cs typeface="Arial" charset="0"/>
              </a:rPr>
              <a:t>Vzduch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v nižších vrstvách je </a:t>
            </a: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homogenní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směsí těchto plynů:</a:t>
            </a:r>
          </a:p>
        </p:txBody>
      </p:sp>
    </p:spTree>
    <p:extLst>
      <p:ext uri="{BB962C8B-B14F-4D97-AF65-F5344CB8AC3E}">
        <p14:creationId xmlns:p14="http://schemas.microsoft.com/office/powerpoint/2010/main" xmlns="" val="3828185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6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1484784"/>
            <a:ext cx="77768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Má i své významné fyzikálně - chemické vlastnosti: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 jedná se zejména o transport vody neboli koloběh vody v ovzduší.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udržuje na Zemi teplotu přijatelnou pro život, jinak by na noční straně naší planety byl mráz několika desítek stupňů, kdežto na denní straně by bylo více než stostupňové horko.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2" y="4221088"/>
            <a:ext cx="712879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 ozónová </a:t>
            </a:r>
            <a:r>
              <a:rPr lang="cs-CZ" dirty="0"/>
              <a:t>vrstva: se nazývá také ozonosféra; nachází se ve výšce </a:t>
            </a:r>
            <a:r>
              <a:rPr lang="cs-CZ" dirty="0" smtClean="0"/>
              <a:t>  přibližně </a:t>
            </a:r>
            <a:r>
              <a:rPr lang="cs-CZ" dirty="0"/>
              <a:t>od 20 do 40 km, kde se nachází větší množství </a:t>
            </a:r>
            <a:r>
              <a:rPr lang="cs-CZ" dirty="0" smtClean="0"/>
              <a:t>ozónu, chrání před UV zářením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99592" y="2996952"/>
            <a:ext cx="68407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Vodní pára a oxid uhličitý jsou </a:t>
            </a:r>
            <a:r>
              <a:rPr lang="cs-CZ" dirty="0" smtClean="0"/>
              <a:t> </a:t>
            </a:r>
            <a:r>
              <a:rPr lang="cs-CZ" dirty="0"/>
              <a:t>v atmosféře nejvíce zastoupené skleníkové plyny, díky kterým je na Zemi teplota asi o 33 stupňů Celsia vyšší, než by byla bez skleníkového efektu způsobeného těmito plyny (hodnota záleží na různých odhadech a modelech).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699792" y="836712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8E1ABC"/>
                </a:solidFill>
              </a:rPr>
              <a:t>Atmosféra</a:t>
            </a:r>
            <a:endParaRPr lang="cs-CZ" sz="3200" dirty="0">
              <a:solidFill>
                <a:srgbClr val="8E1AB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1375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274838"/>
            <a:ext cx="777686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také slouží k oxidaci paliva ve všech běžných spalovacích motorech, </a:t>
            </a:r>
            <a:r>
              <a:rPr lang="cs-CZ" dirty="0" smtClean="0"/>
              <a:t>                      k </a:t>
            </a:r>
            <a:r>
              <a:rPr lang="cs-CZ" dirty="0" smtClean="0"/>
              <a:t>oxidaci paliva při výrobě elektrické energie v tepelných elektrárnách, dále při vytápění či ohřevu vody atd. Vzduch tedy slouží coby druhá (prakticky neviditelná) složka každého běžného fosilního paliva.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Je také důležitou průmyslovou surovinou. 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/>
              <a:t>p</a:t>
            </a:r>
            <a:r>
              <a:rPr lang="cs-CZ" dirty="0" smtClean="0"/>
              <a:t>růmyslově se z kapalného vzduchu destilací získává kyslík a dusík </a:t>
            </a:r>
            <a:r>
              <a:rPr lang="cs-CZ" dirty="0" smtClean="0"/>
              <a:t>                       a </a:t>
            </a:r>
            <a:r>
              <a:rPr lang="cs-CZ" dirty="0" smtClean="0"/>
              <a:t>vzácné plyny</a:t>
            </a:r>
          </a:p>
          <a:p>
            <a:pPr marL="285750" indent="-285750">
              <a:buFont typeface="Wingdings" pitchFamily="2" charset="2"/>
              <a:buChar char="§"/>
            </a:pP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55576" y="1556792"/>
            <a:ext cx="68407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/>
              <a:t>prakticky </a:t>
            </a:r>
            <a:r>
              <a:rPr lang="cs-CZ" dirty="0"/>
              <a:t>všechny živé organismy (živá příroda) by bez </a:t>
            </a:r>
            <a:r>
              <a:rPr lang="cs-CZ" dirty="0" smtClean="0"/>
              <a:t>kyslíku                </a:t>
            </a:r>
            <a:r>
              <a:rPr lang="cs-CZ" dirty="0"/>
              <a:t>z ovzduší </a:t>
            </a:r>
            <a:r>
              <a:rPr lang="cs-CZ" dirty="0" smtClean="0"/>
              <a:t>nemohli vůbec </a:t>
            </a:r>
            <a:r>
              <a:rPr lang="cs-CZ" dirty="0"/>
              <a:t>existovat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1196752"/>
            <a:ext cx="390606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Vzduch </a:t>
            </a:r>
            <a:r>
              <a:rPr lang="cs-CZ" dirty="0"/>
              <a:t>(resp. kyslík v něm obsažený) 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99792" y="548680"/>
            <a:ext cx="4104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8E1ABC"/>
                </a:solidFill>
              </a:rPr>
              <a:t>Vzduch</a:t>
            </a:r>
            <a:endParaRPr lang="cs-CZ" sz="3200" dirty="0">
              <a:solidFill>
                <a:srgbClr val="8E1AB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0889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5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 textů a  </a:t>
            </a:r>
            <a:r>
              <a:rPr lang="cs-CZ" dirty="0"/>
              <a:t>obrázků </a:t>
            </a:r>
            <a:r>
              <a:rPr lang="cs-CZ" dirty="0" smtClean="0"/>
              <a:t>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www.theozonehole.com/atmosphere.htm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cs.wikipedia.org/wiki/Vzduch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</a:t>
            </a:r>
            <a:r>
              <a:rPr lang="cs-CZ" smtClean="0"/>
              <a:t>Základní škole </a:t>
            </a:r>
            <a:r>
              <a:rPr lang="cs-CZ"/>
              <a:t>a Mateřské škole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</a:t>
            </a:r>
            <a:r>
              <a:rPr lang="cs-CZ" dirty="0"/>
              <a:t>ročník 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výkladu učiva </a:t>
            </a:r>
            <a:r>
              <a:rPr lang="cs-CZ" dirty="0"/>
              <a:t> </a:t>
            </a:r>
            <a:r>
              <a:rPr lang="cs-CZ" dirty="0" smtClean="0"/>
              <a:t>o vzduchu. </a:t>
            </a:r>
          </a:p>
          <a:p>
            <a:r>
              <a:rPr lang="cs-CZ" dirty="0" smtClean="0"/>
              <a:t>Materiál </a:t>
            </a:r>
            <a:r>
              <a:rPr lang="cs-CZ" dirty="0"/>
              <a:t>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48260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Vlastní 1">
      <a:dk1>
        <a:sysClr val="windowText" lastClr="000000"/>
      </a:dk1>
      <a:lt1>
        <a:sysClr val="window" lastClr="FFFFFF"/>
      </a:lt1>
      <a:dk2>
        <a:srgbClr val="181D33"/>
      </a:dk2>
      <a:lt2>
        <a:srgbClr val="B4DCFA"/>
      </a:lt2>
      <a:accent1>
        <a:srgbClr val="0D78C9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232</TotalTime>
  <Words>394</Words>
  <Application>Microsoft Office PowerPoint</Application>
  <PresentationFormat>Předvádění na obrazovce (4:3)</PresentationFormat>
  <Paragraphs>56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Brooklet</vt:lpstr>
      <vt:lpstr>     </vt:lpstr>
      <vt:lpstr>Snímek 2</vt:lpstr>
      <vt:lpstr>Snímek 3</vt:lpstr>
      <vt:lpstr>Snímek 4</vt:lpstr>
      <vt:lpstr>Snímek 5</vt:lpstr>
      <vt:lpstr>Snímek 6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17</cp:revision>
  <dcterms:created xsi:type="dcterms:W3CDTF">2012-10-16T19:35:38Z</dcterms:created>
  <dcterms:modified xsi:type="dcterms:W3CDTF">2013-03-07T18:51:55Z</dcterms:modified>
</cp:coreProperties>
</file>