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92B54B"/>
    <a:srgbClr val="CC9900"/>
    <a:srgbClr val="FFFFCC"/>
    <a:srgbClr val="FFE1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398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69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58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19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54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2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60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554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72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12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51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181"/>
            </a:gs>
            <a:gs pos="50000">
              <a:srgbClr val="FFC000"/>
            </a:gs>
            <a:gs pos="100000">
              <a:srgbClr val="FFFFC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F472F4-5433-46D6-B05A-5D85CC0FF36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ADC13-BD4C-4643-A59E-4F8FEE38F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398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Prvky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VY_32_INOVACE_08_Atom I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Monika\AppData\Local\Microsoft\Windows\Temporary Internet Files\Content.IE5\6D5K52N1\MC90043691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344328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64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692696"/>
            <a:ext cx="6048672" cy="1152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CC99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Atom </a:t>
            </a: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sz="3100" dirty="0" smtClean="0">
                <a:solidFill>
                  <a:schemeClr val="tx1"/>
                </a:solidFill>
              </a:rPr>
              <a:t>nejmenší částice látky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rgbClr val="CC99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56490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tomové jádro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278092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</a:t>
            </a:r>
            <a:r>
              <a:rPr lang="cs-CZ" sz="2800" dirty="0" smtClean="0"/>
              <a:t>lektronový obal 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572000" y="1340768"/>
            <a:ext cx="201622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123728" y="1340768"/>
            <a:ext cx="201622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339752" y="3356992"/>
            <a:ext cx="64807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259632" y="3356992"/>
            <a:ext cx="57606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67544" y="42210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proton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42210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neutron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443711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elektron</a:t>
            </a:r>
            <a:endParaRPr lang="cs-CZ" sz="2800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7020272" y="3861048"/>
            <a:ext cx="36004" cy="630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6732240" y="5157192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55576" y="5013176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7" name="Ovál 16"/>
          <p:cNvSpPr/>
          <p:nvPr/>
        </p:nvSpPr>
        <p:spPr>
          <a:xfrm>
            <a:off x="3059832" y="5013176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8429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9" grpId="0"/>
      <p:bldP spid="20" grpId="0"/>
      <p:bldP spid="21" grpId="0"/>
      <p:bldP spid="14" grpId="0" animBg="1"/>
      <p:bldP spid="16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628800"/>
            <a:ext cx="79928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Elektrony</a:t>
            </a:r>
            <a:r>
              <a:rPr lang="cs-CZ" dirty="0" smtClean="0"/>
              <a:t> </a:t>
            </a:r>
            <a:r>
              <a:rPr lang="cs-CZ" dirty="0"/>
              <a:t>jsou záporně nabité částice, které se nacházejí v atomovém </a:t>
            </a:r>
            <a:r>
              <a:rPr lang="cs-CZ" dirty="0" smtClean="0"/>
              <a:t>obalu. </a:t>
            </a:r>
            <a:endParaRPr lang="cs-CZ" dirty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Ve </a:t>
            </a:r>
            <a:r>
              <a:rPr lang="cs-CZ" dirty="0"/>
              <a:t>středu atomu je atomové jádro obsahující tzv. nukleony (jádro zabírá jen nepatrnou část atomu, ale tvoří naprostou většinu jeho hmotnosti):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Protony</a:t>
            </a:r>
            <a:r>
              <a:rPr lang="cs-CZ" dirty="0" smtClean="0"/>
              <a:t> </a:t>
            </a:r>
            <a:r>
              <a:rPr lang="cs-CZ" dirty="0"/>
              <a:t>jsou kladně nabité částice, zhruba 1836krát hmotnější než </a:t>
            </a:r>
            <a:r>
              <a:rPr lang="cs-CZ" dirty="0" smtClean="0"/>
              <a:t>elektrony.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eutrony</a:t>
            </a:r>
            <a:r>
              <a:rPr lang="cs-CZ" dirty="0" smtClean="0"/>
              <a:t> </a:t>
            </a:r>
            <a:r>
              <a:rPr lang="cs-CZ" dirty="0"/>
              <a:t>jsou elektricky neutrální částice, jen o trochu hmotnější než protony.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Elektrony </a:t>
            </a:r>
            <a:r>
              <a:rPr lang="cs-CZ" dirty="0"/>
              <a:t>jsou k atomovému jádru vázány elektromagnetickou silou 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Protony </a:t>
            </a:r>
            <a:r>
              <a:rPr lang="cs-CZ" dirty="0"/>
              <a:t>a neutrony v jádře jsou navzájem vázány silnou jadernou 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CC99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7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CC99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Atom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95936" y="3140968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4" name="Ovál 3"/>
          <p:cNvSpPr/>
          <p:nvPr/>
        </p:nvSpPr>
        <p:spPr>
          <a:xfrm>
            <a:off x="3635896" y="2564904"/>
            <a:ext cx="1728192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99992" y="2996952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6" name="Ovál 5"/>
          <p:cNvSpPr/>
          <p:nvPr/>
        </p:nvSpPr>
        <p:spPr>
          <a:xfrm>
            <a:off x="4283968" y="3284984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3275856" y="2204864"/>
            <a:ext cx="2448272" cy="24482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211960" y="2348880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4283968" y="3933056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56490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tomové jádro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84482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</a:t>
            </a:r>
            <a:r>
              <a:rPr lang="cs-CZ" sz="2800" dirty="0" smtClean="0"/>
              <a:t>lektronový obal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42210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proton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508518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neutron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443711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elektron</a:t>
            </a:r>
            <a:endParaRPr lang="cs-CZ" sz="28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835696" y="3068960"/>
            <a:ext cx="201622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796136" y="2492896"/>
            <a:ext cx="86409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555776" y="3573016"/>
            <a:ext cx="151216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843808" y="3789040"/>
            <a:ext cx="1512168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4" idx="1"/>
          </p:cNvCxnSpPr>
          <p:nvPr/>
        </p:nvCxnSpPr>
        <p:spPr>
          <a:xfrm flipH="1" flipV="1">
            <a:off x="4716016" y="4365104"/>
            <a:ext cx="1368152" cy="3336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" name="Tlačítko akce: Dopředu nebo Další 15">
            <a:hlinkClick r:id="rId2" action="ppaction://hlinksldjump" highlightClick="1"/>
          </p:cNvPr>
          <p:cNvSpPr/>
          <p:nvPr/>
        </p:nvSpPr>
        <p:spPr>
          <a:xfrm>
            <a:off x="8028384" y="6237312"/>
            <a:ext cx="360040" cy="288032"/>
          </a:xfrm>
          <a:prstGeom prst="actionButtonForwardNex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74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83996E-6 C 0.05208 -2.83996E-6 0.09462 -0.04949 0.09462 -0.11031 C 0.09462 -0.17113 0.05208 -0.22039 2.22222E-6 -0.22039 C -0.05209 -0.22039 -0.09427 -0.17113 -0.09427 -0.11031 C -0.09427 -0.04949 -0.05209 -2.83996E-6 2.22222E-6 -2.83996E-6 Z " pathEditMode="relative" rAng="0" ptsTypes="fffff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11031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6827E-7 C -0.05243 2.6827E-7 -0.09496 0.05597 -0.09496 0.12512 C -0.09496 0.19403 -0.05243 0.25 -2.22222E-6 0.25 C 0.05243 0.25 0.09497 0.19403 0.09497 0.12512 C 0.09497 0.05597 0.05243 2.6827E-7 -2.22222E-6 2.6827E-7 Z " pathEditMode="relative" rAng="0" ptsTypes="fffff">
                                      <p:cBhvr>
                                        <p:cTn id="58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95536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CC99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1556792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počet protonů  =  počtu elektronů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068960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 </a:t>
            </a:r>
            <a:r>
              <a:rPr lang="cs-CZ" sz="3200" dirty="0" smtClean="0"/>
              <a:t> protonové číslo : počet protonů 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437112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dirty="0" smtClean="0"/>
              <a:t>nukleonové číslo : počet protonů a neutronů   </a:t>
            </a:r>
            <a:endParaRPr lang="cs-CZ" sz="3200" dirty="0"/>
          </a:p>
        </p:txBody>
      </p:sp>
      <p:sp>
        <p:nvSpPr>
          <p:cNvPr id="9" name="Ovál 8"/>
          <p:cNvSpPr/>
          <p:nvPr/>
        </p:nvSpPr>
        <p:spPr>
          <a:xfrm>
            <a:off x="3203848" y="2420888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0" name="Ovál 9"/>
          <p:cNvSpPr/>
          <p:nvPr/>
        </p:nvSpPr>
        <p:spPr>
          <a:xfrm>
            <a:off x="5076056" y="2492896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348880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4932040" y="5949280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91880" y="5949280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3" name="Ovál 12"/>
          <p:cNvSpPr/>
          <p:nvPr/>
        </p:nvSpPr>
        <p:spPr>
          <a:xfrm>
            <a:off x="4175956" y="5949280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4" name="Ovál 13"/>
          <p:cNvSpPr/>
          <p:nvPr/>
        </p:nvSpPr>
        <p:spPr>
          <a:xfrm>
            <a:off x="2699792" y="2420888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5" name="Ovál 14"/>
          <p:cNvSpPr/>
          <p:nvPr/>
        </p:nvSpPr>
        <p:spPr>
          <a:xfrm>
            <a:off x="5652120" y="2492896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364502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</a:t>
            </a:r>
            <a:r>
              <a:rPr lang="cs-CZ" sz="3600" b="1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</a:rPr>
              <a:t>=  2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501317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3600" b="1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</a:rPr>
              <a:t>=  3</a:t>
            </a:r>
            <a:endParaRPr lang="cs-CZ" sz="3600" b="1" dirty="0"/>
          </a:p>
        </p:txBody>
      </p:sp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8244408" y="6021288"/>
            <a:ext cx="432048" cy="360040"/>
          </a:xfrm>
          <a:prstGeom prst="actionButtonBackPreviou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91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 animBg="1"/>
      <p:bldP spid="10" grpId="0" animBg="1"/>
      <p:bldP spid="11" grpId="0"/>
      <p:bldP spid="8" grpId="0" animBg="1"/>
      <p:bldP spid="12" grpId="0" animBg="1"/>
      <p:bldP spid="13" grpId="0" animBg="1"/>
      <p:bldP spid="14" grpId="0" animBg="1"/>
      <p:bldP spid="15" grpId="0" animBg="1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95536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CC99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Atom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283968" y="4509120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3203848" y="2564904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0" name="Ovál 9"/>
          <p:cNvSpPr/>
          <p:nvPr/>
        </p:nvSpPr>
        <p:spPr>
          <a:xfrm>
            <a:off x="5076056" y="2564904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42088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1547664" y="4509120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3" name="Ovál 12"/>
          <p:cNvSpPr/>
          <p:nvPr/>
        </p:nvSpPr>
        <p:spPr>
          <a:xfrm>
            <a:off x="971600" y="4509120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4" name="Ovál 13"/>
          <p:cNvSpPr/>
          <p:nvPr/>
        </p:nvSpPr>
        <p:spPr>
          <a:xfrm>
            <a:off x="971600" y="2564904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5" name="Ovál 14"/>
          <p:cNvSpPr/>
          <p:nvPr/>
        </p:nvSpPr>
        <p:spPr>
          <a:xfrm>
            <a:off x="5652120" y="2564904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155679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</a:t>
            </a:r>
            <a:r>
              <a:rPr lang="cs-CZ" sz="3600" b="1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</a:rPr>
              <a:t>=  5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350100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3600" b="1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</a:rPr>
              <a:t>=  9</a:t>
            </a:r>
            <a:endParaRPr lang="cs-CZ" sz="3600" b="1" dirty="0"/>
          </a:p>
        </p:txBody>
      </p:sp>
      <p:sp>
        <p:nvSpPr>
          <p:cNvPr id="16" name="Ovál 15"/>
          <p:cNvSpPr/>
          <p:nvPr/>
        </p:nvSpPr>
        <p:spPr>
          <a:xfrm>
            <a:off x="2627784" y="2564904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19" name="Ovál 18"/>
          <p:cNvSpPr/>
          <p:nvPr/>
        </p:nvSpPr>
        <p:spPr>
          <a:xfrm>
            <a:off x="2051720" y="2564904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20" name="Ovál 19"/>
          <p:cNvSpPr/>
          <p:nvPr/>
        </p:nvSpPr>
        <p:spPr>
          <a:xfrm>
            <a:off x="1475656" y="2564904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21" name="Ovál 20"/>
          <p:cNvSpPr/>
          <p:nvPr/>
        </p:nvSpPr>
        <p:spPr>
          <a:xfrm>
            <a:off x="6660232" y="2564904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156176" y="2564904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236296" y="2564904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195736" y="4509120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25" name="Ovál 24"/>
          <p:cNvSpPr/>
          <p:nvPr/>
        </p:nvSpPr>
        <p:spPr>
          <a:xfrm>
            <a:off x="2843808" y="4509120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26" name="Ovál 25"/>
          <p:cNvSpPr/>
          <p:nvPr/>
        </p:nvSpPr>
        <p:spPr>
          <a:xfrm>
            <a:off x="3419872" y="4509120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27" name="Ovál 26"/>
          <p:cNvSpPr/>
          <p:nvPr/>
        </p:nvSpPr>
        <p:spPr>
          <a:xfrm>
            <a:off x="5004048" y="4509120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652120" y="4509120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300192" y="4509120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8937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/>
      <p:bldP spid="12" grpId="0" animBg="1"/>
      <p:bldP spid="13" grpId="0" animBg="1"/>
      <p:bldP spid="14" grpId="0" animBg="1"/>
      <p:bldP spid="15" grpId="0" animBg="1"/>
      <p:bldP spid="17" grpId="0"/>
      <p:bldP spid="18" grpId="0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4716016" y="3140968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211960" y="2852936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CC99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Atom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95936" y="3140968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4" name="Ovál 3"/>
          <p:cNvSpPr/>
          <p:nvPr/>
        </p:nvSpPr>
        <p:spPr>
          <a:xfrm>
            <a:off x="3563888" y="2564904"/>
            <a:ext cx="2088232" cy="20162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99992" y="2996952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7" name="Ovál 6"/>
          <p:cNvSpPr/>
          <p:nvPr/>
        </p:nvSpPr>
        <p:spPr>
          <a:xfrm>
            <a:off x="2915816" y="1916832"/>
            <a:ext cx="3384376" cy="338437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211960" y="2348880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4427984" y="4221088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572000" y="4941168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067944" y="3356992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572000" y="3284984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27" name="Ovál 26"/>
          <p:cNvSpPr/>
          <p:nvPr/>
        </p:nvSpPr>
        <p:spPr>
          <a:xfrm>
            <a:off x="4283968" y="3212976"/>
            <a:ext cx="432048" cy="432048"/>
          </a:xfrm>
          <a:prstGeom prst="ellipse">
            <a:avLst/>
          </a:prstGeom>
          <a:solidFill>
            <a:srgbClr val="92B5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499992" y="3573016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22" name="Ovál 21"/>
          <p:cNvSpPr/>
          <p:nvPr/>
        </p:nvSpPr>
        <p:spPr>
          <a:xfrm>
            <a:off x="4067944" y="3501008"/>
            <a:ext cx="432048" cy="432048"/>
          </a:xfrm>
          <a:prstGeom prst="ellipse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+</a:t>
            </a:r>
          </a:p>
        </p:txBody>
      </p:sp>
      <p:sp>
        <p:nvSpPr>
          <p:cNvPr id="30" name="Ovál 29"/>
          <p:cNvSpPr/>
          <p:nvPr/>
        </p:nvSpPr>
        <p:spPr>
          <a:xfrm>
            <a:off x="5868144" y="2564904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1" name="Ovál 30"/>
          <p:cNvSpPr/>
          <p:nvPr/>
        </p:nvSpPr>
        <p:spPr>
          <a:xfrm>
            <a:off x="2627784" y="3356992"/>
            <a:ext cx="432048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endParaRPr lang="cs-CZ" sz="24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3568" y="155679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</a:t>
            </a:r>
            <a:r>
              <a:rPr lang="cs-CZ" sz="3600" b="1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</a:rPr>
              <a:t>=  5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1560" y="350100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3600" b="1" dirty="0" smtClean="0">
                <a:ln w="18415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</a:rPr>
              <a:t>=  9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48449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06 -2.22942E-6 C 0.04792 -2.22942E-6 0.09879 -0.06614 0.09879 -0.14732 C 0.09879 -0.22826 0.04792 -0.29371 -0.01406 -0.29371 C -0.07604 -0.29371 -0.12587 -0.22826 -0.12587 -0.14732 C -0.12587 -0.06614 -0.07604 -2.22942E-6 -0.01406 -2.22942E-6 Z " pathEditMode="relative" rAng="0" ptsTypes="fffff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-1468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72 0.01041 C -0.05451 0.01041 -0.1066 0.06868 -0.1066 0.14153 C -0.1066 0.21392 -0.05451 0.27266 0.00972 0.27266 C 0.07361 0.27266 0.12604 0.21392 0.12604 0.14153 C 0.12604 0.06868 0.07361 0.01041 0.00972 0.01041 Z " pathEditMode="relative" rAng="0" ptsTypes="fffff">
                                      <p:cBhvr>
                                        <p:cTn id="18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11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66327E-6 C 0.10226 3.66327E-6 0.18646 -0.10176 0.18646 -0.22665 C 0.18646 -0.35084 0.10226 -0.45097 1.11111E-6 -0.45097 C -0.10208 -0.45097 -0.1842 -0.35084 -0.1842 -0.22665 C -0.1842 -0.10176 -0.10208 3.66327E-6 1.11111E-6 3.66327E-6 Z " pathEditMode="relative" rAng="0" ptsTypes="fffff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-22549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229 -0.08765 C -0.27882 -0.05574 -0.33941 0.06684 -0.3165 0.18455 C -0.29462 0.30204 -0.19809 0.37072 -0.10174 0.33858 C -0.00573 0.30712 0.05364 0.18501 0.03142 0.06799 C 0.00885 -0.04972 -0.08646 -0.12003 -0.18229 -0.08765 Z " pathEditMode="relative" rAng="-843777" ptsTypes="fffff"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21346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7 -0.10707 C -0.01667 0.0192 0.02656 0.16397 0.11875 0.21323 C 0.21041 0.26295 0.31562 0.19866 0.35434 0.07285 C 0.39219 -0.05435 0.34913 -0.19449 0.25729 -0.24398 C 0.16562 -0.29324 0.05989 -0.23242 0.0217 -0.10707 Z " pathEditMode="relative" rAng="6722742" ptsTypes="fffff">
                                      <p:cBhvr>
                                        <p:cTn id="24" dur="2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80" y="91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20" grpId="0" animBg="1"/>
      <p:bldP spid="30" grpId="0" animBg="1"/>
      <p:bldP spid="31" grpId="0" animBg="1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smtClean="0"/>
              <a:t>Microsoft </a:t>
            </a:r>
            <a:r>
              <a:rPr lang="cs-CZ"/>
              <a:t>O</a:t>
            </a:r>
            <a:r>
              <a:rPr lang="cs-CZ" smtClean="0"/>
              <a:t>ffice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</a:t>
            </a:r>
            <a:r>
              <a:rPr lang="cs-CZ" dirty="0"/>
              <a:t>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 částicové složení látek.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  <p:pic>
        <p:nvPicPr>
          <p:cNvPr id="5122" name="Picture 2" descr="C:\Users\Monika\AppData\Local\Microsoft\Windows\Temporary Internet Files\Content.IE5\MZZ2MBH7\MM9000464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09120"/>
            <a:ext cx="12573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onika\AppData\Local\Microsoft\Windows\Temporary Internet Files\Content.IE5\17QWRAOF\MC90043691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16632"/>
            <a:ext cx="1262534" cy="126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onika\AppData\Local\Microsoft\Windows\Temporary Internet Files\Content.IE5\17QWRAOF\MC90043691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820" y="116632"/>
            <a:ext cx="1185738" cy="126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77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245</TotalTime>
  <Words>279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Atom - nejmenší částice látky </vt:lpstr>
      <vt:lpstr>Atom</vt:lpstr>
      <vt:lpstr>Atom</vt:lpstr>
      <vt:lpstr>Prezentace aplikace PowerPoint</vt:lpstr>
      <vt:lpstr>Prezentace aplikace PowerPoint</vt:lpstr>
      <vt:lpstr>Atom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25</cp:revision>
  <dcterms:created xsi:type="dcterms:W3CDTF">2012-07-26T16:16:31Z</dcterms:created>
  <dcterms:modified xsi:type="dcterms:W3CDTF">2013-01-17T18:35:56Z</dcterms:modified>
</cp:coreProperties>
</file>