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0" r:id="rId3"/>
    <p:sldId id="261" r:id="rId4"/>
    <p:sldId id="262" r:id="rId5"/>
    <p:sldId id="263" r:id="rId6"/>
    <p:sldId id="264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99"/>
    <a:srgbClr val="5ED14F"/>
    <a:srgbClr val="2F9B1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117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768E3-1148-436A-AAE2-3D0E4BB47C70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BA614-C5B2-4D9C-8501-54AA80E26B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768E3-1148-436A-AAE2-3D0E4BB47C70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BA614-C5B2-4D9C-8501-54AA80E26B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768E3-1148-436A-AAE2-3D0E4BB47C70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BA614-C5B2-4D9C-8501-54AA80E26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768E3-1148-436A-AAE2-3D0E4BB47C70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BA614-C5B2-4D9C-8501-54AA80E26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768E3-1148-436A-AAE2-3D0E4BB47C70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BA614-C5B2-4D9C-8501-54AA80E26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768E3-1148-436A-AAE2-3D0E4BB47C70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BA614-C5B2-4D9C-8501-54AA80E26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768E3-1148-436A-AAE2-3D0E4BB47C70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BA614-C5B2-4D9C-8501-54AA80E26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768E3-1148-436A-AAE2-3D0E4BB47C70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BA614-C5B2-4D9C-8501-54AA80E26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768E3-1148-436A-AAE2-3D0E4BB47C70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BA614-C5B2-4D9C-8501-54AA80E26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768E3-1148-436A-AAE2-3D0E4BB47C70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BA614-C5B2-4D9C-8501-54AA80E26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768E3-1148-436A-AAE2-3D0E4BB47C70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BA614-C5B2-4D9C-8501-54AA80E26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lumMod val="60000"/>
                <a:lumOff val="40000"/>
              </a:schemeClr>
            </a:gs>
            <a:gs pos="31000">
              <a:schemeClr val="bg2">
                <a:lumMod val="40000"/>
                <a:lumOff val="60000"/>
              </a:schemeClr>
            </a:gs>
            <a:gs pos="100000">
              <a:schemeClr val="bg2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B86768E3-1148-436A-AAE2-3D0E4BB47C70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DABBA614-C5B2-4D9C-8501-54AA80E26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5.png"/><Relationship Id="rId7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microsoft.com/office/2007/relationships/hdphoto" Target="../media/hdphoto1.wdp"/><Relationship Id="rId10" Type="http://schemas.openxmlformats.org/officeDocument/2006/relationships/image" Target="../media/image10.png"/><Relationship Id="rId4" Type="http://schemas.openxmlformats.org/officeDocument/2006/relationships/image" Target="../media/image6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493096"/>
          </a:xfrm>
        </p:spPr>
        <p:txBody>
          <a:bodyPr>
            <a:noAutofit/>
          </a:bodyPr>
          <a:lstStyle/>
          <a:p>
            <a:endParaRPr lang="cs-CZ" sz="1800" dirty="0" smtClean="0"/>
          </a:p>
          <a:p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                                                    </a:t>
            </a:r>
            <a:r>
              <a:rPr lang="cs-CZ" sz="1800" b="1" dirty="0" smtClean="0"/>
              <a:t>Směsi a prvky </a:t>
            </a:r>
            <a:endParaRPr lang="cs-CZ" sz="1800" b="1" dirty="0"/>
          </a:p>
          <a:p>
            <a:pPr marL="0" indent="0" algn="ctr">
              <a:buNone/>
            </a:pPr>
            <a:endParaRPr lang="cs-CZ" sz="1800" dirty="0" smtClean="0"/>
          </a:p>
          <a:p>
            <a:pPr marL="0" indent="0" algn="ctr">
              <a:buNone/>
            </a:pPr>
            <a:r>
              <a:rPr lang="cs-CZ" sz="1800" dirty="0" smtClean="0"/>
              <a:t>Autor:  Mgr. M. Vejražková</a:t>
            </a:r>
          </a:p>
          <a:p>
            <a:endParaRPr lang="cs-CZ" sz="1800" dirty="0" smtClean="0"/>
          </a:p>
          <a:p>
            <a:pPr marL="0" indent="0" algn="ctr">
              <a:buNone/>
            </a:pPr>
            <a:r>
              <a:rPr lang="cs-CZ" sz="1800" dirty="0" smtClean="0"/>
              <a:t>VY_32_INOVACE_09_Atomy a molekuly</a:t>
            </a:r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</a:t>
            </a:r>
            <a:r>
              <a:rPr lang="cs-CZ" sz="1800" dirty="0" smtClean="0"/>
              <a:t>.</a:t>
            </a:r>
            <a:endParaRPr lang="cs-CZ" sz="1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660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332656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Atom </a:t>
            </a:r>
            <a:r>
              <a:rPr lang="cs-CZ" dirty="0" smtClean="0"/>
              <a:t>- nejmenší částice látky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1027" name="Picture 3" descr="C:\Users\Monika\AppData\Local\Microsoft\Windows\Temporary Internet Files\Content.IE5\3ZJIN1Y9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9725" y="5389835"/>
            <a:ext cx="631453" cy="631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3141" y="2564904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aseline="-25000" dirty="0" smtClean="0"/>
              <a:t>1</a:t>
            </a:r>
            <a:r>
              <a:rPr lang="cs-CZ" sz="2800" dirty="0" smtClean="0"/>
              <a:t>H</a:t>
            </a:r>
            <a:endParaRPr lang="cs-CZ" sz="2800" dirty="0"/>
          </a:p>
        </p:txBody>
      </p:sp>
      <p:pic>
        <p:nvPicPr>
          <p:cNvPr id="1028" name="Picture 4" descr="C:\Users\Monika\AppData\Local\Microsoft\Windows\Temporary Internet Files\Content.IE5\3ZJIN1Y9\MC90043706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141" y="5589240"/>
            <a:ext cx="432048" cy="432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779725" y="2564904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aseline="-25000" dirty="0" smtClean="0"/>
              <a:t>8</a:t>
            </a:r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35309" y="2564904"/>
            <a:ext cx="6244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baseline="-25000" dirty="0" smtClean="0"/>
              <a:t>6</a:t>
            </a:r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07517" y="2564904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aseline="-25000" dirty="0" smtClean="0"/>
              <a:t>7</a:t>
            </a:r>
            <a:r>
              <a:rPr lang="cs-CZ" sz="2800" dirty="0" smtClean="0"/>
              <a:t>N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79925" y="2564904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aseline="-25000" dirty="0" smtClean="0"/>
              <a:t>17</a:t>
            </a:r>
            <a:r>
              <a:rPr lang="cs-CZ" sz="2800" dirty="0" smtClean="0"/>
              <a:t>Cl</a:t>
            </a:r>
            <a:endParaRPr lang="cs-CZ" sz="2800" dirty="0"/>
          </a:p>
        </p:txBody>
      </p:sp>
      <p:pic>
        <p:nvPicPr>
          <p:cNvPr id="14" name="Picture 4" descr="C:\Users\Monika\AppData\Local\Microsoft\Windows\Temporary Internet Files\Content.IE5\3ZJIN1Y9\MC900437065[1].png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3875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5309" y="5445224"/>
            <a:ext cx="576064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Monika\AppData\Local\Microsoft\Windows\Temporary Internet Files\Content.IE5\3ZJIN1Y9\MC900437065[1].png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rgbClr val="5ED14F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3875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1933" y="5013176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Monika\AppData\Local\Microsoft\Windows\Temporary Internet Files\Content.IE5\3ZJIN1Y9\MC90043706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3875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5509" y="5445224"/>
            <a:ext cx="576064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9" name="Skupina 18"/>
          <p:cNvGrpSpPr/>
          <p:nvPr/>
        </p:nvGrpSpPr>
        <p:grpSpPr>
          <a:xfrm>
            <a:off x="5347677" y="3212976"/>
            <a:ext cx="1594203" cy="1512168"/>
            <a:chOff x="5652120" y="2564904"/>
            <a:chExt cx="2314283" cy="2248652"/>
          </a:xfrm>
        </p:grpSpPr>
        <p:pic>
          <p:nvPicPr>
            <p:cNvPr id="2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516216" y="3284984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588223" y="378904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300191" y="3284984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372200" y="3717032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Ovál 23"/>
            <p:cNvSpPr/>
            <p:nvPr/>
          </p:nvSpPr>
          <p:spPr>
            <a:xfrm>
              <a:off x="6066779" y="2979888"/>
              <a:ext cx="1368152" cy="136815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5778747" y="2691856"/>
              <a:ext cx="2016224" cy="201622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804247" y="3645024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948263" y="342900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588223" y="3501007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444206" y="3501008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804247" y="3501008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588223" y="3645025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372199" y="3429001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228184" y="3501008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876256" y="3284983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516216" y="342900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660232" y="3501009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876255" y="3645023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660232" y="3356991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948263" y="342900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084168" y="3933056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020271" y="4005063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308304" y="2780928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652120" y="3933055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444206" y="2564904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092279" y="4437112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596336" y="3501008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724127" y="306896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9" name="Skupina 48"/>
          <p:cNvGrpSpPr/>
          <p:nvPr/>
        </p:nvGrpSpPr>
        <p:grpSpPr>
          <a:xfrm>
            <a:off x="379125" y="3645024"/>
            <a:ext cx="936104" cy="864000"/>
            <a:chOff x="1043608" y="2348880"/>
            <a:chExt cx="1467576" cy="1368152"/>
          </a:xfrm>
        </p:grpSpPr>
        <p:sp>
          <p:nvSpPr>
            <p:cNvPr id="50" name="Ovál 49"/>
            <p:cNvSpPr/>
            <p:nvPr/>
          </p:nvSpPr>
          <p:spPr>
            <a:xfrm>
              <a:off x="1043608" y="2348880"/>
              <a:ext cx="1368152" cy="136815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9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1565053" y="287000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9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2141117" y="3086024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" name="Skupina 6"/>
          <p:cNvGrpSpPr/>
          <p:nvPr/>
        </p:nvGrpSpPr>
        <p:grpSpPr>
          <a:xfrm>
            <a:off x="1603261" y="3356992"/>
            <a:ext cx="1476112" cy="1475691"/>
            <a:chOff x="3995936" y="2866300"/>
            <a:chExt cx="1476112" cy="1475691"/>
          </a:xfrm>
        </p:grpSpPr>
        <p:pic>
          <p:nvPicPr>
            <p:cNvPr id="5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duotone>
                <a:prstClr val="black"/>
                <a:srgbClr val="0070C0">
                  <a:tint val="45000"/>
                  <a:satMod val="400000"/>
                </a:srgbClr>
              </a:duotone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591172" y="326516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442362" y="326516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8" name="Ovál 57"/>
            <p:cNvSpPr/>
            <p:nvPr/>
          </p:nvSpPr>
          <p:spPr>
            <a:xfrm>
              <a:off x="4281575" y="3059995"/>
              <a:ext cx="942457" cy="92005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vál 58"/>
            <p:cNvSpPr/>
            <p:nvPr/>
          </p:nvSpPr>
          <p:spPr>
            <a:xfrm>
              <a:off x="4083164" y="2866300"/>
              <a:ext cx="1388884" cy="1355865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655687" y="3368761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799703" y="329675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511670" y="3368761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10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654925" y="3441464"/>
              <a:ext cx="269975" cy="2680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583678" y="3512778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799702" y="344076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439662" y="3440770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655687" y="351277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727694" y="351277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293554" y="3700980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938392" y="374940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136805" y="292619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3995936" y="370097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045538" y="3119894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655687" y="322474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871710" y="4088841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3403461" y="3284984"/>
            <a:ext cx="1634753" cy="1475691"/>
            <a:chOff x="5580112" y="2852936"/>
            <a:chExt cx="1634753" cy="1475691"/>
          </a:xfrm>
        </p:grpSpPr>
        <p:pic>
          <p:nvPicPr>
            <p:cNvPr id="8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duotone>
                <a:prstClr val="black"/>
                <a:srgbClr val="0070C0">
                  <a:tint val="45000"/>
                  <a:satMod val="400000"/>
                </a:srgbClr>
              </a:duotone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175348" y="3251802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026538" y="3251802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8" name="Ovál 87"/>
            <p:cNvSpPr/>
            <p:nvPr/>
          </p:nvSpPr>
          <p:spPr>
            <a:xfrm>
              <a:off x="5865751" y="3046631"/>
              <a:ext cx="942457" cy="92005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Ovál 88"/>
            <p:cNvSpPr/>
            <p:nvPr/>
          </p:nvSpPr>
          <p:spPr>
            <a:xfrm>
              <a:off x="5667340" y="2852936"/>
              <a:ext cx="1388884" cy="1355865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239863" y="335539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383879" y="328338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095846" y="335539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10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239101" y="3428100"/>
              <a:ext cx="269975" cy="2680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167854" y="3499414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383878" y="342740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023838" y="342740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239863" y="349941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311870" y="349941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877730" y="368761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522568" y="373603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720981" y="291283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580112" y="368761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629714" y="3106530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239863" y="3211381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455886" y="407547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959943" y="351277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176238" y="357980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095848" y="344076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8" name="Skupina 17"/>
          <p:cNvGrpSpPr/>
          <p:nvPr/>
        </p:nvGrpSpPr>
        <p:grpSpPr>
          <a:xfrm>
            <a:off x="7115817" y="2996952"/>
            <a:ext cx="1995779" cy="1981342"/>
            <a:chOff x="7103959" y="2504665"/>
            <a:chExt cx="1995779" cy="1981342"/>
          </a:xfrm>
        </p:grpSpPr>
        <p:pic>
          <p:nvPicPr>
            <p:cNvPr id="11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duotone>
                <a:prstClr val="black"/>
                <a:srgbClr val="0070C0">
                  <a:tint val="45000"/>
                  <a:satMod val="400000"/>
                </a:srgbClr>
              </a:duotone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03540" y="3251802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754730" y="3251802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6" name="Ovál 115"/>
            <p:cNvSpPr/>
            <p:nvPr/>
          </p:nvSpPr>
          <p:spPr>
            <a:xfrm>
              <a:off x="7596336" y="3068960"/>
              <a:ext cx="942457" cy="92005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Ovál 116"/>
            <p:cNvSpPr/>
            <p:nvPr/>
          </p:nvSpPr>
          <p:spPr>
            <a:xfrm>
              <a:off x="7395532" y="2852937"/>
              <a:ext cx="1352932" cy="129614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8055" y="335539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112071" y="328338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824038" y="335539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10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7293" y="3428100"/>
              <a:ext cx="269975" cy="2680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896046" y="3499414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112070" y="342740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752030" y="342740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8055" y="349941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040062" y="349941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605922" y="368761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608015" y="3944824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308304" y="368761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357906" y="3106530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8055" y="3211381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400102" y="387281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616126" y="351277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04430" y="357980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824040" y="344076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7" name="Ovál 136"/>
            <p:cNvSpPr/>
            <p:nvPr/>
          </p:nvSpPr>
          <p:spPr>
            <a:xfrm>
              <a:off x="7236296" y="2636912"/>
              <a:ext cx="1728192" cy="172819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896048" y="322474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184078" y="344076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8054" y="351277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040062" y="329675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9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039360" y="3367883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9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111367" y="3223867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9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111367" y="3583905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9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7352" y="3511899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9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255384" y="3367881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9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7352" y="3655914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9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823335" y="3151859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608015" y="279269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510306" y="3258930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896048" y="401683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040063" y="2720690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544119" y="272068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752031" y="250466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103959" y="3368761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435731" y="4028602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400104" y="416084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8055" y="423285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844816" y="365679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61" name="TextovéPole 160"/>
          <p:cNvSpPr txBox="1"/>
          <p:nvPr/>
        </p:nvSpPr>
        <p:spPr>
          <a:xfrm>
            <a:off x="251520" y="764704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Atomy </a:t>
            </a:r>
            <a:r>
              <a:rPr lang="cs-CZ" dirty="0" smtClean="0"/>
              <a:t>-  se liší počtem protonů (elektronů)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251520" y="119675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Počet protonů udává </a:t>
            </a:r>
            <a:r>
              <a:rPr lang="cs-CZ" dirty="0" smtClean="0">
                <a:solidFill>
                  <a:srgbClr val="C00000"/>
                </a:solidFill>
              </a:rPr>
              <a:t>protonové číslo Z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4860032" y="908720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aseline="-25000" dirty="0" smtClean="0"/>
              <a:t>Z </a:t>
            </a:r>
            <a:r>
              <a:rPr lang="cs-CZ" sz="3200" dirty="0" smtClean="0"/>
              <a:t>X</a:t>
            </a:r>
            <a:endParaRPr lang="cs-CZ" sz="3200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251520" y="1628800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Atomy se stejným protonovým číslem tvoří </a:t>
            </a:r>
            <a:r>
              <a:rPr lang="cs-CZ" dirty="0" smtClean="0">
                <a:solidFill>
                  <a:srgbClr val="C00000"/>
                </a:solidFill>
              </a:rPr>
              <a:t>prvek </a:t>
            </a:r>
            <a:r>
              <a:rPr lang="cs-CZ" dirty="0" smtClean="0"/>
              <a:t>: vodík, kyslík…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5750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3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"/>
                            </p:stCondLst>
                            <p:childTnLst>
                              <p:par>
                                <p:cTn id="5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6000"/>
                            </p:stCondLst>
                            <p:childTnLst>
                              <p:par>
                                <p:cTn id="6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8000"/>
                            </p:stCondLst>
                            <p:childTnLst>
                              <p:par>
                                <p:cTn id="6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000"/>
                            </p:stCondLst>
                            <p:childTnLst>
                              <p:par>
                                <p:cTn id="76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4000"/>
                            </p:stCondLst>
                            <p:childTnLst>
                              <p:par>
                                <p:cTn id="80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6000"/>
                            </p:stCondLst>
                            <p:childTnLst>
                              <p:par>
                                <p:cTn id="84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8000"/>
                            </p:stCondLst>
                            <p:childTnLst>
                              <p:par>
                                <p:cTn id="88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9" grpId="0"/>
      <p:bldP spid="10" grpId="0"/>
      <p:bldP spid="11" grpId="0"/>
      <p:bldP spid="12" grpId="0"/>
      <p:bldP spid="161" grpId="0"/>
      <p:bldP spid="84" grpId="0"/>
      <p:bldP spid="112" grpId="0"/>
      <p:bldP spid="10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79913" y="1844824"/>
            <a:ext cx="10081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molekuly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5" name="Picture 3" descr="C:\Users\Monika\AppData\Local\Microsoft\Windows\Temporary Internet Files\Content.IE5\3ZJIN1Y9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65299"/>
            <a:ext cx="631453" cy="631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Monika\AppData\Local\Microsoft\Windows\Temporary Internet Files\Content.IE5\3ZJIN1Y9\MC90043706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764704"/>
            <a:ext cx="432048" cy="432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Monika\AppData\Local\Microsoft\Windows\Temporary Internet Files\Content.IE5\3ZJIN1Y9\MC900437065[1].png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3875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620688"/>
            <a:ext cx="576064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Monika\AppData\Local\Microsoft\Windows\Temporary Internet Files\Content.IE5\3ZJIN1Y9\MC900437065[1].png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rgbClr val="5ED14F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3875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260648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Monika\AppData\Local\Microsoft\Windows\Temporary Internet Files\Content.IE5\3ZJIN1Y9\MC90043706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3875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620688"/>
            <a:ext cx="576064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83568" y="1268760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1196752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23728" y="1268760"/>
            <a:ext cx="6244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C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95936" y="1268760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956376" y="1196752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Cl</a:t>
            </a:r>
            <a:endParaRPr lang="cs-CZ" sz="2800" dirty="0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4644008" y="2204864"/>
            <a:ext cx="180020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2123728" y="2204864"/>
            <a:ext cx="1592560" cy="4956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860032" y="2708920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vznikají spojování různých  atomů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55576" y="278092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vznikají spojováním stejných atomů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779912" y="116632"/>
            <a:ext cx="10081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Atomy </a:t>
            </a:r>
            <a:endParaRPr lang="cs-CZ" dirty="0">
              <a:solidFill>
                <a:srgbClr val="C00000"/>
              </a:solidFill>
            </a:endParaRPr>
          </a:p>
        </p:txBody>
      </p:sp>
      <p:grpSp>
        <p:nvGrpSpPr>
          <p:cNvPr id="32" name="Skupina 31"/>
          <p:cNvGrpSpPr/>
          <p:nvPr/>
        </p:nvGrpSpPr>
        <p:grpSpPr>
          <a:xfrm>
            <a:off x="1259632" y="3645024"/>
            <a:ext cx="648072" cy="432048"/>
            <a:chOff x="1403648" y="3645024"/>
            <a:chExt cx="648072" cy="432048"/>
          </a:xfrm>
        </p:grpSpPr>
        <p:pic>
          <p:nvPicPr>
            <p:cNvPr id="27" name="Picture 4" descr="C:\Users\Monika\AppData\Local\Microsoft\Windows\Temporary Internet Files\Content.IE5\3ZJIN1Y9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3648" y="3645024"/>
              <a:ext cx="432048" cy="4320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4" descr="C:\Users\Monika\AppData\Local\Microsoft\Windows\Temporary Internet Files\Content.IE5\3ZJIN1Y9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19672" y="3645024"/>
              <a:ext cx="432048" cy="4320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1" name="TextovéPole 30"/>
          <p:cNvSpPr txBox="1"/>
          <p:nvPr/>
        </p:nvSpPr>
        <p:spPr>
          <a:xfrm>
            <a:off x="2555776" y="357301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r>
              <a:rPr lang="cs-CZ" sz="2800" baseline="-25000" dirty="0" smtClean="0"/>
              <a:t>2</a:t>
            </a:r>
            <a:endParaRPr lang="cs-CZ" sz="2800" baseline="-25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555776" y="4365104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</a:t>
            </a:r>
            <a:r>
              <a:rPr lang="cs-CZ" sz="2800" baseline="-25000" dirty="0" smtClean="0"/>
              <a:t>3</a:t>
            </a:r>
            <a:endParaRPr lang="cs-CZ" sz="2800" baseline="-25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411760" y="5013176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</a:t>
            </a:r>
            <a:r>
              <a:rPr lang="cs-CZ" sz="2800" baseline="-25000" dirty="0" smtClean="0"/>
              <a:t>2</a:t>
            </a:r>
            <a:endParaRPr lang="cs-CZ" sz="2800" baseline="-25000" dirty="0"/>
          </a:p>
        </p:txBody>
      </p:sp>
      <p:grpSp>
        <p:nvGrpSpPr>
          <p:cNvPr id="40" name="Skupina 39"/>
          <p:cNvGrpSpPr/>
          <p:nvPr/>
        </p:nvGrpSpPr>
        <p:grpSpPr>
          <a:xfrm>
            <a:off x="1259632" y="5157192"/>
            <a:ext cx="936104" cy="576064"/>
            <a:chOff x="1259632" y="5157192"/>
            <a:chExt cx="936104" cy="576064"/>
          </a:xfrm>
        </p:grpSpPr>
        <p:pic>
          <p:nvPicPr>
            <p:cNvPr id="38" name="Picture 4" descr="C:\Users\Monika\AppData\Local\Microsoft\Windows\Temporary Internet Files\Content.IE5\3ZJIN1Y9\MC900437065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colorTemperature colorTemp="3875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19672" y="5157192"/>
              <a:ext cx="576064" cy="5760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9" name="Picture 4" descr="C:\Users\Monika\AppData\Local\Microsoft\Windows\Temporary Internet Files\Content.IE5\3ZJIN1Y9\MC900437065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colorTemperature colorTemp="3875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59632" y="5157192"/>
              <a:ext cx="576064" cy="5760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1" name="TextovéPole 40"/>
          <p:cNvSpPr txBox="1"/>
          <p:nvPr/>
        </p:nvSpPr>
        <p:spPr>
          <a:xfrm>
            <a:off x="1475656" y="5805264"/>
            <a:ext cx="10081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Prvky </a:t>
            </a:r>
            <a:endParaRPr lang="cs-CZ" dirty="0">
              <a:solidFill>
                <a:srgbClr val="C00000"/>
              </a:solidFill>
            </a:endParaRPr>
          </a:p>
        </p:txBody>
      </p:sp>
      <p:grpSp>
        <p:nvGrpSpPr>
          <p:cNvPr id="45" name="Skupina 44"/>
          <p:cNvGrpSpPr/>
          <p:nvPr/>
        </p:nvGrpSpPr>
        <p:grpSpPr>
          <a:xfrm>
            <a:off x="4860032" y="3356992"/>
            <a:ext cx="864096" cy="720080"/>
            <a:chOff x="5652120" y="3356992"/>
            <a:chExt cx="864096" cy="720080"/>
          </a:xfrm>
        </p:grpSpPr>
        <p:pic>
          <p:nvPicPr>
            <p:cNvPr id="43" name="Picture 4" descr="C:\Users\Monika\AppData\Local\Microsoft\Windows\Temporary Internet Files\Content.IE5\3ZJIN1Y9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52120" y="3573016"/>
              <a:ext cx="432048" cy="4320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3" descr="C:\Users\Monika\AppData\Local\Microsoft\Windows\Temporary Internet Files\Content.IE5\3ZJIN1Y9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96136" y="3356992"/>
              <a:ext cx="631453" cy="6314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" name="Picture 4" descr="C:\Users\Monika\AppData\Local\Microsoft\Windows\Temporary Internet Files\Content.IE5\3ZJIN1Y9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84168" y="3645024"/>
              <a:ext cx="432048" cy="4320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6" name="TextovéPole 45"/>
          <p:cNvSpPr txBox="1"/>
          <p:nvPr/>
        </p:nvSpPr>
        <p:spPr>
          <a:xfrm>
            <a:off x="6084168" y="3429000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940152" y="4149080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</a:t>
            </a:r>
            <a:r>
              <a:rPr lang="cs-CZ" sz="2800" baseline="-25000" dirty="0" smtClean="0"/>
              <a:t>2</a:t>
            </a:r>
            <a:endParaRPr lang="cs-CZ" sz="2800" baseline="-25000" dirty="0"/>
          </a:p>
        </p:txBody>
      </p:sp>
      <p:grpSp>
        <p:nvGrpSpPr>
          <p:cNvPr id="54" name="Skupina 53"/>
          <p:cNvGrpSpPr/>
          <p:nvPr/>
        </p:nvGrpSpPr>
        <p:grpSpPr>
          <a:xfrm>
            <a:off x="4788024" y="4725144"/>
            <a:ext cx="1008112" cy="1008112"/>
            <a:chOff x="5868144" y="4797152"/>
            <a:chExt cx="1008112" cy="1008112"/>
          </a:xfrm>
        </p:grpSpPr>
        <p:pic>
          <p:nvPicPr>
            <p:cNvPr id="53" name="Picture 4" descr="C:\Users\Monika\AppData\Local\Microsoft\Windows\Temporary Internet Files\Content.IE5\3ZJIN1Y9\MC900437065[1].png"/>
            <p:cNvPicPr>
              <a:picLocks noChangeAspect="1" noChangeArrowheads="1"/>
            </p:cNvPicPr>
            <p:nvPr/>
          </p:nvPicPr>
          <p:blipFill>
            <a:blip r:embed="rId6" cstate="print">
              <a:duotone>
                <a:prstClr val="black"/>
                <a:srgbClr val="5ED14F">
                  <a:tint val="45000"/>
                  <a:satMod val="400000"/>
                </a:srgbClr>
              </a:duotone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colorTemperature colorTemp="3875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68144" y="4797152"/>
              <a:ext cx="1008112" cy="10081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2" name="Picture 4" descr="C:\Users\Monika\AppData\Local\Microsoft\Windows\Temporary Internet Files\Content.IE5\3ZJIN1Y9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68144" y="5301208"/>
              <a:ext cx="432048" cy="4320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5" name="TextovéPole 54"/>
          <p:cNvSpPr txBox="1"/>
          <p:nvPr/>
        </p:nvSpPr>
        <p:spPr>
          <a:xfrm>
            <a:off x="6012160" y="4941168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HCl</a:t>
            </a:r>
            <a:endParaRPr lang="cs-CZ" sz="2800" dirty="0"/>
          </a:p>
        </p:txBody>
      </p:sp>
      <p:grpSp>
        <p:nvGrpSpPr>
          <p:cNvPr id="60" name="Skupina 59"/>
          <p:cNvGrpSpPr/>
          <p:nvPr/>
        </p:nvGrpSpPr>
        <p:grpSpPr>
          <a:xfrm>
            <a:off x="6804248" y="3284984"/>
            <a:ext cx="936104" cy="864096"/>
            <a:chOff x="6948264" y="5589240"/>
            <a:chExt cx="936104" cy="864096"/>
          </a:xfrm>
        </p:grpSpPr>
        <p:pic>
          <p:nvPicPr>
            <p:cNvPr id="58" name="Picture 4" descr="C:\Users\Monika\AppData\Local\Microsoft\Windows\Temporary Internet Files\Content.IE5\3ZJIN1Y9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64288" y="5589240"/>
              <a:ext cx="432048" cy="4320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9" name="Picture 4" descr="C:\Users\Monika\AppData\Local\Microsoft\Windows\Temporary Internet Files\Content.IE5\3ZJIN1Y9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52320" y="5949280"/>
              <a:ext cx="432048" cy="4320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" name="Picture 4" descr="C:\Users\Monika\AppData\Local\Microsoft\Windows\Temporary Internet Files\Content.IE5\3ZJIN1Y9\MC900437065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colorTemperature colorTemp="3875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2280" y="5805264"/>
              <a:ext cx="576064" cy="5760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7" name="Picture 4" descr="C:\Users\Monika\AppData\Local\Microsoft\Windows\Temporary Internet Files\Content.IE5\3ZJIN1Y9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48264" y="6021288"/>
              <a:ext cx="432048" cy="4320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61" name="TextovéPole 60"/>
          <p:cNvSpPr txBox="1"/>
          <p:nvPr/>
        </p:nvSpPr>
        <p:spPr>
          <a:xfrm>
            <a:off x="8244408" y="3429000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NH</a:t>
            </a:r>
            <a:r>
              <a:rPr lang="cs-CZ" sz="2800" baseline="-25000" dirty="0" smtClean="0"/>
              <a:t>3</a:t>
            </a:r>
            <a:endParaRPr lang="cs-CZ" sz="28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6516216" y="587727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Sloučeniny </a:t>
            </a:r>
            <a:endParaRPr lang="cs-CZ" dirty="0">
              <a:solidFill>
                <a:srgbClr val="C0000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1187624" y="4293096"/>
            <a:ext cx="991493" cy="783853"/>
            <a:chOff x="1187624" y="4293096"/>
            <a:chExt cx="991493" cy="783853"/>
          </a:xfrm>
        </p:grpSpPr>
        <p:grpSp>
          <p:nvGrpSpPr>
            <p:cNvPr id="3" name="Skupina 2"/>
            <p:cNvGrpSpPr/>
            <p:nvPr/>
          </p:nvGrpSpPr>
          <p:grpSpPr>
            <a:xfrm>
              <a:off x="1187624" y="4293096"/>
              <a:ext cx="991493" cy="631453"/>
              <a:chOff x="1187624" y="4293096"/>
              <a:chExt cx="991493" cy="631453"/>
            </a:xfrm>
          </p:grpSpPr>
          <p:pic>
            <p:nvPicPr>
              <p:cNvPr id="34" name="Picture 3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duotone>
                  <a:prstClr val="black"/>
                  <a:srgbClr val="FF0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47664" y="4293096"/>
                <a:ext cx="631453" cy="63145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5" name="Picture 3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duotone>
                  <a:prstClr val="black"/>
                  <a:srgbClr val="FF0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87624" y="4293096"/>
                <a:ext cx="631453" cy="63145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63" name="Picture 3" descr="C:\Users\Monika\AppData\Local\Microsoft\Windows\Temporary Internet Files\Content.IE5\3ZJIN1Y9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40024" y="4445496"/>
              <a:ext cx="631453" cy="6314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Skupina 14"/>
          <p:cNvGrpSpPr/>
          <p:nvPr/>
        </p:nvGrpSpPr>
        <p:grpSpPr>
          <a:xfrm>
            <a:off x="4644008" y="4149080"/>
            <a:ext cx="1423541" cy="648072"/>
            <a:chOff x="4644008" y="4149080"/>
            <a:chExt cx="1423541" cy="648072"/>
          </a:xfrm>
        </p:grpSpPr>
        <p:pic>
          <p:nvPicPr>
            <p:cNvPr id="64" name="Picture 3" descr="C:\Users\Monika\AppData\Local\Microsoft\Windows\Temporary Internet Files\Content.IE5\3ZJIN1Y9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4008" y="4149080"/>
              <a:ext cx="631453" cy="6314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4" descr="C:\Users\Monika\AppData\Local\Microsoft\Windows\Temporary Internet Files\Content.IE5\3ZJIN1Y9\MC900437065[1].png"/>
            <p:cNvPicPr>
              <a:picLocks noChangeAspect="1" noChangeArrowheads="1"/>
            </p:cNvPicPr>
            <p:nvPr/>
          </p:nvPicPr>
          <p:blipFill>
            <a:blip r:embed="rId4" cstate="print"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colorTemperature colorTemp="3875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76056" y="4221088"/>
              <a:ext cx="576064" cy="5760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5" name="Picture 3" descr="C:\Users\Monika\AppData\Local\Microsoft\Windows\Temporary Internet Files\Content.IE5\3ZJIN1Y9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36096" y="4149080"/>
              <a:ext cx="631453" cy="6314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70845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6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4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3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1" grpId="0"/>
      <p:bldP spid="12" grpId="0"/>
      <p:bldP spid="13" grpId="0"/>
      <p:bldP spid="14" grpId="0"/>
      <p:bldP spid="24" grpId="0"/>
      <p:bldP spid="25" grpId="0"/>
      <p:bldP spid="31" grpId="0"/>
      <p:bldP spid="33" grpId="0"/>
      <p:bldP spid="37" grpId="0"/>
      <p:bldP spid="41" grpId="0"/>
      <p:bldP spid="46" grpId="0"/>
      <p:bldP spid="51" grpId="0"/>
      <p:bldP spid="55" grpId="0"/>
      <p:bldP spid="61" grpId="0"/>
      <p:bldP spid="6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65322" y="2636912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Prvky</a:t>
            </a:r>
            <a:r>
              <a:rPr lang="cs-CZ" dirty="0" smtClean="0"/>
              <a:t> – jsou látky tvořené z atomů ze stejným protonovým číslem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9682" y="908720"/>
            <a:ext cx="7324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Molekuly </a:t>
            </a:r>
            <a:r>
              <a:rPr lang="cs-CZ" dirty="0" smtClean="0"/>
              <a:t> - částice látky, které vznikají spojováním dvou a více atomů. ( O</a:t>
            </a:r>
            <a:r>
              <a:rPr lang="cs-CZ" baseline="-25000" dirty="0" smtClean="0"/>
              <a:t>2</a:t>
            </a:r>
            <a:r>
              <a:rPr lang="cs-CZ" dirty="0" smtClean="0"/>
              <a:t>,H</a:t>
            </a:r>
            <a:r>
              <a:rPr lang="cs-CZ" baseline="-25000" dirty="0" smtClean="0"/>
              <a:t>2</a:t>
            </a:r>
            <a:r>
              <a:rPr lang="cs-CZ" dirty="0" smtClean="0"/>
              <a:t>O)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9682" y="4149080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Sloučeniny </a:t>
            </a:r>
            <a:r>
              <a:rPr lang="cs-CZ" dirty="0" smtClean="0"/>
              <a:t>– jsou látky tvořené z molekul , které vznikli spojením různých atomů</a:t>
            </a:r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7452320" y="2528904"/>
            <a:ext cx="808832" cy="916848"/>
            <a:chOff x="7452320" y="2528904"/>
            <a:chExt cx="808832" cy="916848"/>
          </a:xfrm>
        </p:grpSpPr>
        <p:grpSp>
          <p:nvGrpSpPr>
            <p:cNvPr id="73" name="Skupina 72"/>
            <p:cNvGrpSpPr/>
            <p:nvPr/>
          </p:nvGrpSpPr>
          <p:grpSpPr>
            <a:xfrm>
              <a:off x="7740352" y="2996952"/>
              <a:ext cx="216000" cy="144000"/>
              <a:chOff x="1187624" y="4293096"/>
              <a:chExt cx="991493" cy="631453"/>
            </a:xfrm>
          </p:grpSpPr>
          <p:pic>
            <p:nvPicPr>
              <p:cNvPr id="74" name="Picture 3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duotone>
                  <a:prstClr val="black"/>
                  <a:srgbClr val="FF0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47664" y="4293096"/>
                <a:ext cx="631453" cy="63145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75" name="Picture 3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duotone>
                  <a:prstClr val="black"/>
                  <a:srgbClr val="FF0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87624" y="4293096"/>
                <a:ext cx="631453" cy="63145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76" name="Skupina 75"/>
            <p:cNvGrpSpPr/>
            <p:nvPr/>
          </p:nvGrpSpPr>
          <p:grpSpPr>
            <a:xfrm rot="-1260000">
              <a:off x="7668344" y="3284984"/>
              <a:ext cx="216000" cy="144000"/>
              <a:chOff x="1187624" y="4293096"/>
              <a:chExt cx="991493" cy="631453"/>
            </a:xfrm>
          </p:grpSpPr>
          <p:pic>
            <p:nvPicPr>
              <p:cNvPr id="77" name="Picture 3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duotone>
                  <a:prstClr val="black"/>
                  <a:srgbClr val="FF0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47664" y="4293096"/>
                <a:ext cx="631453" cy="63145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78" name="Picture 3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duotone>
                  <a:prstClr val="black"/>
                  <a:srgbClr val="FF0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87624" y="4293096"/>
                <a:ext cx="631453" cy="63145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79" name="Skupina 78"/>
            <p:cNvGrpSpPr/>
            <p:nvPr/>
          </p:nvGrpSpPr>
          <p:grpSpPr>
            <a:xfrm rot="-1920000">
              <a:off x="8045152" y="3301752"/>
              <a:ext cx="216000" cy="144000"/>
              <a:chOff x="1187624" y="4293096"/>
              <a:chExt cx="991493" cy="631453"/>
            </a:xfrm>
          </p:grpSpPr>
          <p:pic>
            <p:nvPicPr>
              <p:cNvPr id="80" name="Picture 3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duotone>
                  <a:prstClr val="black"/>
                  <a:srgbClr val="FF0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47664" y="4293096"/>
                <a:ext cx="631453" cy="63145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81" name="Picture 3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duotone>
                  <a:prstClr val="black"/>
                  <a:srgbClr val="FF0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87624" y="4293096"/>
                <a:ext cx="631453" cy="63145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82" name="Skupina 81"/>
            <p:cNvGrpSpPr/>
            <p:nvPr/>
          </p:nvGrpSpPr>
          <p:grpSpPr>
            <a:xfrm rot="1800000">
              <a:off x="7452320" y="2780928"/>
              <a:ext cx="216000" cy="144000"/>
              <a:chOff x="1187624" y="4293096"/>
              <a:chExt cx="991493" cy="631453"/>
            </a:xfrm>
          </p:grpSpPr>
          <p:pic>
            <p:nvPicPr>
              <p:cNvPr id="83" name="Picture 3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duotone>
                  <a:prstClr val="black"/>
                  <a:srgbClr val="FF0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47664" y="4293096"/>
                <a:ext cx="631453" cy="63145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84" name="Picture 3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duotone>
                  <a:prstClr val="black"/>
                  <a:srgbClr val="FF0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87624" y="4293096"/>
                <a:ext cx="631453" cy="63145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85" name="Skupina 84"/>
            <p:cNvGrpSpPr/>
            <p:nvPr/>
          </p:nvGrpSpPr>
          <p:grpSpPr>
            <a:xfrm rot="2400000">
              <a:off x="7956376" y="2708920"/>
              <a:ext cx="216000" cy="144000"/>
              <a:chOff x="1187624" y="4293096"/>
              <a:chExt cx="991493" cy="631453"/>
            </a:xfrm>
          </p:grpSpPr>
          <p:pic>
            <p:nvPicPr>
              <p:cNvPr id="86" name="Picture 3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duotone>
                  <a:prstClr val="black"/>
                  <a:srgbClr val="FF0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47664" y="4293096"/>
                <a:ext cx="631453" cy="63145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87" name="Picture 3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duotone>
                  <a:prstClr val="black"/>
                  <a:srgbClr val="FF0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87624" y="4293096"/>
                <a:ext cx="631453" cy="63145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88" name="Skupina 87"/>
            <p:cNvGrpSpPr/>
            <p:nvPr/>
          </p:nvGrpSpPr>
          <p:grpSpPr>
            <a:xfrm>
              <a:off x="7452320" y="3140968"/>
              <a:ext cx="216000" cy="144000"/>
              <a:chOff x="1187624" y="4293096"/>
              <a:chExt cx="991493" cy="631453"/>
            </a:xfrm>
          </p:grpSpPr>
          <p:pic>
            <p:nvPicPr>
              <p:cNvPr id="89" name="Picture 3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duotone>
                  <a:prstClr val="black"/>
                  <a:srgbClr val="FF0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47664" y="4293096"/>
                <a:ext cx="631453" cy="63145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90" name="Picture 3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duotone>
                  <a:prstClr val="black"/>
                  <a:srgbClr val="FF0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87624" y="4293096"/>
                <a:ext cx="631453" cy="63145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91" name="Skupina 90"/>
            <p:cNvGrpSpPr/>
            <p:nvPr/>
          </p:nvGrpSpPr>
          <p:grpSpPr>
            <a:xfrm rot="16200000">
              <a:off x="7668344" y="2564904"/>
              <a:ext cx="216000" cy="144000"/>
              <a:chOff x="1187624" y="4293096"/>
              <a:chExt cx="991493" cy="631453"/>
            </a:xfrm>
          </p:grpSpPr>
          <p:pic>
            <p:nvPicPr>
              <p:cNvPr id="92" name="Picture 3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duotone>
                  <a:prstClr val="black"/>
                  <a:srgbClr val="FF0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47664" y="4293096"/>
                <a:ext cx="631453" cy="63145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93" name="Picture 3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duotone>
                  <a:prstClr val="black"/>
                  <a:srgbClr val="FF0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87624" y="4293096"/>
                <a:ext cx="631453" cy="63145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grpSp>
        <p:nvGrpSpPr>
          <p:cNvPr id="5" name="Skupina 4"/>
          <p:cNvGrpSpPr/>
          <p:nvPr/>
        </p:nvGrpSpPr>
        <p:grpSpPr>
          <a:xfrm>
            <a:off x="7308304" y="4833156"/>
            <a:ext cx="792088" cy="1224136"/>
            <a:chOff x="7308304" y="4833156"/>
            <a:chExt cx="792088" cy="1224136"/>
          </a:xfrm>
        </p:grpSpPr>
        <p:grpSp>
          <p:nvGrpSpPr>
            <p:cNvPr id="94" name="Skupina 93"/>
            <p:cNvGrpSpPr/>
            <p:nvPr/>
          </p:nvGrpSpPr>
          <p:grpSpPr>
            <a:xfrm>
              <a:off x="7812360" y="5805264"/>
              <a:ext cx="288032" cy="216024"/>
              <a:chOff x="5652120" y="3356992"/>
              <a:chExt cx="864096" cy="720080"/>
            </a:xfrm>
          </p:grpSpPr>
          <p:pic>
            <p:nvPicPr>
              <p:cNvPr id="95" name="Picture 4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652120" y="3573016"/>
                <a:ext cx="432048" cy="43204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96" name="Picture 3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4" cstate="print">
                <a:duotone>
                  <a:prstClr val="black"/>
                  <a:srgbClr val="FF0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796136" y="3356992"/>
                <a:ext cx="631453" cy="63145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97" name="Picture 4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084168" y="3645024"/>
                <a:ext cx="432048" cy="43204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98" name="Skupina 97"/>
            <p:cNvGrpSpPr/>
            <p:nvPr/>
          </p:nvGrpSpPr>
          <p:grpSpPr>
            <a:xfrm>
              <a:off x="7380312" y="5013176"/>
              <a:ext cx="288032" cy="216024"/>
              <a:chOff x="5652120" y="3356992"/>
              <a:chExt cx="864096" cy="720080"/>
            </a:xfrm>
          </p:grpSpPr>
          <p:pic>
            <p:nvPicPr>
              <p:cNvPr id="99" name="Picture 4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652120" y="3573016"/>
                <a:ext cx="432048" cy="43204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0" name="Picture 3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4" cstate="print">
                <a:duotone>
                  <a:prstClr val="black"/>
                  <a:srgbClr val="FF0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796136" y="3356992"/>
                <a:ext cx="631453" cy="63145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1" name="Picture 4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084168" y="3645024"/>
                <a:ext cx="432048" cy="43204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02" name="Skupina 101"/>
            <p:cNvGrpSpPr/>
            <p:nvPr/>
          </p:nvGrpSpPr>
          <p:grpSpPr>
            <a:xfrm>
              <a:off x="7740352" y="5517232"/>
              <a:ext cx="288032" cy="216024"/>
              <a:chOff x="5652120" y="3356992"/>
              <a:chExt cx="864096" cy="720080"/>
            </a:xfrm>
          </p:grpSpPr>
          <p:pic>
            <p:nvPicPr>
              <p:cNvPr id="103" name="Picture 4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652120" y="3573016"/>
                <a:ext cx="432048" cy="43204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4" name="Picture 3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4" cstate="print">
                <a:duotone>
                  <a:prstClr val="black"/>
                  <a:srgbClr val="FF0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796136" y="3356992"/>
                <a:ext cx="631453" cy="63145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5" name="Picture 4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084168" y="3645024"/>
                <a:ext cx="432048" cy="43204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06" name="Skupina 105"/>
            <p:cNvGrpSpPr/>
            <p:nvPr/>
          </p:nvGrpSpPr>
          <p:grpSpPr>
            <a:xfrm rot="5400000">
              <a:off x="7740352" y="4869160"/>
              <a:ext cx="288032" cy="216024"/>
              <a:chOff x="5652120" y="3356992"/>
              <a:chExt cx="864096" cy="720080"/>
            </a:xfrm>
          </p:grpSpPr>
          <p:pic>
            <p:nvPicPr>
              <p:cNvPr id="107" name="Picture 4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652120" y="3573016"/>
                <a:ext cx="432048" cy="43204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8" name="Picture 3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4" cstate="print">
                <a:duotone>
                  <a:prstClr val="black"/>
                  <a:srgbClr val="FF0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796136" y="3356992"/>
                <a:ext cx="631453" cy="63145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9" name="Picture 4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084168" y="3645024"/>
                <a:ext cx="432048" cy="43204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10" name="Skupina 109"/>
            <p:cNvGrpSpPr/>
            <p:nvPr/>
          </p:nvGrpSpPr>
          <p:grpSpPr>
            <a:xfrm rot="16200000">
              <a:off x="7524328" y="5805264"/>
              <a:ext cx="288032" cy="216024"/>
              <a:chOff x="5652120" y="3356992"/>
              <a:chExt cx="864096" cy="720080"/>
            </a:xfrm>
          </p:grpSpPr>
          <p:pic>
            <p:nvPicPr>
              <p:cNvPr id="111" name="Picture 4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652120" y="3573016"/>
                <a:ext cx="432048" cy="43204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12" name="Picture 3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4" cstate="print">
                <a:duotone>
                  <a:prstClr val="black"/>
                  <a:srgbClr val="FF0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796136" y="3356992"/>
                <a:ext cx="631453" cy="63145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13" name="Picture 4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084168" y="3645024"/>
                <a:ext cx="432048" cy="43204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14" name="Skupina 113"/>
            <p:cNvGrpSpPr/>
            <p:nvPr/>
          </p:nvGrpSpPr>
          <p:grpSpPr>
            <a:xfrm flipV="1">
              <a:off x="7812360" y="5301208"/>
              <a:ext cx="288032" cy="216024"/>
              <a:chOff x="5652120" y="3356992"/>
              <a:chExt cx="864096" cy="720080"/>
            </a:xfrm>
          </p:grpSpPr>
          <p:pic>
            <p:nvPicPr>
              <p:cNvPr id="115" name="Picture 4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652120" y="3573016"/>
                <a:ext cx="432048" cy="43204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16" name="Picture 3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4" cstate="print">
                <a:duotone>
                  <a:prstClr val="black"/>
                  <a:srgbClr val="FF0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796136" y="3356992"/>
                <a:ext cx="631453" cy="63145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17" name="Picture 4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084168" y="3645024"/>
                <a:ext cx="432048" cy="43204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18" name="Skupina 117"/>
            <p:cNvGrpSpPr/>
            <p:nvPr/>
          </p:nvGrpSpPr>
          <p:grpSpPr>
            <a:xfrm flipV="1">
              <a:off x="7308304" y="5373216"/>
              <a:ext cx="288032" cy="216024"/>
              <a:chOff x="5652120" y="3356992"/>
              <a:chExt cx="864096" cy="720080"/>
            </a:xfrm>
          </p:grpSpPr>
          <p:pic>
            <p:nvPicPr>
              <p:cNvPr id="119" name="Picture 4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652120" y="3573016"/>
                <a:ext cx="432048" cy="43204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20" name="Picture 3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4" cstate="print">
                <a:duotone>
                  <a:prstClr val="black"/>
                  <a:srgbClr val="FF0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796136" y="3356992"/>
                <a:ext cx="631453" cy="63145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21" name="Picture 4" descr="C:\Users\Monika\AppData\Local\Microsoft\Windows\Temporary Internet Files\Content.IE5\3ZJIN1Y9\MC900437065[1].pn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084168" y="3645024"/>
                <a:ext cx="432048" cy="43204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</p:spTree>
    <p:extLst>
      <p:ext uri="{BB962C8B-B14F-4D97-AF65-F5344CB8AC3E}">
        <p14:creationId xmlns:p14="http://schemas.microsoft.com/office/powerpoint/2010/main" val="1606415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47664" y="2780928"/>
            <a:ext cx="947962" cy="36933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prvky  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00192" y="2708920"/>
            <a:ext cx="1476164" cy="369332"/>
          </a:xfrm>
          <a:prstGeom prst="rect">
            <a:avLst/>
          </a:prstGeom>
          <a:solidFill>
            <a:srgbClr val="CCFF99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b="1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sloučeniny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115616" y="1988840"/>
            <a:ext cx="468398" cy="3693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</a:rPr>
              <a:t>NO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372200" y="1988840"/>
            <a:ext cx="436338" cy="3693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</a:rPr>
              <a:t>HF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724128" y="1988840"/>
            <a:ext cx="497252" cy="3693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</a:rPr>
              <a:t>N</a:t>
            </a:r>
            <a:r>
              <a:rPr lang="cs-CZ" b="1" baseline="-25000" dirty="0">
                <a:solidFill>
                  <a:srgbClr val="000000"/>
                </a:solidFill>
              </a:rPr>
              <a:t>2</a:t>
            </a:r>
            <a:r>
              <a:rPr lang="cs-CZ" dirty="0">
                <a:solidFill>
                  <a:srgbClr val="000000"/>
                </a:solidFill>
              </a:rPr>
              <a:t>, 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95536" y="1988840"/>
            <a:ext cx="538930" cy="369332"/>
          </a:xfrm>
          <a:prstGeom prst="rect">
            <a:avLst/>
          </a:prstGeom>
          <a:solidFill>
            <a:schemeClr val="accent6">
              <a:lumMod val="50000"/>
            </a:schemeClr>
          </a:solidFill>
          <a:ln w="3175"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</a:rPr>
              <a:t>H</a:t>
            </a:r>
            <a:r>
              <a:rPr lang="cs-CZ" b="1" baseline="-25000" dirty="0">
                <a:solidFill>
                  <a:srgbClr val="000000"/>
                </a:solidFill>
              </a:rPr>
              <a:t>2</a:t>
            </a:r>
            <a:r>
              <a:rPr lang="cs-CZ" b="1" dirty="0">
                <a:solidFill>
                  <a:srgbClr val="000000"/>
                </a:solidFill>
              </a:rPr>
              <a:t>O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948264" y="1988840"/>
            <a:ext cx="492068" cy="3693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</a:rPr>
              <a:t>CO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987824" y="1988840"/>
            <a:ext cx="538930" cy="3693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</a:rPr>
              <a:t>CO</a:t>
            </a:r>
            <a:r>
              <a:rPr lang="cs-CZ" b="1" baseline="-25000" dirty="0">
                <a:solidFill>
                  <a:srgbClr val="000000"/>
                </a:solidFill>
              </a:rPr>
              <a:t>2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7596336" y="1988840"/>
            <a:ext cx="527709" cy="3693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</a:rPr>
              <a:t>CH</a:t>
            </a:r>
            <a:r>
              <a:rPr lang="cs-CZ" b="1" baseline="-25000" dirty="0">
                <a:solidFill>
                  <a:srgbClr val="000000"/>
                </a:solidFill>
              </a:rPr>
              <a:t>4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499992" y="1988840"/>
            <a:ext cx="391454" cy="3693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</a:rPr>
              <a:t>H</a:t>
            </a:r>
            <a:r>
              <a:rPr lang="cs-CZ" b="1" baseline="-25000" dirty="0">
                <a:solidFill>
                  <a:srgbClr val="000000"/>
                </a:solidFill>
              </a:rPr>
              <a:t>2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076056" y="1988840"/>
            <a:ext cx="562975" cy="3693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</a:rPr>
              <a:t>K Cl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8244408" y="1988840"/>
            <a:ext cx="444352" cy="3693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</a:rPr>
              <a:t>Cl</a:t>
            </a:r>
            <a:r>
              <a:rPr lang="cs-CZ" b="1" baseline="-25000" dirty="0">
                <a:solidFill>
                  <a:srgbClr val="000000"/>
                </a:solidFill>
              </a:rPr>
              <a:t>2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763688" y="1988840"/>
            <a:ext cx="381836" cy="3693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</a:rPr>
              <a:t>S</a:t>
            </a:r>
            <a:r>
              <a:rPr lang="cs-CZ" b="1" baseline="-25000" dirty="0">
                <a:solidFill>
                  <a:srgbClr val="000000"/>
                </a:solidFill>
              </a:rPr>
              <a:t>8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3707904" y="1988840"/>
            <a:ext cx="638316" cy="390876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none">
            <a:spAutoFit/>
          </a:bodyPr>
          <a:lstStyle/>
          <a:p>
            <a:r>
              <a:rPr lang="cs-CZ" sz="1940" b="1" dirty="0">
                <a:solidFill>
                  <a:srgbClr val="000000"/>
                </a:solidFill>
              </a:rPr>
              <a:t>HNO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339752" y="1988840"/>
            <a:ext cx="487634" cy="3693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</a:rPr>
              <a:t>  P</a:t>
            </a:r>
            <a:r>
              <a:rPr lang="cs-CZ" b="1" baseline="-25000" dirty="0">
                <a:solidFill>
                  <a:srgbClr val="000000"/>
                </a:solidFill>
              </a:rPr>
              <a:t>4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1043608" y="98072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Rozděl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4466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 animBg="1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47664" y="2564904"/>
            <a:ext cx="947962" cy="36933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prvky  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28184" y="2420888"/>
            <a:ext cx="1476164" cy="369332"/>
          </a:xfrm>
          <a:prstGeom prst="rect">
            <a:avLst/>
          </a:prstGeom>
          <a:solidFill>
            <a:srgbClr val="CCFF99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b="1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sloučeniny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300192" y="4221088"/>
            <a:ext cx="468398" cy="3693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</a:rPr>
              <a:t>NO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948264" y="4653136"/>
            <a:ext cx="436338" cy="3693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</a:rPr>
              <a:t>HF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691680" y="4653136"/>
            <a:ext cx="497252" cy="3693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</a:rPr>
              <a:t>N</a:t>
            </a:r>
            <a:r>
              <a:rPr lang="cs-CZ" b="1" baseline="-25000" dirty="0">
                <a:solidFill>
                  <a:srgbClr val="000000"/>
                </a:solidFill>
              </a:rPr>
              <a:t>2</a:t>
            </a:r>
            <a:r>
              <a:rPr lang="cs-CZ" dirty="0">
                <a:solidFill>
                  <a:srgbClr val="000000"/>
                </a:solidFill>
              </a:rPr>
              <a:t>, 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300192" y="3789040"/>
            <a:ext cx="538930" cy="369332"/>
          </a:xfrm>
          <a:prstGeom prst="rect">
            <a:avLst/>
          </a:prstGeom>
          <a:solidFill>
            <a:schemeClr val="accent6">
              <a:lumMod val="50000"/>
            </a:schemeClr>
          </a:solidFill>
          <a:ln w="3175"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</a:rPr>
              <a:t>H</a:t>
            </a:r>
            <a:r>
              <a:rPr lang="cs-CZ" b="1" baseline="-25000" dirty="0">
                <a:solidFill>
                  <a:srgbClr val="000000"/>
                </a:solidFill>
              </a:rPr>
              <a:t>2</a:t>
            </a:r>
            <a:r>
              <a:rPr lang="cs-CZ" b="1" dirty="0">
                <a:solidFill>
                  <a:srgbClr val="000000"/>
                </a:solidFill>
              </a:rPr>
              <a:t>O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300192" y="5085184"/>
            <a:ext cx="492068" cy="3693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</a:rPr>
              <a:t>CO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7020272" y="3789040"/>
            <a:ext cx="538930" cy="3693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</a:rPr>
              <a:t>CO</a:t>
            </a:r>
            <a:r>
              <a:rPr lang="cs-CZ" b="1" baseline="-25000" dirty="0">
                <a:solidFill>
                  <a:srgbClr val="000000"/>
                </a:solidFill>
              </a:rPr>
              <a:t>2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948264" y="5085184"/>
            <a:ext cx="527709" cy="3693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</a:rPr>
              <a:t>CH</a:t>
            </a:r>
            <a:r>
              <a:rPr lang="cs-CZ" b="1" baseline="-25000" dirty="0">
                <a:solidFill>
                  <a:srgbClr val="000000"/>
                </a:solidFill>
              </a:rPr>
              <a:t>4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195736" y="3789040"/>
            <a:ext cx="391454" cy="3693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</a:rPr>
              <a:t>H</a:t>
            </a:r>
            <a:r>
              <a:rPr lang="cs-CZ" b="1" baseline="-25000" dirty="0">
                <a:solidFill>
                  <a:srgbClr val="000000"/>
                </a:solidFill>
              </a:rPr>
              <a:t>2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300192" y="4653136"/>
            <a:ext cx="562975" cy="3693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</a:rPr>
              <a:t>K Cl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267744" y="4653136"/>
            <a:ext cx="444352" cy="3693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</a:rPr>
              <a:t>Cl</a:t>
            </a:r>
            <a:r>
              <a:rPr lang="cs-CZ" b="1" baseline="-25000" dirty="0">
                <a:solidFill>
                  <a:srgbClr val="000000"/>
                </a:solidFill>
              </a:rPr>
              <a:t>2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691680" y="3789040"/>
            <a:ext cx="381836" cy="3693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</a:rPr>
              <a:t>S</a:t>
            </a:r>
            <a:r>
              <a:rPr lang="cs-CZ" b="1" baseline="-25000" dirty="0">
                <a:solidFill>
                  <a:srgbClr val="000000"/>
                </a:solidFill>
              </a:rPr>
              <a:t>8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6948264" y="4221088"/>
            <a:ext cx="638316" cy="390876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none">
            <a:spAutoFit/>
          </a:bodyPr>
          <a:lstStyle/>
          <a:p>
            <a:r>
              <a:rPr lang="cs-CZ" sz="1940" b="1" dirty="0">
                <a:solidFill>
                  <a:srgbClr val="000000"/>
                </a:solidFill>
              </a:rPr>
              <a:t>HNO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691680" y="4221088"/>
            <a:ext cx="487634" cy="36933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</a:rPr>
              <a:t>  P</a:t>
            </a:r>
            <a:r>
              <a:rPr lang="cs-CZ" b="1" baseline="-25000" dirty="0">
                <a:solidFill>
                  <a:srgbClr val="000000"/>
                </a:solidFill>
              </a:rPr>
              <a:t>4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1043608" y="98072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Ř</a:t>
            </a:r>
            <a:r>
              <a:rPr lang="cs-CZ" dirty="0" smtClean="0"/>
              <a:t>ešení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29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 animBg="1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92088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Zdroj obrázků – galerie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Microsoft Office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Vytvořeno jako DUM do předmětu fyzika na Základní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 škole a </a:t>
            </a: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Mateřské škole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17.listopadu 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1325, </a:t>
            </a:r>
            <a:r>
              <a:rPr lang="en-GB" dirty="0" err="1">
                <a:solidFill>
                  <a:schemeClr val="accent4">
                    <a:lumMod val="50000"/>
                  </a:schemeClr>
                </a:solidFill>
              </a:rPr>
              <a:t>příspěvková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4">
                    <a:lumMod val="50000"/>
                  </a:schemeClr>
                </a:solidFill>
              </a:rPr>
              <a:t>organizace</a:t>
            </a: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 , Mladá Boleslav pro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osmý </a:t>
            </a: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ročník základní školy.</a:t>
            </a:r>
          </a:p>
          <a:p>
            <a:endParaRPr lang="cs-CZ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Materiál slouží k doplnění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výkladu Prvky a sloučeniny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Materiál doporučuji prezentovat pomocí dataprojektoru.</a:t>
            </a:r>
          </a:p>
          <a:p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Materiál byl vytvořen a pilotován ve I. pololetí školního roku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2012/2013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5514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475</TotalTime>
  <Words>241</Words>
  <Application>Microsoft Office PowerPoint</Application>
  <PresentationFormat>Předvádění na obrazovce (4:3)</PresentationFormat>
  <Paragraphs>83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Horizont</vt:lpstr>
      <vt:lpstr>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Monika</cp:lastModifiedBy>
  <cp:revision>38</cp:revision>
  <dcterms:created xsi:type="dcterms:W3CDTF">2012-10-28T17:51:47Z</dcterms:created>
  <dcterms:modified xsi:type="dcterms:W3CDTF">2013-01-17T18:37:41Z</dcterms:modified>
</cp:coreProperties>
</file>