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9"/>
  </p:notesMasterIdLst>
  <p:sldIdLst>
    <p:sldId id="283" r:id="rId2"/>
    <p:sldId id="284" r:id="rId3"/>
    <p:sldId id="256" r:id="rId4"/>
    <p:sldId id="259" r:id="rId5"/>
    <p:sldId id="260" r:id="rId6"/>
    <p:sldId id="258" r:id="rId7"/>
    <p:sldId id="270" r:id="rId8"/>
    <p:sldId id="271" r:id="rId9"/>
    <p:sldId id="268" r:id="rId10"/>
    <p:sldId id="264" r:id="rId11"/>
    <p:sldId id="261" r:id="rId12"/>
    <p:sldId id="263" r:id="rId13"/>
    <p:sldId id="257" r:id="rId14"/>
    <p:sldId id="262" r:id="rId15"/>
    <p:sldId id="265" r:id="rId16"/>
    <p:sldId id="272" r:id="rId17"/>
    <p:sldId id="273" r:id="rId18"/>
    <p:sldId id="274" r:id="rId19"/>
    <p:sldId id="279" r:id="rId20"/>
    <p:sldId id="280" r:id="rId21"/>
    <p:sldId id="286" r:id="rId22"/>
    <p:sldId id="266" r:id="rId23"/>
    <p:sldId id="281" r:id="rId24"/>
    <p:sldId id="275" r:id="rId25"/>
    <p:sldId id="282" r:id="rId26"/>
    <p:sldId id="285" r:id="rId27"/>
    <p:sldId id="276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5050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F6A201-EEA8-40B2-AECA-0EA9BC4EBA29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777177-12A4-43A4-A757-D764E94399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8C70EE-5955-479B-AFFD-1718025A18B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CE40AF-C272-4589-94C7-77F86A0F2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8C70EE-5955-479B-AFFD-1718025A18B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CE40AF-C272-4589-94C7-77F86A0F2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8C70EE-5955-479B-AFFD-1718025A18B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CE40AF-C272-4589-94C7-77F86A0F2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8C70EE-5955-479B-AFFD-1718025A18B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CE40AF-C272-4589-94C7-77F86A0F2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8C70EE-5955-479B-AFFD-1718025A18B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CE40AF-C272-4589-94C7-77F86A0F2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8C70EE-5955-479B-AFFD-1718025A18B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CE40AF-C272-4589-94C7-77F86A0F2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8C70EE-5955-479B-AFFD-1718025A18B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CE40AF-C272-4589-94C7-77F86A0F2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8C70EE-5955-479B-AFFD-1718025A18B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CE40AF-C272-4589-94C7-77F86A0F2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8C70EE-5955-479B-AFFD-1718025A18B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CE40AF-C272-4589-94C7-77F86A0F2F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8C70EE-5955-479B-AFFD-1718025A18B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CE40AF-C272-4589-94C7-77F86A0F2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8C70EE-5955-479B-AFFD-1718025A18B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CE40AF-C272-4589-94C7-77F86A0F2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38C70EE-5955-479B-AFFD-1718025A18B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CCE40AF-C272-4589-94C7-77F86A0F2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429685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472B13"/>
                          </a:solidFill>
                        </a:rPr>
                        <a:t>DUM</a:t>
                      </a:r>
                      <a:r>
                        <a:rPr lang="cs-CZ" sz="1800" b="1" dirty="0" smtClean="0">
                          <a:solidFill>
                            <a:srgbClr val="472B13"/>
                          </a:solidFill>
                        </a:rPr>
                        <a:t>:</a:t>
                      </a:r>
                      <a:r>
                        <a:rPr lang="cs-CZ" sz="1800" dirty="0" smtClean="0">
                          <a:solidFill>
                            <a:srgbClr val="472B13"/>
                          </a:solidFill>
                        </a:rPr>
                        <a:t>VY_32_INOVACE_IX_1_5  Ohmův zákon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	IX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I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Pořadové číslo DUM:5</a:t>
                      </a:r>
                      <a:endParaRPr lang="cs-CZ" b="1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rgbClr val="472B13"/>
                          </a:solidFill>
                        </a:rPr>
                        <a:t>Mgr. Milan Žižka</a:t>
                      </a:r>
                    </a:p>
                    <a:p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7158" y="2071678"/>
          <a:ext cx="8358246" cy="1925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38549"/>
                <a:gridCol w="42196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bg1"/>
                          </a:solidFill>
                        </a:rPr>
                      </a:b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358246" cy="2286015"/>
          </a:xfrm>
          <a:solidFill>
            <a:schemeClr val="accent2"/>
          </a:solidFill>
        </p:spPr>
        <p:txBody>
          <a:bodyPr anchor="t">
            <a:normAutofit fontScale="90000"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Anotace: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PowerPointová</a:t>
            </a:r>
            <a:r>
              <a:rPr lang="cs-CZ" sz="3200" dirty="0" smtClean="0">
                <a:solidFill>
                  <a:schemeClr val="bg1"/>
                </a:solidFill>
              </a:rPr>
              <a:t> prezentace názorně seznamuje žáky s Ohmovým zákonem a s jeho užitím k řešení části</a:t>
            </a:r>
            <a:r>
              <a:rPr lang="cs-CZ" sz="3200" b="1" dirty="0" smtClean="0">
                <a:solidFill>
                  <a:schemeClr val="bg1"/>
                </a:solidFill>
              </a:rPr>
              <a:t> elektrického obvodu. 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6376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– 14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Ohmův zákon, elektrický proud, elektrický odpor, elektrické napětí.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28" y="500042"/>
            <a:ext cx="6172200" cy="1894362"/>
          </a:xfrm>
        </p:spPr>
        <p:txBody>
          <a:bodyPr anchor="ctr">
            <a:norm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Ohmův zákon</a:t>
            </a:r>
            <a:endParaRPr lang="cs-CZ" sz="5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57620" y="3714752"/>
            <a:ext cx="4629128" cy="1571636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bg1"/>
                </a:solidFill>
              </a:rPr>
              <a:t>Je jedním ze základních zákonů části elektrického obvodu. 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" name="Obrázek 3" descr="2012 01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2571744"/>
            <a:ext cx="3440523" cy="27146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29"/>
          <p:cNvGrpSpPr/>
          <p:nvPr/>
        </p:nvGrpSpPr>
        <p:grpSpPr>
          <a:xfrm>
            <a:off x="2428860" y="4429132"/>
            <a:ext cx="3143272" cy="1857388"/>
            <a:chOff x="2428860" y="1971697"/>
            <a:chExt cx="4073587" cy="2599517"/>
          </a:xfrm>
        </p:grpSpPr>
        <p:sp>
          <p:nvSpPr>
            <p:cNvPr id="3" name="Prstenec 2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595675" y="2143116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500562" y="2643182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428860" y="2657890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67063" y="337694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4"/>
            <p:cNvGrpSpPr/>
            <p:nvPr/>
          </p:nvGrpSpPr>
          <p:grpSpPr>
            <a:xfrm>
              <a:off x="4786314" y="3714752"/>
              <a:ext cx="72232" cy="856462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98"/>
            <p:cNvGrpSpPr/>
            <p:nvPr/>
          </p:nvGrpSpPr>
          <p:grpSpPr>
            <a:xfrm>
              <a:off x="4929190" y="3714752"/>
              <a:ext cx="72232" cy="856462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4643438" y="3714752"/>
              <a:ext cx="72232" cy="856462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" name="Skupina 126"/>
            <p:cNvGrpSpPr/>
            <p:nvPr/>
          </p:nvGrpSpPr>
          <p:grpSpPr>
            <a:xfrm>
              <a:off x="5000628" y="1971697"/>
              <a:ext cx="914400" cy="1085819"/>
              <a:chOff x="5143504" y="5186407"/>
              <a:chExt cx="914400" cy="1085819"/>
            </a:xfrm>
          </p:grpSpPr>
          <p:sp>
            <p:nvSpPr>
              <p:cNvPr id="46" name="Elipsa 45"/>
              <p:cNvSpPr/>
              <p:nvPr/>
            </p:nvSpPr>
            <p:spPr>
              <a:xfrm>
                <a:off x="5143504" y="5357826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5164018" y="5186407"/>
                <a:ext cx="500065" cy="923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A</a:t>
                </a:r>
                <a:endParaRPr lang="cs-CZ" sz="5400" dirty="0"/>
              </a:p>
            </p:txBody>
          </p:sp>
        </p:grpSp>
        <p:cxnSp>
          <p:nvCxnSpPr>
            <p:cNvPr id="49" name="Přímá spojovací čára 48"/>
            <p:cNvCxnSpPr/>
            <p:nvPr/>
          </p:nvCxnSpPr>
          <p:spPr>
            <a:xfrm>
              <a:off x="5929322" y="2643182"/>
              <a:ext cx="57150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TextovéPole 52"/>
          <p:cNvSpPr txBox="1"/>
          <p:nvPr/>
        </p:nvSpPr>
        <p:spPr>
          <a:xfrm>
            <a:off x="357158" y="428604"/>
            <a:ext cx="5857916" cy="461665"/>
          </a:xfrm>
          <a:prstGeom prst="rect">
            <a:avLst/>
          </a:prstGeom>
          <a:solidFill>
            <a:schemeClr val="accent2"/>
          </a:solidFill>
          <a:ln w="38100">
            <a:solidFill>
              <a:srgbClr val="8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Odpovězte na otázky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85720" y="1071546"/>
            <a:ext cx="7858180" cy="156966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Čím měříme elektrický proud?</a:t>
            </a:r>
          </a:p>
          <a:p>
            <a:r>
              <a:rPr lang="cs-CZ" sz="2400" dirty="0" smtClean="0"/>
              <a:t>_____________________________________</a:t>
            </a:r>
          </a:p>
          <a:p>
            <a:r>
              <a:rPr lang="cs-CZ" sz="2400" dirty="0" smtClean="0"/>
              <a:t>Jak se zapojuje tento přístroj? </a:t>
            </a:r>
          </a:p>
          <a:p>
            <a:r>
              <a:rPr lang="cs-CZ" sz="2400" dirty="0" smtClean="0"/>
              <a:t>_____________________________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357158" y="3000372"/>
            <a:ext cx="7858180" cy="830997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Nakreslete schéma zapojení pro měření proudu.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4" name="Dvaatřiceticípá hvězda 33"/>
          <p:cNvSpPr/>
          <p:nvPr/>
        </p:nvSpPr>
        <p:spPr>
          <a:xfrm>
            <a:off x="7429520" y="285728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28596" y="1500174"/>
            <a:ext cx="6858048" cy="40011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Elektrický proud měříme ampérmetrem. 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428596" y="2214554"/>
            <a:ext cx="6786610" cy="40011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Ampérmetr zapojujeme do obvodu - </a:t>
            </a:r>
            <a:r>
              <a:rPr lang="cs-CZ" sz="2000" b="1" dirty="0" smtClean="0"/>
              <a:t>za sebou</a:t>
            </a:r>
            <a:r>
              <a:rPr lang="cs-CZ" sz="2000" dirty="0" smtClean="0"/>
              <a:t>. 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ovéPole 52"/>
          <p:cNvSpPr txBox="1"/>
          <p:nvPr/>
        </p:nvSpPr>
        <p:spPr>
          <a:xfrm>
            <a:off x="428596" y="428604"/>
            <a:ext cx="5857916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Odpovídejte na otázky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428596" y="1000108"/>
            <a:ext cx="8358246" cy="156966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Jakým přístrojem měříme elektrické napětí?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____________________________________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Jak zapojujeme tento přístroj?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________________________________</a:t>
            </a:r>
            <a:endParaRPr lang="cs-CZ" sz="2400" dirty="0">
              <a:solidFill>
                <a:schemeClr val="bg1"/>
              </a:solidFill>
            </a:endParaRPr>
          </a:p>
        </p:txBody>
      </p:sp>
      <p:grpSp>
        <p:nvGrpSpPr>
          <p:cNvPr id="2" name="Skupina 36"/>
          <p:cNvGrpSpPr/>
          <p:nvPr/>
        </p:nvGrpSpPr>
        <p:grpSpPr>
          <a:xfrm>
            <a:off x="2500298" y="3571876"/>
            <a:ext cx="3214710" cy="2928958"/>
            <a:chOff x="2428860" y="837606"/>
            <a:chExt cx="4073587" cy="3733608"/>
          </a:xfrm>
        </p:grpSpPr>
        <p:sp>
          <p:nvSpPr>
            <p:cNvPr id="3" name="Prstenec 2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571868" y="2071678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500562" y="2643182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428860" y="2643182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67063" y="337694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4"/>
            <p:cNvGrpSpPr/>
            <p:nvPr/>
          </p:nvGrpSpPr>
          <p:grpSpPr>
            <a:xfrm>
              <a:off x="4786314" y="3714752"/>
              <a:ext cx="72232" cy="856462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98"/>
            <p:cNvGrpSpPr/>
            <p:nvPr/>
          </p:nvGrpSpPr>
          <p:grpSpPr>
            <a:xfrm>
              <a:off x="4929190" y="3714752"/>
              <a:ext cx="72232" cy="856462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4643438" y="3714752"/>
              <a:ext cx="72232" cy="856462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>
              <a:off x="4429124" y="1428736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" name="Skupina 115"/>
            <p:cNvGrpSpPr/>
            <p:nvPr/>
          </p:nvGrpSpPr>
          <p:grpSpPr>
            <a:xfrm>
              <a:off x="3571868" y="837606"/>
              <a:ext cx="914400" cy="1076903"/>
              <a:chOff x="3214678" y="5123886"/>
              <a:chExt cx="914400" cy="1076903"/>
            </a:xfrm>
          </p:grpSpPr>
          <p:sp>
            <p:nvSpPr>
              <p:cNvPr id="33" name="Elipsa 32"/>
              <p:cNvSpPr/>
              <p:nvPr/>
            </p:nvSpPr>
            <p:spPr>
              <a:xfrm>
                <a:off x="3214678" y="5286388"/>
                <a:ext cx="914400" cy="914401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3248482" y="5123886"/>
                <a:ext cx="642941" cy="923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v</a:t>
                </a:r>
                <a:endParaRPr lang="cs-CZ" sz="5400" dirty="0"/>
              </a:p>
            </p:txBody>
          </p:sp>
        </p:grpSp>
        <p:sp>
          <p:nvSpPr>
            <p:cNvPr id="41" name="Prstenec 40"/>
            <p:cNvSpPr/>
            <p:nvPr/>
          </p:nvSpPr>
          <p:spPr>
            <a:xfrm>
              <a:off x="3143240" y="2571744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Prstenec 41"/>
            <p:cNvSpPr/>
            <p:nvPr/>
          </p:nvSpPr>
          <p:spPr>
            <a:xfrm>
              <a:off x="4929190" y="2571744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>
              <a:off x="3143240" y="1428736"/>
              <a:ext cx="42862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5400000" flipH="1" flipV="1">
              <a:off x="2536811" y="2035165"/>
              <a:ext cx="121285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>
              <a:stCxn id="42" idx="3"/>
            </p:cNvCxnSpPr>
            <p:nvPr/>
          </p:nvCxnSpPr>
          <p:spPr>
            <a:xfrm rot="5400000" flipH="1">
              <a:off x="4332429" y="2025497"/>
              <a:ext cx="1203984" cy="10462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Dvaatřiceticípá hvězda 37"/>
          <p:cNvSpPr/>
          <p:nvPr/>
        </p:nvSpPr>
        <p:spPr>
          <a:xfrm>
            <a:off x="7572396" y="2857496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28596" y="1357298"/>
            <a:ext cx="7715304" cy="40011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Elektrické napětí měříme voltmetrem</a:t>
            </a:r>
            <a:r>
              <a:rPr lang="cs-CZ" dirty="0" smtClean="0"/>
              <a:t>.  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28596" y="2143116"/>
            <a:ext cx="7786742" cy="70788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Voltmetr zapojujeme </a:t>
            </a:r>
            <a:r>
              <a:rPr lang="cs-CZ" sz="2000" b="1" dirty="0" smtClean="0"/>
              <a:t>vedle </a:t>
            </a:r>
            <a:r>
              <a:rPr lang="cs-CZ" sz="2000" dirty="0" smtClean="0"/>
              <a:t>spotřebiče nebo zdroje (vedle sebe).</a:t>
            </a:r>
            <a:endParaRPr lang="cs-CZ" sz="2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28596" y="2786058"/>
            <a:ext cx="5857916" cy="830997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Nakreslete schéma pro měření napětí.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285984" y="1643050"/>
            <a:ext cx="4073586" cy="3571106"/>
            <a:chOff x="2428860" y="1000108"/>
            <a:chExt cx="4073586" cy="3571106"/>
          </a:xfrm>
        </p:grpSpPr>
        <p:sp>
          <p:nvSpPr>
            <p:cNvPr id="3" name="Prstenec 2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571868" y="2071678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500562" y="2643182"/>
              <a:ext cx="857256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428860" y="2643182"/>
              <a:ext cx="1166815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51538" y="3392472"/>
              <a:ext cx="1500198" cy="161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4"/>
            <p:cNvGrpSpPr/>
            <p:nvPr/>
          </p:nvGrpSpPr>
          <p:grpSpPr>
            <a:xfrm>
              <a:off x="4786314" y="3714752"/>
              <a:ext cx="72232" cy="856462"/>
              <a:chOff x="5572132" y="2643976"/>
              <a:chExt cx="72232" cy="856462"/>
            </a:xfrm>
          </p:grpSpPr>
          <p:cxnSp>
            <p:nvCxnSpPr>
              <p:cNvPr id="33" name="Přímá spojovací čára 3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3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" name="Přímá spojovací čára 15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7" name="Skupina 98"/>
            <p:cNvGrpSpPr/>
            <p:nvPr/>
          </p:nvGrpSpPr>
          <p:grpSpPr>
            <a:xfrm>
              <a:off x="4929190" y="3714752"/>
              <a:ext cx="72232" cy="856462"/>
              <a:chOff x="5572132" y="2643976"/>
              <a:chExt cx="72232" cy="856462"/>
            </a:xfrm>
          </p:grpSpPr>
          <p:cxnSp>
            <p:nvCxnSpPr>
              <p:cNvPr id="31" name="Přímá spojovací čára 3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3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4643438" y="3714752"/>
              <a:ext cx="72232" cy="856462"/>
              <a:chOff x="5572132" y="2643976"/>
              <a:chExt cx="72232" cy="856462"/>
            </a:xfrm>
          </p:grpSpPr>
          <p:cxnSp>
            <p:nvCxnSpPr>
              <p:cNvPr id="29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29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9" name="Přímá spojovací čára 18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4429124" y="1428736"/>
              <a:ext cx="500066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Elipsa 26"/>
            <p:cNvSpPr/>
            <p:nvPr/>
          </p:nvSpPr>
          <p:spPr>
            <a:xfrm>
              <a:off x="3571868" y="1000108"/>
              <a:ext cx="914400" cy="9144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Prstenec 21"/>
            <p:cNvSpPr/>
            <p:nvPr/>
          </p:nvSpPr>
          <p:spPr>
            <a:xfrm>
              <a:off x="3143240" y="2571744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" name="Prstenec 22"/>
            <p:cNvSpPr/>
            <p:nvPr/>
          </p:nvSpPr>
          <p:spPr>
            <a:xfrm>
              <a:off x="4929190" y="2571744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>
              <a:off x="3143240" y="1428736"/>
              <a:ext cx="42862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 flipH="1" flipV="1">
              <a:off x="2536811" y="2035165"/>
              <a:ext cx="121285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>
              <a:stCxn id="23" idx="3"/>
            </p:cNvCxnSpPr>
            <p:nvPr/>
          </p:nvCxnSpPr>
          <p:spPr>
            <a:xfrm rot="5400000" flipH="1">
              <a:off x="4332429" y="2025497"/>
              <a:ext cx="1203984" cy="1046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3" name="TextovéPole 162"/>
          <p:cNvSpPr txBox="1"/>
          <p:nvPr/>
        </p:nvSpPr>
        <p:spPr>
          <a:xfrm>
            <a:off x="3643306" y="1785926"/>
            <a:ext cx="5000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50503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sz="3600" b="1" dirty="0">
              <a:solidFill>
                <a:srgbClr val="050503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71" name="Skupina 170"/>
          <p:cNvGrpSpPr/>
          <p:nvPr/>
        </p:nvGrpSpPr>
        <p:grpSpPr>
          <a:xfrm>
            <a:off x="5214942" y="2857496"/>
            <a:ext cx="914400" cy="914400"/>
            <a:chOff x="5143504" y="5357826"/>
            <a:chExt cx="914400" cy="914400"/>
          </a:xfrm>
        </p:grpSpPr>
        <p:sp>
          <p:nvSpPr>
            <p:cNvPr id="168" name="Elipsa 167"/>
            <p:cNvSpPr/>
            <p:nvPr/>
          </p:nvSpPr>
          <p:spPr>
            <a:xfrm>
              <a:off x="5143504" y="5357826"/>
              <a:ext cx="914400" cy="9144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0" name="TextovéPole 169"/>
            <p:cNvSpPr txBox="1"/>
            <p:nvPr/>
          </p:nvSpPr>
          <p:spPr>
            <a:xfrm>
              <a:off x="5357818" y="5500702"/>
              <a:ext cx="3571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050503"/>
                  </a:solidFill>
                  <a:latin typeface="Arial" pitchFamily="34" charset="0"/>
                  <a:cs typeface="Arial" pitchFamily="34" charset="0"/>
                </a:rPr>
                <a:t>A</a:t>
              </a:r>
              <a:endParaRPr lang="cs-CZ" sz="3600" b="1" dirty="0">
                <a:solidFill>
                  <a:srgbClr val="050503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cxnSp>
        <p:nvCxnSpPr>
          <p:cNvPr id="180" name="Přímá spojovací čára 179"/>
          <p:cNvCxnSpPr/>
          <p:nvPr/>
        </p:nvCxnSpPr>
        <p:spPr>
          <a:xfrm>
            <a:off x="6143636" y="3286124"/>
            <a:ext cx="214314" cy="1588"/>
          </a:xfrm>
          <a:prstGeom prst="line">
            <a:avLst/>
          </a:prstGeom>
          <a:ln w="38100">
            <a:solidFill>
              <a:srgbClr val="05050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6" name="TextovéPole 185"/>
          <p:cNvSpPr txBox="1"/>
          <p:nvPr/>
        </p:nvSpPr>
        <p:spPr>
          <a:xfrm>
            <a:off x="785786" y="642918"/>
            <a:ext cx="73581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tomto zapojení můžeme zároveň měřit napětí i proud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28596" y="571480"/>
            <a:ext cx="8358246" cy="830997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Toto je schéma zapojení pro současné měření napětí na žárovce a proudu protékajícího žárovkou.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z 009.jpg"/>
          <p:cNvPicPr>
            <a:picLocks noChangeAspect="1"/>
          </p:cNvPicPr>
          <p:nvPr/>
        </p:nvPicPr>
        <p:blipFill>
          <a:blip r:embed="rId2" cstate="print"/>
          <a:srcRect l="37500" r="16346"/>
          <a:stretch>
            <a:fillRect/>
          </a:stretch>
        </p:blipFill>
        <p:spPr>
          <a:xfrm>
            <a:off x="500034" y="357166"/>
            <a:ext cx="3000396" cy="4875623"/>
          </a:xfrm>
          <a:prstGeom prst="rect">
            <a:avLst/>
          </a:prstGeom>
        </p:spPr>
      </p:pic>
      <p:pic>
        <p:nvPicPr>
          <p:cNvPr id="5" name="Obrázek 4" descr="oz 011.jpg"/>
          <p:cNvPicPr>
            <a:picLocks noChangeAspect="1"/>
          </p:cNvPicPr>
          <p:nvPr/>
        </p:nvPicPr>
        <p:blipFill>
          <a:blip r:embed="rId3" cstate="print"/>
          <a:srcRect l="12381" t="1270" r="42857"/>
          <a:stretch>
            <a:fillRect/>
          </a:stretch>
        </p:blipFill>
        <p:spPr>
          <a:xfrm>
            <a:off x="5286380" y="285728"/>
            <a:ext cx="2936537" cy="48577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14348" y="5500702"/>
            <a:ext cx="3429024" cy="92333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Takto nastavený měřící přístroj použijeme v obvodu jako_________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14942" y="5429264"/>
            <a:ext cx="3429024" cy="92333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Takto nastavený měřící přístroj použijeme v obvodu jako_________</a:t>
            </a:r>
            <a:endParaRPr lang="cs-CZ" dirty="0"/>
          </a:p>
        </p:txBody>
      </p:sp>
      <p:sp>
        <p:nvSpPr>
          <p:cNvPr id="10" name="Dvaatřiceticípá hvězda 9"/>
          <p:cNvSpPr/>
          <p:nvPr/>
        </p:nvSpPr>
        <p:spPr>
          <a:xfrm>
            <a:off x="3929058" y="642918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00166" y="6072206"/>
            <a:ext cx="178595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ampérmetr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86446" y="6000768"/>
            <a:ext cx="178595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voltmetr</a:t>
            </a:r>
            <a:endParaRPr lang="cs-CZ" dirty="0"/>
          </a:p>
        </p:txBody>
      </p:sp>
      <p:cxnSp>
        <p:nvCxnSpPr>
          <p:cNvPr id="14" name="Přímá spojovací šipka 13"/>
          <p:cNvCxnSpPr>
            <a:stCxn id="11" idx="1"/>
          </p:cNvCxnSpPr>
          <p:nvPr/>
        </p:nvCxnSpPr>
        <p:spPr>
          <a:xfrm rot="10800000">
            <a:off x="1500166" y="3214686"/>
            <a:ext cx="1588" cy="3042186"/>
          </a:xfrm>
          <a:prstGeom prst="straightConnector1">
            <a:avLst/>
          </a:prstGeom>
          <a:ln w="508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5036347" y="4036223"/>
            <a:ext cx="4071966" cy="285752"/>
          </a:xfrm>
          <a:prstGeom prst="straightConnector1">
            <a:avLst/>
          </a:prstGeom>
          <a:ln w="508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z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00496" y="3643314"/>
            <a:ext cx="2381235" cy="1785926"/>
          </a:xfrm>
          <a:prstGeom prst="rect">
            <a:avLst/>
          </a:prstGeom>
        </p:spPr>
      </p:pic>
      <p:grpSp>
        <p:nvGrpSpPr>
          <p:cNvPr id="3" name="Skupina 32"/>
          <p:cNvGrpSpPr/>
          <p:nvPr/>
        </p:nvGrpSpPr>
        <p:grpSpPr>
          <a:xfrm>
            <a:off x="714348" y="3786190"/>
            <a:ext cx="2143140" cy="285752"/>
            <a:chOff x="3214678" y="3286124"/>
            <a:chExt cx="2143140" cy="285752"/>
          </a:xfrm>
        </p:grpSpPr>
        <p:cxnSp>
          <p:nvCxnSpPr>
            <p:cNvPr id="4" name="Přímá spojovací čára 3"/>
            <p:cNvCxnSpPr/>
            <p:nvPr/>
          </p:nvCxnSpPr>
          <p:spPr>
            <a:xfrm rot="10800000">
              <a:off x="4857752" y="3429000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rot="10800000">
              <a:off x="3214678" y="3429000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Obdélník 5"/>
            <p:cNvSpPr/>
            <p:nvPr/>
          </p:nvSpPr>
          <p:spPr>
            <a:xfrm>
              <a:off x="3714744" y="3286124"/>
              <a:ext cx="1143008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714348" y="642918"/>
            <a:ext cx="7786742" cy="1200329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Rezistor je </a:t>
            </a:r>
            <a:r>
              <a:rPr lang="cs-CZ" sz="2400" dirty="0" smtClean="0">
                <a:solidFill>
                  <a:srgbClr val="C00000"/>
                </a:solidFill>
              </a:rPr>
              <a:t>součástka, </a:t>
            </a:r>
            <a:r>
              <a:rPr lang="cs-CZ" sz="2400" dirty="0" smtClean="0">
                <a:solidFill>
                  <a:srgbClr val="C00000"/>
                </a:solidFill>
              </a:rPr>
              <a:t>která zmenšuje elektrický proud v obvodu. Klade průchodu proudu odpor. Čím větší odpor, tím menší proud teče obvodem.</a:t>
            </a:r>
          </a:p>
        </p:txBody>
      </p:sp>
      <p:sp>
        <p:nvSpPr>
          <p:cNvPr id="8" name="Dvaatřiceticípá hvězda 7"/>
          <p:cNvSpPr/>
          <p:nvPr/>
        </p:nvSpPr>
        <p:spPr>
          <a:xfrm>
            <a:off x="7000892" y="2500306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5786" y="2500306"/>
            <a:ext cx="2857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Jaká je schematická značka rezistoru? (Nakresli ji.)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4744" y="2500306"/>
            <a:ext cx="2657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Panel s rezistory </a:t>
            </a:r>
            <a:r>
              <a:rPr lang="cs-CZ" dirty="0" smtClean="0"/>
              <a:t>           o </a:t>
            </a:r>
            <a:r>
              <a:rPr lang="cs-CZ" dirty="0" smtClean="0"/>
              <a:t>různých odporech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85786" y="5572140"/>
            <a:ext cx="7500990" cy="646331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Odpor je fyzikální veličina. Značíme ji </a:t>
            </a:r>
            <a:r>
              <a:rPr lang="cs-CZ" dirty="0" smtClean="0">
                <a:solidFill>
                  <a:schemeClr val="bg1"/>
                </a:solidFill>
              </a:rPr>
              <a:t>R, </a:t>
            </a:r>
            <a:r>
              <a:rPr lang="cs-CZ" dirty="0" smtClean="0">
                <a:solidFill>
                  <a:schemeClr val="bg1"/>
                </a:solidFill>
              </a:rPr>
              <a:t>jednotkou je </a:t>
            </a:r>
            <a:r>
              <a:rPr lang="cs-CZ" dirty="0" smtClean="0">
                <a:solidFill>
                  <a:schemeClr val="bg1"/>
                </a:solidFill>
              </a:rPr>
              <a:t>ohm, </a:t>
            </a:r>
            <a:r>
              <a:rPr lang="cs-CZ" dirty="0" smtClean="0">
                <a:solidFill>
                  <a:schemeClr val="bg1"/>
                </a:solidFill>
              </a:rPr>
              <a:t>značí se </a:t>
            </a:r>
            <a:r>
              <a:rPr lang="el-GR" dirty="0" smtClean="0">
                <a:solidFill>
                  <a:schemeClr val="bg1"/>
                </a:solidFill>
              </a:rPr>
              <a:t>Ω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TextovéPole 185"/>
          <p:cNvSpPr txBox="1"/>
          <p:nvPr/>
        </p:nvSpPr>
        <p:spPr>
          <a:xfrm>
            <a:off x="714348" y="285728"/>
            <a:ext cx="73581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tomto zapojení můžeme zároveň měřit napětí i proud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35" name="Skupina 34"/>
          <p:cNvGrpSpPr/>
          <p:nvPr/>
        </p:nvGrpSpPr>
        <p:grpSpPr>
          <a:xfrm>
            <a:off x="2357422" y="1428736"/>
            <a:ext cx="4073586" cy="3571106"/>
            <a:chOff x="2285984" y="1643050"/>
            <a:chExt cx="4073586" cy="3571106"/>
          </a:xfrm>
        </p:grpSpPr>
        <p:sp>
          <p:nvSpPr>
            <p:cNvPr id="3" name="Prstenec 2"/>
            <p:cNvSpPr/>
            <p:nvPr/>
          </p:nvSpPr>
          <p:spPr>
            <a:xfrm>
              <a:off x="3306948" y="4698068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2786050" y="4714884"/>
              <a:ext cx="583144" cy="4595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4857752" y="4786322"/>
              <a:ext cx="150019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285984" y="4771614"/>
              <a:ext cx="510449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379874" y="4771618"/>
              <a:ext cx="1120688" cy="1470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>
              <a:stCxn id="40" idx="3"/>
            </p:cNvCxnSpPr>
            <p:nvPr/>
          </p:nvCxnSpPr>
          <p:spPr>
            <a:xfrm>
              <a:off x="4429124" y="3286124"/>
              <a:ext cx="78581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>
              <a:endCxn id="40" idx="1"/>
            </p:cNvCxnSpPr>
            <p:nvPr/>
          </p:nvCxnSpPr>
          <p:spPr>
            <a:xfrm>
              <a:off x="2285984" y="3286124"/>
              <a:ext cx="107157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552221" y="4034595"/>
              <a:ext cx="1469148" cy="162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608662" y="4035414"/>
              <a:ext cx="1500198" cy="161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 rot="5400000">
              <a:off x="4429918" y="4784734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ovací čára 33"/>
            <p:cNvCxnSpPr/>
            <p:nvPr/>
          </p:nvCxnSpPr>
          <p:spPr>
            <a:xfrm rot="5400000">
              <a:off x="4287042" y="4785528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214810" y="4786322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 rot="5400000">
              <a:off x="4572794" y="4784734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 rot="5400000">
              <a:off x="4429918" y="4785528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0"/>
            <p:cNvCxnSpPr/>
            <p:nvPr/>
          </p:nvCxnSpPr>
          <p:spPr>
            <a:xfrm rot="5400000">
              <a:off x="4287042" y="4784734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 rot="5400000">
              <a:off x="4144166" y="4785528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4857752" y="4786322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4286248" y="2071678"/>
              <a:ext cx="500066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Elipsa 26"/>
            <p:cNvSpPr/>
            <p:nvPr/>
          </p:nvSpPr>
          <p:spPr>
            <a:xfrm>
              <a:off x="3428992" y="1643050"/>
              <a:ext cx="914400" cy="9144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Prstenec 21"/>
            <p:cNvSpPr/>
            <p:nvPr/>
          </p:nvSpPr>
          <p:spPr>
            <a:xfrm>
              <a:off x="3000364" y="321468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" name="Prstenec 22"/>
            <p:cNvSpPr/>
            <p:nvPr/>
          </p:nvSpPr>
          <p:spPr>
            <a:xfrm>
              <a:off x="4786314" y="321468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>
              <a:off x="3000364" y="2071678"/>
              <a:ext cx="42862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 flipH="1" flipV="1">
              <a:off x="2393935" y="2678107"/>
              <a:ext cx="121285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>
              <a:stCxn id="23" idx="3"/>
            </p:cNvCxnSpPr>
            <p:nvPr/>
          </p:nvCxnSpPr>
          <p:spPr>
            <a:xfrm rot="5400000" flipH="1">
              <a:off x="4189553" y="2668439"/>
              <a:ext cx="1203984" cy="1046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3" name="TextovéPole 162"/>
            <p:cNvSpPr txBox="1"/>
            <p:nvPr/>
          </p:nvSpPr>
          <p:spPr>
            <a:xfrm>
              <a:off x="3643306" y="1785926"/>
              <a:ext cx="50006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050503"/>
                  </a:solidFill>
                  <a:latin typeface="Arial" pitchFamily="34" charset="0"/>
                  <a:cs typeface="Arial" pitchFamily="34" charset="0"/>
                </a:rPr>
                <a:t>V</a:t>
              </a:r>
              <a:endParaRPr lang="cs-CZ" sz="3600" b="1" dirty="0">
                <a:solidFill>
                  <a:srgbClr val="050503"/>
                </a:solidFill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21" name="Skupina 170"/>
            <p:cNvGrpSpPr/>
            <p:nvPr/>
          </p:nvGrpSpPr>
          <p:grpSpPr>
            <a:xfrm>
              <a:off x="5214942" y="2857496"/>
              <a:ext cx="914400" cy="914400"/>
              <a:chOff x="5143504" y="5357826"/>
              <a:chExt cx="914400" cy="914400"/>
            </a:xfrm>
          </p:grpSpPr>
          <p:sp>
            <p:nvSpPr>
              <p:cNvPr id="168" name="Elipsa 167"/>
              <p:cNvSpPr/>
              <p:nvPr/>
            </p:nvSpPr>
            <p:spPr>
              <a:xfrm>
                <a:off x="5143504" y="5357826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050503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0" name="TextovéPole 169"/>
              <p:cNvSpPr txBox="1"/>
              <p:nvPr/>
            </p:nvSpPr>
            <p:spPr>
              <a:xfrm>
                <a:off x="5357818" y="5500702"/>
                <a:ext cx="35719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solidFill>
                      <a:srgbClr val="050503"/>
                    </a:solidFill>
                    <a:latin typeface="Arial" pitchFamily="34" charset="0"/>
                    <a:cs typeface="Arial" pitchFamily="34" charset="0"/>
                  </a:rPr>
                  <a:t>A</a:t>
                </a:r>
                <a:endParaRPr lang="cs-CZ" sz="3600" b="1" dirty="0">
                  <a:solidFill>
                    <a:srgbClr val="05050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cxnSp>
          <p:nvCxnSpPr>
            <p:cNvPr id="180" name="Přímá spojovací čára 179"/>
            <p:cNvCxnSpPr/>
            <p:nvPr/>
          </p:nvCxnSpPr>
          <p:spPr>
            <a:xfrm>
              <a:off x="6143636" y="3286124"/>
              <a:ext cx="214314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Obdélník 39"/>
            <p:cNvSpPr/>
            <p:nvPr/>
          </p:nvSpPr>
          <p:spPr>
            <a:xfrm>
              <a:off x="3357554" y="3143248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TextovéPole 35"/>
          <p:cNvSpPr txBox="1"/>
          <p:nvPr/>
        </p:nvSpPr>
        <p:spPr>
          <a:xfrm>
            <a:off x="500034" y="500042"/>
            <a:ext cx="8358246" cy="830997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Schéma zapojení pro měření napětí na rezistoru      a proudu protékajícího rezistorem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8" name="Prstenec 37"/>
          <p:cNvSpPr/>
          <p:nvPr/>
        </p:nvSpPr>
        <p:spPr>
          <a:xfrm>
            <a:off x="2786050" y="4500570"/>
            <a:ext cx="71438" cy="71438"/>
          </a:xfrm>
          <a:prstGeom prst="donut">
            <a:avLst>
              <a:gd name="adj" fmla="val 554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00034" y="5143512"/>
            <a:ext cx="8215370" cy="120032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Zapojíme tento obvod, změříme v něm napětí        a proud (několik měření pro různá napětí zdroje). Naměřené hodnoty zapíšeme do tabulky.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z 004.jpg"/>
          <p:cNvPicPr>
            <a:picLocks noChangeAspect="1"/>
          </p:cNvPicPr>
          <p:nvPr/>
        </p:nvPicPr>
        <p:blipFill>
          <a:blip r:embed="rId2" cstate="print"/>
          <a:srcRect l="13274" t="3540" r="13274"/>
          <a:stretch>
            <a:fillRect/>
          </a:stretch>
        </p:blipFill>
        <p:spPr>
          <a:xfrm>
            <a:off x="2857488" y="500042"/>
            <a:ext cx="5929354" cy="5840057"/>
          </a:xfrm>
          <a:prstGeom prst="rect">
            <a:avLst/>
          </a:prstGeom>
          <a:ln>
            <a:solidFill>
              <a:schemeClr val="accent2"/>
            </a:solidFill>
          </a:ln>
        </p:spPr>
      </p:pic>
      <p:sp>
        <p:nvSpPr>
          <p:cNvPr id="5" name="Obdélníkový popisek 4"/>
          <p:cNvSpPr/>
          <p:nvPr/>
        </p:nvSpPr>
        <p:spPr>
          <a:xfrm>
            <a:off x="6286512" y="571480"/>
            <a:ext cx="914400" cy="612648"/>
          </a:xfrm>
          <a:prstGeom prst="wedgeRectCallout">
            <a:avLst>
              <a:gd name="adj1" fmla="val -102651"/>
              <a:gd name="adj2" fmla="val -18911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3,05</a:t>
            </a:r>
            <a:endParaRPr lang="cs-CZ" sz="2400" dirty="0"/>
          </a:p>
        </p:txBody>
      </p:sp>
      <p:sp>
        <p:nvSpPr>
          <p:cNvPr id="6" name="Obdélníkový popisek 5"/>
          <p:cNvSpPr/>
          <p:nvPr/>
        </p:nvSpPr>
        <p:spPr>
          <a:xfrm>
            <a:off x="7500958" y="1000108"/>
            <a:ext cx="914400" cy="612648"/>
          </a:xfrm>
          <a:prstGeom prst="wedgeRectCallout">
            <a:avLst>
              <a:gd name="adj1" fmla="val -97457"/>
              <a:gd name="adj2" fmla="val 95452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0,55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1071546"/>
            <a:ext cx="3929090" cy="92333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Obrázek zapojení pro měření napětí na rezistoru a proudu protékajícího rezistorem.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1785926"/>
          <a:ext cx="7929620" cy="18316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2405"/>
                <a:gridCol w="1982405"/>
                <a:gridCol w="1982405"/>
                <a:gridCol w="1982405"/>
              </a:tblGrid>
              <a:tr h="610554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Měření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6105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Napětí / 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1,5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3,05</a:t>
                      </a:r>
                      <a:endParaRPr lang="cs-CZ" sz="2000" dirty="0"/>
                    </a:p>
                  </a:txBody>
                  <a:tcPr/>
                </a:tc>
              </a:tr>
              <a:tr h="6105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Proud / 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0,27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0,55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14348" y="571480"/>
            <a:ext cx="2714644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Tabulka1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5000636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vodorovnou osu budeme nanášet  elektrické napětí ve voltech, na svislou elektrický proud </a:t>
            </a:r>
            <a:r>
              <a:rPr lang="cs-CZ" sz="2400" dirty="0" smtClean="0"/>
              <a:t>                   v </a:t>
            </a:r>
            <a:r>
              <a:rPr lang="cs-CZ" sz="2400" dirty="0" smtClean="0"/>
              <a:t>ampérech (vyznačíme body pro příslušné dvojice).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714348" y="4143380"/>
            <a:ext cx="7786742" cy="523220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Z hodnot v tabulce sestrojíme graf.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500174"/>
            <a:ext cx="1285884" cy="500066"/>
          </a:xfrm>
        </p:spPr>
        <p:txBody>
          <a:bodyPr>
            <a:noAutofit/>
          </a:bodyPr>
          <a:lstStyle/>
          <a:p>
            <a:pPr>
              <a:tabLst>
                <a:tab pos="982663" algn="l"/>
              </a:tabLst>
            </a:pPr>
            <a:r>
              <a:rPr lang="cs-CZ" sz="2800" dirty="0" smtClean="0">
                <a:solidFill>
                  <a:schemeClr val="tx1"/>
                </a:solidFill>
                <a:ea typeface="MS Mincho"/>
              </a:rPr>
              <a:t>Graf</a:t>
            </a:r>
            <a:r>
              <a:rPr lang="cs-CZ" sz="3200" dirty="0" smtClean="0">
                <a:solidFill>
                  <a:schemeClr val="tx1"/>
                </a:solidFill>
                <a:ea typeface="MS Mincho"/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rot="5400000">
            <a:off x="-71470" y="3786190"/>
            <a:ext cx="3571900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428728" y="4857760"/>
            <a:ext cx="5929354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929454" y="5143512"/>
            <a:ext cx="500066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072330" y="535782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U/ V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214311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/ A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 flipH="1" flipV="1">
            <a:off x="1214414" y="2214554"/>
            <a:ext cx="428628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23224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303608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375046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71604" y="414338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571604" y="342900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571604" y="271462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rstenec 18"/>
          <p:cNvSpPr/>
          <p:nvPr/>
        </p:nvSpPr>
        <p:spPr>
          <a:xfrm>
            <a:off x="1643042" y="4786322"/>
            <a:ext cx="142876" cy="142876"/>
          </a:xfrm>
          <a:prstGeom prst="donut">
            <a:avLst/>
          </a:prstGeom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Prstenec 20"/>
          <p:cNvSpPr/>
          <p:nvPr/>
        </p:nvSpPr>
        <p:spPr>
          <a:xfrm>
            <a:off x="2643174" y="4214818"/>
            <a:ext cx="142876" cy="142876"/>
          </a:xfrm>
          <a:prstGeom prst="donut">
            <a:avLst/>
          </a:prstGeom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Prstenec 22"/>
          <p:cNvSpPr/>
          <p:nvPr/>
        </p:nvSpPr>
        <p:spPr>
          <a:xfrm>
            <a:off x="3786182" y="3500438"/>
            <a:ext cx="142876" cy="142876"/>
          </a:xfrm>
          <a:prstGeom prst="donut">
            <a:avLst/>
          </a:prstGeom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071670" y="5072074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28926" y="507207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28662" y="400050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0,3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928662" y="321468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0,6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14744" y="507207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40" name="Přímá spojovací čára 39"/>
          <p:cNvCxnSpPr>
            <a:stCxn id="19" idx="7"/>
          </p:cNvCxnSpPr>
          <p:nvPr/>
        </p:nvCxnSpPr>
        <p:spPr>
          <a:xfrm rot="5400000" flipH="1" flipV="1">
            <a:off x="2586531" y="1607331"/>
            <a:ext cx="2378378" cy="4021452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446563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518001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58943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4143372" y="500042"/>
          <a:ext cx="4429156" cy="13015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7289"/>
                <a:gridCol w="1107289"/>
                <a:gridCol w="1107289"/>
                <a:gridCol w="1107289"/>
              </a:tblGrid>
              <a:tr h="570046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Měření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2220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U/ V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3,05</a:t>
                      </a:r>
                      <a:endParaRPr lang="cs-CZ" sz="1800" dirty="0"/>
                    </a:p>
                  </a:txBody>
                  <a:tcPr/>
                </a:tc>
              </a:tr>
              <a:tr h="32220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I/ A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0,27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0,55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9" name="TextovéPole 38"/>
          <p:cNvSpPr txBox="1"/>
          <p:nvPr/>
        </p:nvSpPr>
        <p:spPr>
          <a:xfrm>
            <a:off x="4429124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142976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72066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928662" y="250030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0,9</a:t>
            </a:r>
            <a:endParaRPr lang="cs-CZ" dirty="0"/>
          </a:p>
        </p:txBody>
      </p:sp>
      <p:cxnSp>
        <p:nvCxnSpPr>
          <p:cNvPr id="46" name="Přímá spojovací čára 45"/>
          <p:cNvCxnSpPr/>
          <p:nvPr/>
        </p:nvCxnSpPr>
        <p:spPr>
          <a:xfrm rot="5400000">
            <a:off x="2715406" y="4856966"/>
            <a:ext cx="142876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 rot="20034681">
            <a:off x="3834138" y="2974260"/>
            <a:ext cx="4918669" cy="707886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Grafem je přímka.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3" grpId="0" animBg="1"/>
      <p:bldP spid="3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83922" cy="1963098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dirty="0" smtClean="0"/>
              <a:t>Proud, který prochází vodičem, je přímo úměrný napětí </a:t>
            </a:r>
            <a:r>
              <a:rPr lang="cs-CZ" dirty="0" smtClean="0"/>
              <a:t>                     na </a:t>
            </a:r>
            <a:r>
              <a:rPr lang="cs-CZ" dirty="0" smtClean="0"/>
              <a:t>koncích vodiče.</a:t>
            </a:r>
            <a:endParaRPr lang="cs-CZ" dirty="0"/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1314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86380" y="4357694"/>
            <a:ext cx="33575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-  elektrický proud v A</a:t>
            </a:r>
          </a:p>
          <a:p>
            <a:r>
              <a:rPr lang="cs-CZ" dirty="0" smtClean="0"/>
              <a:t>U - elektrické napětí ve V</a:t>
            </a:r>
          </a:p>
          <a:p>
            <a:r>
              <a:rPr lang="cs-CZ" dirty="0" smtClean="0"/>
              <a:t>R - elektrický proud v </a:t>
            </a:r>
            <a:r>
              <a:rPr lang="el-GR" dirty="0" smtClean="0"/>
              <a:t>Ω</a:t>
            </a:r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4000496" y="2928934"/>
            <a:ext cx="805662" cy="857250"/>
            <a:chOff x="3143240" y="1142984"/>
            <a:chExt cx="805662" cy="857250"/>
          </a:xfrm>
        </p:grpSpPr>
        <p:pic>
          <p:nvPicPr>
            <p:cNvPr id="15" name="Picture 1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571868" y="1142984"/>
              <a:ext cx="377034" cy="857250"/>
            </a:xfrm>
            <a:prstGeom prst="rect">
              <a:avLst/>
            </a:prstGeom>
            <a:noFill/>
          </p:spPr>
        </p:pic>
        <p:sp>
          <p:nvSpPr>
            <p:cNvPr id="16" name="Obdélník 15"/>
            <p:cNvSpPr/>
            <p:nvPr/>
          </p:nvSpPr>
          <p:spPr>
            <a:xfrm>
              <a:off x="3143240" y="1142984"/>
              <a:ext cx="635110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600" dirty="0" smtClean="0">
                  <a:latin typeface="Calibri" pitchFamily="34" charset="0"/>
                  <a:ea typeface="Times New Roman" pitchFamily="18" charset="0"/>
                  <a:cs typeface="Times New Roman" pitchFamily="18" charset="0"/>
                </a:rPr>
                <a:t>I =</a:t>
              </a:r>
              <a:endParaRPr lang="cs-CZ" sz="3600" dirty="0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642910" y="3857628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Proud vypočítáme, když napětí dělíme odporem.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928794" y="5072074"/>
            <a:ext cx="334599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ctr">
              <a:buNone/>
            </a:pPr>
            <a:r>
              <a:rPr lang="cs-CZ" sz="4400" dirty="0" smtClean="0"/>
              <a:t>I = U : 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2285984" y="571480"/>
            <a:ext cx="3857644" cy="103327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lackadder ITC" pitchFamily="82" charset="0"/>
              </a:rPr>
              <a:t>Historická poznámka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Blackadder ITC" pitchFamily="82" charset="0"/>
            </a:endParaRPr>
          </a:p>
        </p:txBody>
      </p:sp>
      <p:sp>
        <p:nvSpPr>
          <p:cNvPr id="6" name="Ohnutý roh 5"/>
          <p:cNvSpPr/>
          <p:nvPr/>
        </p:nvSpPr>
        <p:spPr>
          <a:xfrm>
            <a:off x="2357422" y="1857364"/>
            <a:ext cx="3786214" cy="1857388"/>
          </a:xfrm>
          <a:prstGeom prst="foldedCorner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lackadder ITC" pitchFamily="82" charset="0"/>
              </a:rPr>
              <a:t>Tento zákon formuloval  pro vodič se stálou teplotou v  roce 1826  německý fyzik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Blackadder ITC" pitchFamily="82" charset="0"/>
              </a:rPr>
              <a:t>Georg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lackadder ITC" pitchFamily="82" charset="0"/>
              </a:rPr>
              <a:t> Simon Ohm.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Blackadder ITC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4071942"/>
            <a:ext cx="8215370" cy="83099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určování velikosti odporu používáme další jednotky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5072074"/>
            <a:ext cx="8215370" cy="1200329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1m</a:t>
            </a:r>
            <a:r>
              <a:rPr lang="el-GR" sz="2400" dirty="0" smtClean="0">
                <a:solidFill>
                  <a:schemeClr val="bg1"/>
                </a:solidFill>
              </a:rPr>
              <a:t>Ω</a:t>
            </a:r>
            <a:r>
              <a:rPr lang="cs-CZ" sz="2400" dirty="0" smtClean="0">
                <a:solidFill>
                  <a:schemeClr val="bg1"/>
                </a:solidFill>
              </a:rPr>
              <a:t> =   0,001 </a:t>
            </a:r>
            <a:r>
              <a:rPr lang="el-GR" sz="2400" dirty="0" smtClean="0">
                <a:solidFill>
                  <a:schemeClr val="bg1"/>
                </a:solidFill>
              </a:rPr>
              <a:t>Ω</a:t>
            </a: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1 k</a:t>
            </a:r>
            <a:r>
              <a:rPr lang="el-GR" sz="2400" dirty="0" smtClean="0">
                <a:solidFill>
                  <a:schemeClr val="bg1"/>
                </a:solidFill>
              </a:rPr>
              <a:t>Ω</a:t>
            </a:r>
            <a:r>
              <a:rPr lang="cs-CZ" sz="2400" dirty="0" smtClean="0">
                <a:solidFill>
                  <a:schemeClr val="bg1"/>
                </a:solidFill>
              </a:rPr>
              <a:t> =   1 000</a:t>
            </a:r>
            <a:r>
              <a:rPr lang="el-GR" sz="2400" dirty="0" smtClean="0">
                <a:solidFill>
                  <a:schemeClr val="bg1"/>
                </a:solidFill>
              </a:rPr>
              <a:t> Ω</a:t>
            </a: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1 M</a:t>
            </a:r>
            <a:r>
              <a:rPr lang="el-GR" sz="2400" dirty="0" smtClean="0">
                <a:solidFill>
                  <a:schemeClr val="bg1"/>
                </a:solidFill>
              </a:rPr>
              <a:t>Ω</a:t>
            </a:r>
            <a:r>
              <a:rPr lang="cs-CZ" sz="2400" dirty="0" smtClean="0">
                <a:solidFill>
                  <a:schemeClr val="bg1"/>
                </a:solidFill>
              </a:rPr>
              <a:t> =  1 000 </a:t>
            </a:r>
            <a:r>
              <a:rPr lang="cs-CZ" sz="2400" dirty="0" err="1" smtClean="0">
                <a:solidFill>
                  <a:schemeClr val="bg1"/>
                </a:solidFill>
              </a:rPr>
              <a:t>000</a:t>
            </a:r>
            <a:r>
              <a:rPr lang="el-GR" sz="2400" dirty="0" smtClean="0">
                <a:solidFill>
                  <a:schemeClr val="bg1"/>
                </a:solidFill>
              </a:rPr>
              <a:t> Ω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571472" y="714356"/>
            <a:ext cx="3714776" cy="3693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Příklad – zapište do sešitu.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1472" y="1285860"/>
            <a:ext cx="7572428" cy="83099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Jaký proud bude procházet rezistorem o odporu 5,5 </a:t>
            </a:r>
            <a:r>
              <a:rPr lang="el-GR" sz="2400" dirty="0" smtClean="0"/>
              <a:t>Ω</a:t>
            </a:r>
            <a:r>
              <a:rPr lang="cs-CZ" sz="2400" dirty="0" smtClean="0"/>
              <a:t> při napětí 5 V?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1472" y="2285992"/>
            <a:ext cx="7572428" cy="37856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Řešení:</a:t>
            </a:r>
          </a:p>
          <a:p>
            <a:r>
              <a:rPr lang="cs-CZ" sz="2400" dirty="0" smtClean="0"/>
              <a:t>R = 5,5</a:t>
            </a:r>
            <a:r>
              <a:rPr lang="el-GR" sz="2400" dirty="0" smtClean="0"/>
              <a:t> Ω</a:t>
            </a:r>
            <a:endParaRPr lang="cs-CZ" sz="2400" dirty="0" smtClean="0"/>
          </a:p>
          <a:p>
            <a:r>
              <a:rPr lang="cs-CZ" sz="2400" dirty="0" smtClean="0"/>
              <a:t>U =  5 V</a:t>
            </a:r>
          </a:p>
          <a:p>
            <a:r>
              <a:rPr lang="cs-CZ" sz="2400" u="sng" dirty="0" smtClean="0"/>
              <a:t>I = ?______________</a:t>
            </a:r>
          </a:p>
          <a:p>
            <a:r>
              <a:rPr lang="cs-CZ" sz="2400" u="sng" dirty="0" smtClean="0"/>
              <a:t>                  </a:t>
            </a:r>
          </a:p>
          <a:p>
            <a:endParaRPr lang="cs-CZ" sz="2400" u="sng" dirty="0" smtClean="0"/>
          </a:p>
          <a:p>
            <a:endParaRPr lang="cs-CZ" sz="2400" u="sng" dirty="0" smtClean="0"/>
          </a:p>
          <a:p>
            <a:r>
              <a:rPr lang="cs-CZ" sz="2400" dirty="0" smtClean="0"/>
              <a:t>  I = 5 : </a:t>
            </a:r>
            <a:r>
              <a:rPr lang="cs-CZ" sz="2400" dirty="0" err="1" smtClean="0"/>
              <a:t>5</a:t>
            </a:r>
            <a:r>
              <a:rPr lang="cs-CZ" sz="2400" dirty="0" smtClean="0"/>
              <a:t>,5</a:t>
            </a:r>
          </a:p>
          <a:p>
            <a:r>
              <a:rPr lang="cs-CZ" sz="2400" dirty="0" smtClean="0"/>
              <a:t>  I = 0,9 (A)</a:t>
            </a:r>
          </a:p>
          <a:p>
            <a:r>
              <a:rPr lang="cs-CZ" sz="2400" dirty="0" smtClean="0"/>
              <a:t>Rezistorem prochází proud </a:t>
            </a:r>
            <a:r>
              <a:rPr lang="cs-CZ" sz="2400" u="sng" dirty="0" smtClean="0"/>
              <a:t>0,9 A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785786" y="3929066"/>
            <a:ext cx="805662" cy="857250"/>
            <a:chOff x="3143240" y="1142984"/>
            <a:chExt cx="805662" cy="857250"/>
          </a:xfrm>
        </p:grpSpPr>
        <p:pic>
          <p:nvPicPr>
            <p:cNvPr id="21" name="Picture 1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571868" y="1142984"/>
              <a:ext cx="377034" cy="857250"/>
            </a:xfrm>
            <a:prstGeom prst="rect">
              <a:avLst/>
            </a:prstGeom>
            <a:noFill/>
          </p:spPr>
        </p:pic>
        <p:sp>
          <p:nvSpPr>
            <p:cNvPr id="22" name="Obdélník 21"/>
            <p:cNvSpPr/>
            <p:nvPr/>
          </p:nvSpPr>
          <p:spPr>
            <a:xfrm>
              <a:off x="3143240" y="1142984"/>
              <a:ext cx="535724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dirty="0" smtClean="0">
                  <a:latin typeface="Calibri" pitchFamily="34" charset="0"/>
                  <a:ea typeface="Times New Roman" pitchFamily="18" charset="0"/>
                  <a:cs typeface="Times New Roman" pitchFamily="18" charset="0"/>
                </a:rPr>
                <a:t>I =</a:t>
              </a:r>
              <a:endParaRPr lang="cs-CZ" sz="2800" dirty="0"/>
            </a:p>
          </p:txBody>
        </p:sp>
      </p:grpSp>
      <p:sp>
        <p:nvSpPr>
          <p:cNvPr id="23" name="Dvaatřiceticípá hvězda 22"/>
          <p:cNvSpPr/>
          <p:nvPr/>
        </p:nvSpPr>
        <p:spPr>
          <a:xfrm>
            <a:off x="6786578" y="2500306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500174"/>
            <a:ext cx="1285884" cy="500066"/>
          </a:xfrm>
        </p:spPr>
        <p:txBody>
          <a:bodyPr>
            <a:noAutofit/>
          </a:bodyPr>
          <a:lstStyle/>
          <a:p>
            <a:pPr algn="r">
              <a:tabLst>
                <a:tab pos="982663" algn="l"/>
              </a:tabLst>
            </a:pPr>
            <a:r>
              <a:rPr lang="cs-CZ" sz="2800" dirty="0" smtClean="0">
                <a:solidFill>
                  <a:schemeClr val="tx1"/>
                </a:solidFill>
                <a:ea typeface="MS Mincho"/>
              </a:rPr>
              <a:t>Graf</a:t>
            </a:r>
            <a:r>
              <a:rPr lang="cs-CZ" sz="3200" dirty="0" smtClean="0">
                <a:solidFill>
                  <a:schemeClr val="tx1"/>
                </a:solidFill>
                <a:ea typeface="MS Mincho"/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rot="5400000">
            <a:off x="-71470" y="3786190"/>
            <a:ext cx="3571900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428728" y="4857760"/>
            <a:ext cx="5929354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929454" y="5143512"/>
            <a:ext cx="500066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072330" y="535782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U/ V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214311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/ A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 flipH="1" flipV="1">
            <a:off x="1214414" y="2214554"/>
            <a:ext cx="428628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23224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303608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375046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71604" y="414338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571604" y="342900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571604" y="271462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rstenec 18"/>
          <p:cNvSpPr/>
          <p:nvPr/>
        </p:nvSpPr>
        <p:spPr>
          <a:xfrm>
            <a:off x="1643042" y="4786322"/>
            <a:ext cx="142876" cy="142876"/>
          </a:xfrm>
          <a:prstGeom prst="donut">
            <a:avLst/>
          </a:prstGeom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Prstenec 20"/>
          <p:cNvSpPr/>
          <p:nvPr/>
        </p:nvSpPr>
        <p:spPr>
          <a:xfrm>
            <a:off x="2643174" y="4214818"/>
            <a:ext cx="142876" cy="142876"/>
          </a:xfrm>
          <a:prstGeom prst="donut">
            <a:avLst/>
          </a:prstGeom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Prstenec 22"/>
          <p:cNvSpPr/>
          <p:nvPr/>
        </p:nvSpPr>
        <p:spPr>
          <a:xfrm>
            <a:off x="3786182" y="3500438"/>
            <a:ext cx="142876" cy="142876"/>
          </a:xfrm>
          <a:prstGeom prst="donut">
            <a:avLst/>
          </a:prstGeom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071670" y="5072074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28926" y="507207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28662" y="400050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0,3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57224" y="321468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0,6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14744" y="507207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40" name="Přímá spojovací čára 39"/>
          <p:cNvCxnSpPr>
            <a:stCxn id="19" idx="7"/>
          </p:cNvCxnSpPr>
          <p:nvPr/>
        </p:nvCxnSpPr>
        <p:spPr>
          <a:xfrm rot="5400000" flipH="1" flipV="1">
            <a:off x="2586531" y="1535893"/>
            <a:ext cx="2449816" cy="4092890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446563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518001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58943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429124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142976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72066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928662" y="250030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0,9</a:t>
            </a:r>
            <a:endParaRPr lang="cs-CZ" dirty="0"/>
          </a:p>
        </p:txBody>
      </p:sp>
      <p:cxnSp>
        <p:nvCxnSpPr>
          <p:cNvPr id="46" name="Přímá spojovací čára 45"/>
          <p:cNvCxnSpPr/>
          <p:nvPr/>
        </p:nvCxnSpPr>
        <p:spPr>
          <a:xfrm rot="5400000">
            <a:off x="2715406" y="4856966"/>
            <a:ext cx="142876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571472" y="500042"/>
            <a:ext cx="7929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Ověř odečtením z grafu výsledek předešlé úlohy  (</a:t>
            </a:r>
            <a:r>
              <a:rPr lang="cs-CZ" sz="2400" dirty="0" smtClean="0"/>
              <a:t>zjisti, </a:t>
            </a:r>
            <a:r>
              <a:rPr lang="cs-CZ" sz="2400" dirty="0" smtClean="0"/>
              <a:t>jaký proud odpovídá napětí 5 V).</a:t>
            </a:r>
            <a:endParaRPr lang="cs-CZ" sz="2400" dirty="0"/>
          </a:p>
        </p:txBody>
      </p:sp>
      <p:cxnSp>
        <p:nvCxnSpPr>
          <p:cNvPr id="45" name="Přímá spojovací šipka 44"/>
          <p:cNvCxnSpPr/>
          <p:nvPr/>
        </p:nvCxnSpPr>
        <p:spPr>
          <a:xfrm rot="5400000" flipH="1" flipV="1">
            <a:off x="4214810" y="3786190"/>
            <a:ext cx="2143934" cy="794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/>
          <p:nvPr/>
        </p:nvCxnSpPr>
        <p:spPr>
          <a:xfrm rot="10800000">
            <a:off x="1714480" y="2714620"/>
            <a:ext cx="3500462" cy="1588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Šipka doprava 59"/>
          <p:cNvSpPr/>
          <p:nvPr/>
        </p:nvSpPr>
        <p:spPr>
          <a:xfrm>
            <a:off x="357158" y="2428868"/>
            <a:ext cx="642942" cy="484632"/>
          </a:xfrm>
          <a:prstGeom prst="righ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Šipka doprava 60"/>
          <p:cNvSpPr/>
          <p:nvPr/>
        </p:nvSpPr>
        <p:spPr>
          <a:xfrm rot="16200000">
            <a:off x="4921473" y="5508419"/>
            <a:ext cx="642942" cy="484632"/>
          </a:xfrm>
          <a:prstGeom prst="righ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4429124" y="1428736"/>
            <a:ext cx="4214842" cy="83099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Při napětí 5 V prochází rezistorem proud 0,9 A.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63" name="Dvaatřiceticípá hvězda 62"/>
          <p:cNvSpPr/>
          <p:nvPr/>
        </p:nvSpPr>
        <p:spPr>
          <a:xfrm>
            <a:off x="7143768" y="2357430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8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animBg="1"/>
      <p:bldP spid="61" grpId="0" animBg="1"/>
      <p:bldP spid="6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571472" y="571480"/>
            <a:ext cx="8072494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tohoto vztahu můžeme touto pomůckou vyjádřit další veličiny – napětí nebo odpor.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5786" y="4714884"/>
            <a:ext cx="4857784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Napětí 		U= I . R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5786" y="5500702"/>
            <a:ext cx="4857784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Odpor 		R = U : I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86182" y="1500174"/>
            <a:ext cx="50006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Hledanou veličinu zakryjeme. Když jsou zbývající veličiny v trojúhelníku pod sebou, dělíme je, když jsou vedle sebe, násobíme je.</a:t>
            </a:r>
            <a:endParaRPr lang="cs-CZ" sz="20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1071538" y="1714488"/>
            <a:ext cx="2244731" cy="1643074"/>
            <a:chOff x="3143240" y="4857760"/>
            <a:chExt cx="2244731" cy="1643074"/>
          </a:xfrm>
          <a:solidFill>
            <a:schemeClr val="accent2"/>
          </a:solidFill>
        </p:grpSpPr>
        <p:grpSp>
          <p:nvGrpSpPr>
            <p:cNvPr id="8" name="Skupina 29"/>
            <p:cNvGrpSpPr/>
            <p:nvPr/>
          </p:nvGrpSpPr>
          <p:grpSpPr>
            <a:xfrm>
              <a:off x="3143240" y="4857760"/>
              <a:ext cx="2244731" cy="1643074"/>
              <a:chOff x="4500562" y="4786322"/>
              <a:chExt cx="2244731" cy="1643074"/>
            </a:xfrm>
            <a:grpFill/>
          </p:grpSpPr>
          <p:sp>
            <p:nvSpPr>
              <p:cNvPr id="12" name="AutoShape 5"/>
              <p:cNvSpPr>
                <a:spLocks noChangeArrowheads="1"/>
              </p:cNvSpPr>
              <p:nvPr/>
            </p:nvSpPr>
            <p:spPr bwMode="auto">
              <a:xfrm>
                <a:off x="4500562" y="4786322"/>
                <a:ext cx="2244731" cy="1643074"/>
              </a:xfrm>
              <a:prstGeom prst="triangle">
                <a:avLst>
                  <a:gd name="adj" fmla="val 50000"/>
                </a:avLst>
              </a:prstGeom>
              <a:grpFill/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" name="AutoShape 4"/>
              <p:cNvSpPr>
                <a:spLocks noChangeShapeType="1"/>
              </p:cNvSpPr>
              <p:nvPr/>
            </p:nvSpPr>
            <p:spPr bwMode="auto">
              <a:xfrm>
                <a:off x="5000628" y="5715016"/>
                <a:ext cx="1285884" cy="0"/>
              </a:xfrm>
              <a:prstGeom prst="straightConnector1">
                <a:avLst/>
              </a:prstGeom>
              <a:grpFill/>
              <a:ln w="381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cxnSp>
            <p:nvCxnSpPr>
              <p:cNvPr id="14" name="Přímá spojovací čára 13"/>
              <p:cNvCxnSpPr/>
              <p:nvPr/>
            </p:nvCxnSpPr>
            <p:spPr>
              <a:xfrm rot="5400000">
                <a:off x="5287174" y="6071412"/>
                <a:ext cx="714380" cy="1588"/>
              </a:xfrm>
              <a:prstGeom prst="line">
                <a:avLst/>
              </a:prstGeom>
              <a:grpFill/>
              <a:ln w="38100">
                <a:solidFill>
                  <a:srgbClr val="00001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xtovéPole 8"/>
            <p:cNvSpPr txBox="1"/>
            <p:nvPr/>
          </p:nvSpPr>
          <p:spPr>
            <a:xfrm>
              <a:off x="4143372" y="5286388"/>
              <a:ext cx="357190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U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3857620" y="5929330"/>
              <a:ext cx="190173" cy="558743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pPr algn="ctr">
                <a:lnSpc>
                  <a:spcPct val="115000"/>
                </a:lnSpc>
                <a:spcAft>
                  <a:spcPts val="0"/>
                </a:spcAft>
              </a:pPr>
              <a:r>
                <a:rPr lang="cs-CZ" sz="2800" dirty="0" smtClean="0">
                  <a:solidFill>
                    <a:schemeClr val="bg1"/>
                  </a:solidFill>
                  <a:latin typeface="Calibri"/>
                  <a:ea typeface="Calibri"/>
                  <a:cs typeface="Times New Roman"/>
                </a:rPr>
                <a:t>I</a:t>
              </a:r>
              <a:endParaRPr lang="cs-CZ" sz="2800" dirty="0">
                <a:solidFill>
                  <a:schemeClr val="bg1"/>
                </a:solidFill>
                <a:latin typeface="Calibri"/>
                <a:ea typeface="Calibri"/>
                <a:cs typeface="Times New Roman"/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429124" y="6000768"/>
              <a:ext cx="357190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R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sp>
        <p:nvSpPr>
          <p:cNvPr id="16" name="Dvaatřiceticípá hvězda 15"/>
          <p:cNvSpPr/>
          <p:nvPr/>
        </p:nvSpPr>
        <p:spPr>
          <a:xfrm>
            <a:off x="7429520" y="2928934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1472" y="3714752"/>
            <a:ext cx="8001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Pokus se samostatně z Ohmova zákona</a:t>
            </a:r>
          </a:p>
          <a:p>
            <a:r>
              <a:rPr lang="cs-CZ" sz="2000" dirty="0" smtClean="0"/>
              <a:t> napsat vztah pro elektrické napětí a elektrický odpor.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00826" y="4714884"/>
            <a:ext cx="1928826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Zapiš si vztahy </a:t>
            </a:r>
            <a:r>
              <a:rPr lang="cs-CZ" sz="2400" dirty="0" smtClean="0">
                <a:solidFill>
                  <a:schemeClr val="bg1"/>
                </a:solidFill>
              </a:rPr>
              <a:t>            do </a:t>
            </a:r>
            <a:r>
              <a:rPr lang="cs-CZ" sz="2400" dirty="0" smtClean="0">
                <a:solidFill>
                  <a:schemeClr val="bg1"/>
                </a:solidFill>
              </a:rPr>
              <a:t>sešitu.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71480"/>
            <a:ext cx="7715304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Spočítejte, jaký odpor má rezistor z úvodního měření. (Napětí bylo 3,05 V a proud 0,55 A</a:t>
            </a:r>
            <a:r>
              <a:rPr lang="cs-CZ" sz="2400" dirty="0" smtClean="0"/>
              <a:t>.)</a:t>
            </a:r>
            <a:endParaRPr lang="cs-CZ" sz="2400" dirty="0"/>
          </a:p>
        </p:txBody>
      </p:sp>
      <p:sp>
        <p:nvSpPr>
          <p:cNvPr id="4" name="Dvaatřiceticípá hvězda 3"/>
          <p:cNvSpPr/>
          <p:nvPr/>
        </p:nvSpPr>
        <p:spPr>
          <a:xfrm>
            <a:off x="7215206" y="1428736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2071678"/>
            <a:ext cx="6429420" cy="341632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Stručný zápis:</a:t>
            </a:r>
          </a:p>
          <a:p>
            <a:r>
              <a:rPr lang="cs-CZ" sz="2400" dirty="0" smtClean="0"/>
              <a:t>U = 3,05 V</a:t>
            </a:r>
          </a:p>
          <a:p>
            <a:r>
              <a:rPr lang="cs-CZ" sz="2400" dirty="0" smtClean="0"/>
              <a:t>I = 0,55 A</a:t>
            </a:r>
          </a:p>
          <a:p>
            <a:r>
              <a:rPr lang="cs-CZ" sz="2400" u="sng" dirty="0" smtClean="0"/>
              <a:t>R = ? ______________________</a:t>
            </a:r>
          </a:p>
          <a:p>
            <a:endParaRPr lang="cs-CZ" sz="2400" u="sng" dirty="0" smtClean="0"/>
          </a:p>
          <a:p>
            <a:r>
              <a:rPr lang="cs-CZ" sz="2400" u="sng" dirty="0" smtClean="0"/>
              <a:t>R = U : I </a:t>
            </a:r>
          </a:p>
          <a:p>
            <a:r>
              <a:rPr lang="cs-CZ" sz="2400" u="sng" dirty="0" smtClean="0"/>
              <a:t>R = 3,05 : 0,55</a:t>
            </a:r>
          </a:p>
          <a:p>
            <a:r>
              <a:rPr lang="cs-CZ" sz="2400" u="sng" dirty="0" smtClean="0"/>
              <a:t>R = 5,54 (</a:t>
            </a:r>
            <a:r>
              <a:rPr lang="el-GR" sz="2400" u="sng" dirty="0" smtClean="0"/>
              <a:t>Ω</a:t>
            </a:r>
            <a:r>
              <a:rPr lang="cs-CZ" sz="2400" u="sng" dirty="0" smtClean="0"/>
              <a:t>)</a:t>
            </a:r>
          </a:p>
          <a:p>
            <a:r>
              <a:rPr lang="cs-CZ" sz="2400" u="sng" dirty="0" smtClean="0"/>
              <a:t>Odpor rezistoru je 5,5 </a:t>
            </a:r>
            <a:r>
              <a:rPr lang="el-GR" sz="2400" u="sng" dirty="0" smtClean="0"/>
              <a:t>Ω</a:t>
            </a:r>
            <a:endParaRPr lang="cs-CZ" sz="24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1142984"/>
          <a:ext cx="5786478" cy="5072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86478"/>
              </a:tblGrid>
              <a:tr h="1268025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Elektrický odpor značíme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126802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anchor="ctr"/>
                </a:tc>
              </a:tr>
              <a:tr h="126802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anchor="ctr"/>
                </a:tc>
              </a:tr>
              <a:tr h="126802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Tlačítko akce: Dopředu nebo Další 3">
            <a:hlinkClick r:id="rId2" action="ppaction://hlinksldjump" highlightClick="1"/>
          </p:cNvPr>
          <p:cNvSpPr/>
          <p:nvPr/>
        </p:nvSpPr>
        <p:spPr>
          <a:xfrm>
            <a:off x="4714876" y="2643182"/>
            <a:ext cx="857256" cy="642942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3" action="ppaction://hlinksldjump" highlightClick="1"/>
          </p:cNvPr>
          <p:cNvSpPr/>
          <p:nvPr/>
        </p:nvSpPr>
        <p:spPr>
          <a:xfrm>
            <a:off x="4714876" y="3929066"/>
            <a:ext cx="857256" cy="571504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3" action="ppaction://hlinksldjump" highlightClick="1"/>
          </p:cNvPr>
          <p:cNvSpPr/>
          <p:nvPr/>
        </p:nvSpPr>
        <p:spPr>
          <a:xfrm>
            <a:off x="4714876" y="5357826"/>
            <a:ext cx="857256" cy="642942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Dvaatřiceticípá hvězda 12"/>
          <p:cNvSpPr/>
          <p:nvPr/>
        </p:nvSpPr>
        <p:spPr>
          <a:xfrm>
            <a:off x="7143768" y="571480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72264" y="2071678"/>
            <a:ext cx="2104192" cy="163121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Vyber správnou odpověď </a:t>
            </a:r>
            <a:r>
              <a:rPr lang="cs-CZ" sz="2000" dirty="0" smtClean="0"/>
              <a:t>              a </a:t>
            </a:r>
            <a:r>
              <a:rPr lang="cs-CZ" sz="2000" dirty="0" smtClean="0"/>
              <a:t>klikni </a:t>
            </a:r>
            <a:r>
              <a:rPr lang="cs-CZ" sz="2000" dirty="0" smtClean="0"/>
              <a:t>             na </a:t>
            </a:r>
            <a:r>
              <a:rPr lang="cs-CZ" sz="2000" dirty="0" smtClean="0"/>
              <a:t>trojúhelník.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28662" y="1285860"/>
          <a:ext cx="6881820" cy="3709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0455"/>
                <a:gridCol w="1720455"/>
                <a:gridCol w="1720455"/>
                <a:gridCol w="1720455"/>
              </a:tblGrid>
              <a:tr h="702314">
                <a:tc gridSpan="4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Doplň tabulku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00104">
                <a:tc>
                  <a:txBody>
                    <a:bodyPr/>
                    <a:lstStyle/>
                    <a:p>
                      <a:r>
                        <a:rPr lang="cs-CZ" dirty="0" smtClean="0"/>
                        <a:t>Veličina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 veličiny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 jednotky</a:t>
                      </a:r>
                      <a:endParaRPr lang="cs-CZ" dirty="0"/>
                    </a:p>
                  </a:txBody>
                  <a:tcPr/>
                </a:tc>
              </a:tr>
              <a:tr h="702314">
                <a:tc>
                  <a:txBody>
                    <a:bodyPr/>
                    <a:lstStyle/>
                    <a:p>
                      <a:r>
                        <a:rPr lang="cs-CZ" dirty="0" smtClean="0"/>
                        <a:t>El.napětí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2314">
                <a:tc>
                  <a:txBody>
                    <a:bodyPr/>
                    <a:lstStyle/>
                    <a:p>
                      <a:r>
                        <a:rPr lang="cs-CZ" dirty="0" smtClean="0"/>
                        <a:t>El. odpor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2314">
                <a:tc>
                  <a:txBody>
                    <a:bodyPr/>
                    <a:lstStyle/>
                    <a:p>
                      <a:r>
                        <a:rPr lang="cs-CZ" dirty="0" smtClean="0"/>
                        <a:t>El.proud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Dvaatřiceticípá hvězda 2"/>
          <p:cNvSpPr/>
          <p:nvPr/>
        </p:nvSpPr>
        <p:spPr>
          <a:xfrm>
            <a:off x="7572396" y="285728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2857496"/>
            <a:ext cx="5143536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1000100" y="571480"/>
            <a:ext cx="6500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Odpověď </a:t>
            </a:r>
            <a:r>
              <a:rPr lang="cs-CZ" sz="2400" b="1" dirty="0" smtClean="0">
                <a:solidFill>
                  <a:srgbClr val="FF0000"/>
                </a:solidFill>
              </a:rPr>
              <a:t>nebyla</a:t>
            </a:r>
            <a:r>
              <a:rPr lang="cs-CZ" sz="2400" dirty="0" smtClean="0">
                <a:solidFill>
                  <a:srgbClr val="FF0000"/>
                </a:solidFill>
              </a:rPr>
              <a:t> správná. Zopakujte si: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71472" y="2000240"/>
          <a:ext cx="6215106" cy="4318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15106"/>
              </a:tblGrid>
              <a:tr h="107950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Jednotkou odporu je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107950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Volt</a:t>
                      </a:r>
                      <a:endParaRPr lang="cs-CZ" sz="2800" dirty="0"/>
                    </a:p>
                  </a:txBody>
                  <a:tcPr/>
                </a:tc>
              </a:tr>
              <a:tr h="107950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Ohm</a:t>
                      </a:r>
                      <a:endParaRPr lang="cs-CZ" sz="2800" dirty="0"/>
                    </a:p>
                  </a:txBody>
                  <a:tcPr/>
                </a:tc>
              </a:tr>
              <a:tr h="107950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Ampér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Dvaatřiceticípá hvězda 2"/>
          <p:cNvSpPr/>
          <p:nvPr/>
        </p:nvSpPr>
        <p:spPr>
          <a:xfrm>
            <a:off x="7500958" y="571480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29454" y="2000240"/>
            <a:ext cx="1857388" cy="163121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Vyber správnou odpověď </a:t>
            </a:r>
            <a:r>
              <a:rPr lang="cs-CZ" sz="2000" dirty="0" smtClean="0"/>
              <a:t>            a </a:t>
            </a:r>
            <a:r>
              <a:rPr lang="cs-CZ" sz="2000" dirty="0" smtClean="0"/>
              <a:t>klikni na trojúhelník.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785794"/>
            <a:ext cx="4214842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Správná odpověď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5643570" y="3286124"/>
            <a:ext cx="857256" cy="642942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3" action="ppaction://hlinksldjump" highlightClick="1"/>
          </p:cNvPr>
          <p:cNvSpPr/>
          <p:nvPr/>
        </p:nvSpPr>
        <p:spPr>
          <a:xfrm>
            <a:off x="5643570" y="4357694"/>
            <a:ext cx="857256" cy="642942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rId2" action="ppaction://hlinksldjump" highlightClick="1"/>
          </p:cNvPr>
          <p:cNvSpPr/>
          <p:nvPr/>
        </p:nvSpPr>
        <p:spPr>
          <a:xfrm>
            <a:off x="5643570" y="5429264"/>
            <a:ext cx="857256" cy="642942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642918"/>
            <a:ext cx="1285884" cy="857256"/>
          </a:xfrm>
        </p:spPr>
        <p:txBody>
          <a:bodyPr>
            <a:noAutofit/>
          </a:bodyPr>
          <a:lstStyle/>
          <a:p>
            <a:pPr>
              <a:tabLst>
                <a:tab pos="982663" algn="l"/>
              </a:tabLst>
            </a:pPr>
            <a:r>
              <a:rPr lang="cs-CZ" sz="2800" dirty="0" smtClean="0">
                <a:solidFill>
                  <a:schemeClr val="tx1"/>
                </a:solidFill>
                <a:ea typeface="MS Mincho"/>
              </a:rPr>
              <a:t>Graf: 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rot="5400000">
            <a:off x="-179421" y="3679033"/>
            <a:ext cx="3787008" cy="79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428728" y="4857760"/>
            <a:ext cx="5929354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929454" y="5143512"/>
            <a:ext cx="500066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072330" y="535782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/ V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157161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I/ A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 flipH="1" flipV="1">
            <a:off x="1215208" y="1642256"/>
            <a:ext cx="428628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23224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303608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375046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71604" y="414338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571604" y="342900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571604" y="271462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rstenec 18"/>
          <p:cNvSpPr/>
          <p:nvPr/>
        </p:nvSpPr>
        <p:spPr>
          <a:xfrm>
            <a:off x="1643042" y="4857760"/>
            <a:ext cx="71438" cy="71438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Prstenec 20"/>
          <p:cNvSpPr/>
          <p:nvPr/>
        </p:nvSpPr>
        <p:spPr>
          <a:xfrm>
            <a:off x="3071802" y="4071942"/>
            <a:ext cx="142876" cy="142876"/>
          </a:xfrm>
          <a:prstGeom prst="donut">
            <a:avLst/>
          </a:prstGeom>
          <a:ln w="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Prstenec 22"/>
          <p:cNvSpPr/>
          <p:nvPr/>
        </p:nvSpPr>
        <p:spPr>
          <a:xfrm>
            <a:off x="4500562" y="3357562"/>
            <a:ext cx="142876" cy="142876"/>
          </a:xfrm>
          <a:prstGeom prst="donut">
            <a:avLst/>
          </a:prstGeom>
          <a:ln w="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85984" y="5072074"/>
            <a:ext cx="2857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28926" y="507207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57224" y="400050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50503"/>
                </a:solidFill>
              </a:rPr>
              <a:t>0,5</a:t>
            </a:r>
            <a:endParaRPr lang="cs-CZ" dirty="0">
              <a:solidFill>
                <a:srgbClr val="050503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57224" y="321468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50503"/>
                </a:solidFill>
              </a:rPr>
              <a:t>1</a:t>
            </a:r>
            <a:endParaRPr lang="cs-CZ" dirty="0">
              <a:solidFill>
                <a:srgbClr val="050503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643306" y="507207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cxnSp>
        <p:nvCxnSpPr>
          <p:cNvPr id="40" name="Přímá spojovací čára 39"/>
          <p:cNvCxnSpPr/>
          <p:nvPr/>
        </p:nvCxnSpPr>
        <p:spPr>
          <a:xfrm flipV="1">
            <a:off x="1714480" y="2857496"/>
            <a:ext cx="3929090" cy="20211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446563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518001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58943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429124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2" name="Prstenec 41"/>
          <p:cNvSpPr/>
          <p:nvPr/>
        </p:nvSpPr>
        <p:spPr>
          <a:xfrm>
            <a:off x="4500562" y="1928802"/>
            <a:ext cx="142876" cy="142876"/>
          </a:xfrm>
          <a:prstGeom prst="donut">
            <a:avLst/>
          </a:prstGeom>
          <a:ln w="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6" name="Přímá spojovací čára 45"/>
          <p:cNvCxnSpPr/>
          <p:nvPr/>
        </p:nvCxnSpPr>
        <p:spPr>
          <a:xfrm rot="5400000" flipH="1" flipV="1">
            <a:off x="1709252" y="1862595"/>
            <a:ext cx="3010857" cy="3000396"/>
          </a:xfrm>
          <a:prstGeom prst="line">
            <a:avLst/>
          </a:prstGeom>
          <a:ln w="444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857224" y="250030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50503"/>
                </a:solidFill>
              </a:rPr>
              <a:t>1,5</a:t>
            </a:r>
            <a:endParaRPr lang="cs-CZ" dirty="0">
              <a:solidFill>
                <a:srgbClr val="050503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142976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715008" y="2857496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1.rezistor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643570" y="1928802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2060"/>
                </a:solidFill>
              </a:rPr>
              <a:t>2.rezistor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857356" y="857232"/>
            <a:ext cx="6572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z </a:t>
            </a:r>
            <a:r>
              <a:rPr lang="cs-CZ" dirty="0" smtClean="0"/>
              <a:t>grafu, </a:t>
            </a:r>
            <a:r>
              <a:rPr lang="cs-CZ" dirty="0" smtClean="0"/>
              <a:t>jaký proud protéká 1. a 2. odporem </a:t>
            </a:r>
            <a:r>
              <a:rPr lang="cs-CZ" dirty="0" smtClean="0"/>
              <a:t>               při </a:t>
            </a:r>
            <a:r>
              <a:rPr lang="cs-CZ" dirty="0" smtClean="0"/>
              <a:t>napětí 8 V. </a:t>
            </a:r>
            <a:endParaRPr lang="cs-CZ" dirty="0"/>
          </a:p>
        </p:txBody>
      </p:sp>
      <p:sp>
        <p:nvSpPr>
          <p:cNvPr id="44" name="Dvaatřiceticípá hvězda 43"/>
          <p:cNvSpPr/>
          <p:nvPr/>
        </p:nvSpPr>
        <p:spPr>
          <a:xfrm>
            <a:off x="7358082" y="1928802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  <p:cxnSp>
        <p:nvCxnSpPr>
          <p:cNvPr id="56" name="Přímá spojovací šipka 55"/>
          <p:cNvCxnSpPr/>
          <p:nvPr/>
        </p:nvCxnSpPr>
        <p:spPr>
          <a:xfrm rot="5400000" flipH="1" flipV="1">
            <a:off x="3893339" y="4179099"/>
            <a:ext cx="1357322" cy="1588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šipka 63"/>
          <p:cNvCxnSpPr>
            <a:stCxn id="23" idx="2"/>
          </p:cNvCxnSpPr>
          <p:nvPr/>
        </p:nvCxnSpPr>
        <p:spPr>
          <a:xfrm rot="10800000">
            <a:off x="1785918" y="3429000"/>
            <a:ext cx="2714644" cy="1588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šipka 66"/>
          <p:cNvCxnSpPr/>
          <p:nvPr/>
        </p:nvCxnSpPr>
        <p:spPr>
          <a:xfrm rot="5400000" flipH="1" flipV="1">
            <a:off x="3894133" y="2678107"/>
            <a:ext cx="1357322" cy="1588"/>
          </a:xfrm>
          <a:prstGeom prst="straightConnector1">
            <a:avLst/>
          </a:prstGeom>
          <a:ln w="444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šipka 67"/>
          <p:cNvCxnSpPr>
            <a:stCxn id="42" idx="2"/>
          </p:cNvCxnSpPr>
          <p:nvPr/>
        </p:nvCxnSpPr>
        <p:spPr>
          <a:xfrm rot="10800000">
            <a:off x="1785918" y="2000240"/>
            <a:ext cx="2714644" cy="1588"/>
          </a:xfrm>
          <a:prstGeom prst="straightConnector1">
            <a:avLst/>
          </a:prstGeom>
          <a:ln w="444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>
            <a:off x="1571604" y="2000240"/>
            <a:ext cx="214314" cy="1588"/>
          </a:xfrm>
          <a:prstGeom prst="line">
            <a:avLst/>
          </a:prstGeom>
          <a:ln w="349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928662" y="178592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50503"/>
                </a:solidFill>
              </a:rPr>
              <a:t>2</a:t>
            </a:r>
            <a:endParaRPr lang="cs-CZ" dirty="0">
              <a:solidFill>
                <a:srgbClr val="050503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71472" y="357166"/>
            <a:ext cx="40719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Správná odpověď – pokračuj: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285860"/>
            <a:ext cx="728667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Pro 1. rezistor při napětí 8 V je proud 1 A. 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71472" y="2071678"/>
            <a:ext cx="728667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41275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Pro 2. rezistor při napětí 8 V je proud 2 A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500042"/>
            <a:ext cx="7215238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Výsledky příkladu „urči z grafu“: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472" y="3643314"/>
            <a:ext cx="6429420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Převeďte na uvedené jednotky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472" y="4572008"/>
            <a:ext cx="3786214" cy="120032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500m</a:t>
            </a:r>
            <a:r>
              <a:rPr lang="el-GR" sz="2400" dirty="0" smtClean="0"/>
              <a:t>Ω</a:t>
            </a:r>
            <a:r>
              <a:rPr lang="cs-CZ" sz="2400" dirty="0" smtClean="0"/>
              <a:t> =     ______</a:t>
            </a:r>
            <a:r>
              <a:rPr lang="el-GR" sz="2400" dirty="0" smtClean="0"/>
              <a:t>Ω</a:t>
            </a:r>
            <a:endParaRPr lang="cs-CZ" sz="2400" dirty="0" smtClean="0"/>
          </a:p>
          <a:p>
            <a:r>
              <a:rPr lang="cs-CZ" sz="2400" dirty="0" smtClean="0"/>
              <a:t>20 k</a:t>
            </a:r>
            <a:r>
              <a:rPr lang="el-GR" sz="2400" dirty="0" smtClean="0"/>
              <a:t>Ω</a:t>
            </a:r>
            <a:r>
              <a:rPr lang="cs-CZ" sz="2400" dirty="0" smtClean="0"/>
              <a:t>   =     _____M</a:t>
            </a:r>
            <a:r>
              <a:rPr lang="el-GR" sz="2400" dirty="0" smtClean="0"/>
              <a:t>Ω</a:t>
            </a:r>
            <a:endParaRPr lang="cs-CZ" sz="2400" dirty="0" smtClean="0"/>
          </a:p>
          <a:p>
            <a:r>
              <a:rPr lang="cs-CZ" sz="2400" dirty="0" smtClean="0"/>
              <a:t>12 M</a:t>
            </a:r>
            <a:r>
              <a:rPr lang="el-GR" sz="2400" dirty="0" smtClean="0"/>
              <a:t>Ω</a:t>
            </a:r>
            <a:r>
              <a:rPr lang="cs-CZ" sz="2400" dirty="0" smtClean="0"/>
              <a:t>  =      _____k</a:t>
            </a:r>
            <a:r>
              <a:rPr lang="el-GR" sz="2400" dirty="0" smtClean="0"/>
              <a:t>Ω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3438" y="4643446"/>
            <a:ext cx="3929090" cy="120032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50k</a:t>
            </a:r>
            <a:r>
              <a:rPr lang="el-GR" sz="2400" dirty="0" smtClean="0"/>
              <a:t>Ω</a:t>
            </a:r>
            <a:r>
              <a:rPr lang="cs-CZ" sz="2400" dirty="0" smtClean="0"/>
              <a:t>  =     ______</a:t>
            </a:r>
            <a:r>
              <a:rPr lang="el-GR" sz="2400" dirty="0" smtClean="0"/>
              <a:t>Ω</a:t>
            </a:r>
            <a:endParaRPr lang="cs-CZ" sz="2400" dirty="0" smtClean="0"/>
          </a:p>
          <a:p>
            <a:r>
              <a:rPr lang="cs-CZ" sz="2400" dirty="0" smtClean="0"/>
              <a:t>20 M</a:t>
            </a:r>
            <a:r>
              <a:rPr lang="el-GR" sz="2400" dirty="0" smtClean="0"/>
              <a:t>Ω</a:t>
            </a:r>
            <a:r>
              <a:rPr lang="cs-CZ" sz="2400" dirty="0" smtClean="0"/>
              <a:t> =     _____k</a:t>
            </a:r>
            <a:r>
              <a:rPr lang="el-GR" sz="2400" dirty="0" smtClean="0"/>
              <a:t>Ω</a:t>
            </a:r>
            <a:endParaRPr lang="cs-CZ" sz="2400" dirty="0" smtClean="0"/>
          </a:p>
          <a:p>
            <a:r>
              <a:rPr lang="cs-CZ" sz="2400" dirty="0" smtClean="0"/>
              <a:t>0,1 M</a:t>
            </a:r>
            <a:r>
              <a:rPr lang="el-GR" sz="2400" dirty="0" smtClean="0"/>
              <a:t>Ω</a:t>
            </a:r>
            <a:r>
              <a:rPr lang="cs-CZ" sz="2400" dirty="0" smtClean="0"/>
              <a:t> =     ______</a:t>
            </a:r>
            <a:r>
              <a:rPr lang="el-GR" sz="2400" dirty="0" smtClean="0"/>
              <a:t>Ω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2" name="Dvaatřiceticípá hvězda 11"/>
          <p:cNvSpPr/>
          <p:nvPr/>
        </p:nvSpPr>
        <p:spPr>
          <a:xfrm>
            <a:off x="7286644" y="2857496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57554" y="271462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86050" y="4643446"/>
            <a:ext cx="7143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0,5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86050" y="5000636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0,02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14612" y="5357826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12000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72264" y="4643446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50000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72264" y="5000636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20000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29388" y="5429264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100000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857232"/>
            <a:ext cx="1285884" cy="857256"/>
          </a:xfrm>
        </p:spPr>
        <p:txBody>
          <a:bodyPr>
            <a:noAutofit/>
          </a:bodyPr>
          <a:lstStyle/>
          <a:p>
            <a:pPr>
              <a:tabLst>
                <a:tab pos="982663" algn="l"/>
              </a:tabLst>
            </a:pPr>
            <a:r>
              <a:rPr lang="cs-CZ" sz="2800" dirty="0" smtClean="0">
                <a:solidFill>
                  <a:schemeClr val="tx1"/>
                </a:solidFill>
                <a:ea typeface="MS Mincho"/>
              </a:rPr>
              <a:t>Graf: 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rot="5400000">
            <a:off x="-215140" y="3643314"/>
            <a:ext cx="3858446" cy="79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428728" y="4857760"/>
            <a:ext cx="5929354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929454" y="5143512"/>
            <a:ext cx="500066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143636" y="521495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/ V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164305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I/ A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 flipH="1" flipV="1">
            <a:off x="1215208" y="1785132"/>
            <a:ext cx="428628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23224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303608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375046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71604" y="414338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571604" y="342900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571604" y="271462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rstenec 18"/>
          <p:cNvSpPr/>
          <p:nvPr/>
        </p:nvSpPr>
        <p:spPr>
          <a:xfrm>
            <a:off x="1643042" y="4857760"/>
            <a:ext cx="71438" cy="71438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Prstenec 22"/>
          <p:cNvSpPr/>
          <p:nvPr/>
        </p:nvSpPr>
        <p:spPr>
          <a:xfrm>
            <a:off x="4500562" y="3357562"/>
            <a:ext cx="142876" cy="142876"/>
          </a:xfrm>
          <a:prstGeom prst="donut">
            <a:avLst/>
          </a:prstGeom>
          <a:ln w="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85984" y="5072074"/>
            <a:ext cx="2857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28926" y="507207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57224" y="392906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50503"/>
                </a:solidFill>
              </a:rPr>
              <a:t>0,5</a:t>
            </a:r>
            <a:endParaRPr lang="cs-CZ" dirty="0">
              <a:solidFill>
                <a:srgbClr val="050503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928662" y="321468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50503"/>
                </a:solidFill>
              </a:rPr>
              <a:t>1</a:t>
            </a:r>
            <a:endParaRPr lang="cs-CZ" dirty="0">
              <a:solidFill>
                <a:srgbClr val="050503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643306" y="507207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cxnSp>
        <p:nvCxnSpPr>
          <p:cNvPr id="40" name="Přímá spojovací čára 39"/>
          <p:cNvCxnSpPr/>
          <p:nvPr/>
        </p:nvCxnSpPr>
        <p:spPr>
          <a:xfrm flipV="1">
            <a:off x="1714480" y="2857496"/>
            <a:ext cx="3929090" cy="20211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446563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518001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58943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429124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2" name="Prstenec 41"/>
          <p:cNvSpPr/>
          <p:nvPr/>
        </p:nvSpPr>
        <p:spPr>
          <a:xfrm>
            <a:off x="4500562" y="1928802"/>
            <a:ext cx="142876" cy="142876"/>
          </a:xfrm>
          <a:prstGeom prst="donut">
            <a:avLst/>
          </a:prstGeom>
          <a:ln w="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6" name="Přímá spojovací čára 45"/>
          <p:cNvCxnSpPr>
            <a:stCxn id="19" idx="7"/>
          </p:cNvCxnSpPr>
          <p:nvPr/>
        </p:nvCxnSpPr>
        <p:spPr>
          <a:xfrm rot="5400000" flipH="1" flipV="1">
            <a:off x="1704019" y="1785925"/>
            <a:ext cx="3082296" cy="3082298"/>
          </a:xfrm>
          <a:prstGeom prst="line">
            <a:avLst/>
          </a:prstGeom>
          <a:ln w="444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928662" y="250030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50503"/>
                </a:solidFill>
              </a:rPr>
              <a:t>1,5</a:t>
            </a:r>
            <a:endParaRPr lang="cs-CZ" dirty="0">
              <a:solidFill>
                <a:srgbClr val="050503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142976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715008" y="2857496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1.rezistor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643570" y="1928802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2060"/>
                </a:solidFill>
              </a:rPr>
              <a:t>2.rezistor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28596" y="571480"/>
            <a:ext cx="7072362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Urči velikost odporu 1. a 2.  rezistoru</a:t>
            </a:r>
            <a:r>
              <a:rPr lang="cs-CZ" dirty="0" smtClean="0"/>
              <a:t>. </a:t>
            </a:r>
            <a:endParaRPr lang="cs-CZ" dirty="0"/>
          </a:p>
        </p:txBody>
      </p:sp>
      <p:cxnSp>
        <p:nvCxnSpPr>
          <p:cNvPr id="47" name="Přímá spojovací šipka 46"/>
          <p:cNvCxnSpPr/>
          <p:nvPr/>
        </p:nvCxnSpPr>
        <p:spPr>
          <a:xfrm rot="5400000" flipH="1" flipV="1">
            <a:off x="3893339" y="4179099"/>
            <a:ext cx="1357322" cy="1588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 rot="10800000">
            <a:off x="1785918" y="3429000"/>
            <a:ext cx="2641618" cy="1588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šipka 58"/>
          <p:cNvCxnSpPr/>
          <p:nvPr/>
        </p:nvCxnSpPr>
        <p:spPr>
          <a:xfrm rot="5400000" flipH="1" flipV="1">
            <a:off x="3858414" y="2713826"/>
            <a:ext cx="1428760" cy="1588"/>
          </a:xfrm>
          <a:prstGeom prst="straightConnector1">
            <a:avLst/>
          </a:prstGeom>
          <a:ln w="444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šipka 60"/>
          <p:cNvCxnSpPr/>
          <p:nvPr/>
        </p:nvCxnSpPr>
        <p:spPr>
          <a:xfrm rot="10800000">
            <a:off x="1785918" y="2000240"/>
            <a:ext cx="2714644" cy="1588"/>
          </a:xfrm>
          <a:prstGeom prst="straightConnector1">
            <a:avLst/>
          </a:prstGeom>
          <a:ln w="444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1000100" y="192880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50503"/>
                </a:solidFill>
              </a:rPr>
              <a:t>2</a:t>
            </a:r>
            <a:endParaRPr lang="cs-CZ" dirty="0">
              <a:solidFill>
                <a:srgbClr val="050503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28596" y="5857892"/>
            <a:ext cx="292895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Potřebuji nápovědu.</a:t>
            </a:r>
            <a:endParaRPr lang="cs-CZ" sz="2000" dirty="0"/>
          </a:p>
        </p:txBody>
      </p:sp>
      <p:pic>
        <p:nvPicPr>
          <p:cNvPr id="2050" name="Picture 2" descr="C:\Documents and Settings\Fujitsu-Siemens\Local Settings\Temporary Internet Files\Content.IE5\51DDXRQI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1214422"/>
            <a:ext cx="1143008" cy="1285884"/>
          </a:xfrm>
          <a:prstGeom prst="rect">
            <a:avLst/>
          </a:prstGeom>
          <a:noFill/>
        </p:spPr>
      </p:pic>
      <p:sp>
        <p:nvSpPr>
          <p:cNvPr id="45" name="TextovéPole 44"/>
          <p:cNvSpPr txBox="1"/>
          <p:nvPr/>
        </p:nvSpPr>
        <p:spPr>
          <a:xfrm>
            <a:off x="3571868" y="5857892"/>
            <a:ext cx="507209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 grafu zjistíme známým způsobem napětí a proud.</a:t>
            </a:r>
            <a:endParaRPr lang="cs-CZ" dirty="0"/>
          </a:p>
        </p:txBody>
      </p:sp>
      <p:cxnSp>
        <p:nvCxnSpPr>
          <p:cNvPr id="51" name="Přímá spojovací čára 50"/>
          <p:cNvCxnSpPr/>
          <p:nvPr/>
        </p:nvCxnSpPr>
        <p:spPr>
          <a:xfrm>
            <a:off x="1643042" y="200024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4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285728"/>
            <a:ext cx="8358246" cy="175432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Známe- li napětí a </a:t>
            </a:r>
            <a:r>
              <a:rPr lang="cs-CZ" sz="2000" dirty="0" smtClean="0"/>
              <a:t>proud, </a:t>
            </a:r>
            <a:r>
              <a:rPr lang="cs-CZ" sz="2000" dirty="0" smtClean="0"/>
              <a:t>spočítáme odpor. </a:t>
            </a:r>
          </a:p>
          <a:p>
            <a:r>
              <a:rPr lang="cs-CZ" sz="2000" dirty="0" smtClean="0"/>
              <a:t>Hodnoty můžeme použít z předešlé úlohy –</a:t>
            </a:r>
          </a:p>
          <a:p>
            <a:r>
              <a:rPr lang="cs-CZ" sz="2000" dirty="0" smtClean="0"/>
              <a:t> pro 1. rezistor U</a:t>
            </a:r>
            <a:r>
              <a:rPr lang="cs-CZ" sz="2000" dirty="0" smtClean="0">
                <a:latin typeface="Corbel"/>
              </a:rPr>
              <a:t>₁ = </a:t>
            </a:r>
            <a:r>
              <a:rPr lang="cs-CZ" sz="2000" dirty="0" smtClean="0"/>
              <a:t>8 V; I</a:t>
            </a:r>
            <a:r>
              <a:rPr lang="cs-CZ" sz="2000" dirty="0" smtClean="0">
                <a:latin typeface="Corbel"/>
              </a:rPr>
              <a:t>₁ =</a:t>
            </a:r>
            <a:r>
              <a:rPr lang="cs-CZ" sz="2000" dirty="0" smtClean="0"/>
              <a:t>1 A, pro 2. rezistor U</a:t>
            </a:r>
            <a:r>
              <a:rPr lang="cs-CZ" sz="2000" dirty="0" smtClean="0">
                <a:latin typeface="Corbel"/>
              </a:rPr>
              <a:t>₂ = </a:t>
            </a:r>
            <a:r>
              <a:rPr lang="cs-CZ" sz="2000" dirty="0" smtClean="0"/>
              <a:t>8 V; I</a:t>
            </a:r>
            <a:r>
              <a:rPr lang="cs-CZ" sz="2000" dirty="0" smtClean="0">
                <a:latin typeface="Corbel"/>
              </a:rPr>
              <a:t>₂ = </a:t>
            </a:r>
            <a:r>
              <a:rPr lang="cs-CZ" sz="2000" dirty="0" smtClean="0"/>
              <a:t>2 A.</a:t>
            </a:r>
          </a:p>
          <a:p>
            <a:r>
              <a:rPr lang="cs-CZ" sz="2400" dirty="0" smtClean="0"/>
              <a:t> 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2714620"/>
            <a:ext cx="378621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Stručný zápis:</a:t>
            </a:r>
          </a:p>
          <a:p>
            <a:r>
              <a:rPr lang="cs-CZ" sz="2400" dirty="0" smtClean="0"/>
              <a:t>U</a:t>
            </a:r>
            <a:r>
              <a:rPr lang="cs-CZ" sz="2400" dirty="0" smtClean="0">
                <a:latin typeface="Corbel"/>
              </a:rPr>
              <a:t>₁</a:t>
            </a:r>
            <a:r>
              <a:rPr lang="cs-CZ" sz="2400" dirty="0" smtClean="0"/>
              <a:t> = 8V</a:t>
            </a:r>
          </a:p>
          <a:p>
            <a:r>
              <a:rPr lang="cs-CZ" sz="2400" dirty="0" smtClean="0"/>
              <a:t>I </a:t>
            </a:r>
            <a:r>
              <a:rPr lang="cs-CZ" sz="2400" dirty="0" smtClean="0">
                <a:latin typeface="Corbel"/>
              </a:rPr>
              <a:t>₁</a:t>
            </a:r>
            <a:r>
              <a:rPr lang="cs-CZ" sz="2400" dirty="0" smtClean="0"/>
              <a:t>= 1A</a:t>
            </a:r>
          </a:p>
          <a:p>
            <a:r>
              <a:rPr lang="cs-CZ" sz="2400" u="sng" dirty="0" smtClean="0"/>
              <a:t>R</a:t>
            </a:r>
            <a:r>
              <a:rPr lang="cs-CZ" sz="2400" u="sng" dirty="0" smtClean="0">
                <a:latin typeface="Corbel"/>
              </a:rPr>
              <a:t>₁</a:t>
            </a:r>
            <a:r>
              <a:rPr lang="cs-CZ" sz="2400" u="sng" dirty="0" smtClean="0"/>
              <a:t> = ? __________ </a:t>
            </a:r>
          </a:p>
          <a:p>
            <a:r>
              <a:rPr lang="cs-CZ" sz="2400" u="sng" dirty="0" smtClean="0"/>
              <a:t>R = U : I </a:t>
            </a:r>
          </a:p>
          <a:p>
            <a:r>
              <a:rPr lang="cs-CZ" sz="2400" u="sng" dirty="0" smtClean="0"/>
              <a:t>R</a:t>
            </a:r>
            <a:r>
              <a:rPr lang="cs-CZ" sz="2400" u="sng" dirty="0" smtClean="0">
                <a:latin typeface="Corbel"/>
              </a:rPr>
              <a:t>₁</a:t>
            </a:r>
            <a:r>
              <a:rPr lang="cs-CZ" sz="2400" u="sng" dirty="0" smtClean="0"/>
              <a:t> = 8:1</a:t>
            </a:r>
          </a:p>
          <a:p>
            <a:r>
              <a:rPr lang="cs-CZ" sz="2400" u="sng" dirty="0" smtClean="0"/>
              <a:t>R</a:t>
            </a:r>
            <a:r>
              <a:rPr lang="cs-CZ" sz="2400" u="sng" dirty="0" smtClean="0">
                <a:latin typeface="Corbel"/>
              </a:rPr>
              <a:t>₁</a:t>
            </a:r>
            <a:r>
              <a:rPr lang="cs-CZ" sz="2400" u="sng" dirty="0" smtClean="0"/>
              <a:t> = 8(</a:t>
            </a:r>
            <a:r>
              <a:rPr lang="el-GR" sz="2400" u="sng" dirty="0" smtClean="0"/>
              <a:t>Ω</a:t>
            </a:r>
            <a:r>
              <a:rPr lang="cs-CZ" sz="2400" u="sng" dirty="0" smtClean="0"/>
              <a:t>)</a:t>
            </a:r>
          </a:p>
          <a:p>
            <a:r>
              <a:rPr lang="cs-CZ" sz="2400" u="sng" dirty="0" smtClean="0"/>
              <a:t>Odpor  prvního rezistoru je 8 </a:t>
            </a:r>
            <a:r>
              <a:rPr lang="el-GR" sz="2400" u="sng" dirty="0" smtClean="0"/>
              <a:t>Ω</a:t>
            </a:r>
            <a:r>
              <a:rPr lang="cs-CZ" sz="2400" u="sng" dirty="0" smtClean="0"/>
              <a:t>.</a:t>
            </a:r>
            <a:endParaRPr lang="cs-CZ" sz="24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6248" y="3071810"/>
            <a:ext cx="378621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dirty="0" smtClean="0">
                <a:latin typeface="Corbel"/>
              </a:rPr>
              <a:t>₂</a:t>
            </a:r>
            <a:r>
              <a:rPr lang="cs-CZ" sz="2400" dirty="0" smtClean="0"/>
              <a:t> = 8V</a:t>
            </a:r>
          </a:p>
          <a:p>
            <a:r>
              <a:rPr lang="cs-CZ" sz="2400" dirty="0" smtClean="0"/>
              <a:t>I</a:t>
            </a:r>
            <a:r>
              <a:rPr lang="cs-CZ" sz="2400" dirty="0" smtClean="0">
                <a:latin typeface="Corbel"/>
              </a:rPr>
              <a:t>₂</a:t>
            </a:r>
            <a:r>
              <a:rPr lang="cs-CZ" sz="2400" dirty="0" smtClean="0"/>
              <a:t> = 2A</a:t>
            </a:r>
          </a:p>
          <a:p>
            <a:r>
              <a:rPr lang="cs-CZ" sz="2400" u="sng" dirty="0" smtClean="0"/>
              <a:t>R</a:t>
            </a:r>
            <a:r>
              <a:rPr lang="cs-CZ" sz="2400" u="sng" dirty="0" smtClean="0">
                <a:latin typeface="Corbel"/>
              </a:rPr>
              <a:t>₂</a:t>
            </a:r>
            <a:r>
              <a:rPr lang="cs-CZ" sz="2400" u="sng" dirty="0" smtClean="0"/>
              <a:t> = ? __________ </a:t>
            </a:r>
          </a:p>
          <a:p>
            <a:r>
              <a:rPr lang="cs-CZ" sz="2400" u="sng" dirty="0" smtClean="0"/>
              <a:t>R = U : I </a:t>
            </a:r>
          </a:p>
          <a:p>
            <a:r>
              <a:rPr lang="cs-CZ" sz="2400" u="sng" dirty="0" smtClean="0"/>
              <a:t>R</a:t>
            </a:r>
            <a:r>
              <a:rPr lang="cs-CZ" sz="2400" u="sng" dirty="0" smtClean="0">
                <a:latin typeface="Corbel"/>
              </a:rPr>
              <a:t>₂</a:t>
            </a:r>
            <a:r>
              <a:rPr lang="cs-CZ" sz="2400" u="sng" dirty="0" smtClean="0"/>
              <a:t> = 8:2</a:t>
            </a:r>
          </a:p>
          <a:p>
            <a:r>
              <a:rPr lang="cs-CZ" sz="2400" u="sng" dirty="0" smtClean="0"/>
              <a:t>R</a:t>
            </a:r>
            <a:r>
              <a:rPr lang="cs-CZ" sz="2400" u="sng" dirty="0" smtClean="0">
                <a:latin typeface="Corbel"/>
              </a:rPr>
              <a:t>₂</a:t>
            </a:r>
            <a:r>
              <a:rPr lang="cs-CZ" sz="2400" u="sng" dirty="0" smtClean="0"/>
              <a:t> = 4(</a:t>
            </a:r>
            <a:r>
              <a:rPr lang="el-GR" sz="2400" u="sng" dirty="0" smtClean="0"/>
              <a:t>Ω</a:t>
            </a:r>
            <a:r>
              <a:rPr lang="cs-CZ" sz="2400" u="sng" dirty="0" smtClean="0"/>
              <a:t>)</a:t>
            </a:r>
          </a:p>
          <a:p>
            <a:r>
              <a:rPr lang="cs-CZ" sz="2400" u="sng" dirty="0" smtClean="0"/>
              <a:t>Odpor  druhého rezistoru </a:t>
            </a:r>
            <a:r>
              <a:rPr lang="cs-CZ" sz="2400" u="sng" dirty="0" smtClean="0"/>
              <a:t>je </a:t>
            </a:r>
            <a:r>
              <a:rPr lang="cs-CZ" sz="2400" u="sng" dirty="0" smtClean="0"/>
              <a:t>4</a:t>
            </a:r>
            <a:r>
              <a:rPr lang="el-GR" sz="2400" u="sng" dirty="0" smtClean="0"/>
              <a:t>Ω</a:t>
            </a:r>
            <a:r>
              <a:rPr lang="cs-CZ" sz="2400" u="sng" dirty="0" smtClean="0"/>
              <a:t>.</a:t>
            </a:r>
            <a:endParaRPr lang="cs-CZ" sz="24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2285992"/>
            <a:ext cx="1785950" cy="40011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Řešení: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vaatřiceticípá hvězda 1"/>
          <p:cNvSpPr/>
          <p:nvPr/>
        </p:nvSpPr>
        <p:spPr>
          <a:xfrm>
            <a:off x="7286644" y="714356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428604"/>
            <a:ext cx="185738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Další úlohy: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928670"/>
            <a:ext cx="5715040" cy="101566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1.Vypočítej, </a:t>
            </a:r>
            <a:r>
              <a:rPr lang="cs-CZ" sz="2000" dirty="0" smtClean="0"/>
              <a:t>jaký proud prochází spotřebičem s odporem 2 k</a:t>
            </a:r>
            <a:r>
              <a:rPr lang="el-GR" sz="2000" dirty="0" smtClean="0"/>
              <a:t>Ω</a:t>
            </a:r>
            <a:r>
              <a:rPr lang="cs-CZ" sz="2000" dirty="0" smtClean="0"/>
              <a:t>, když ho připojíme na napětí 200 </a:t>
            </a:r>
            <a:r>
              <a:rPr lang="cs-CZ" sz="2000" dirty="0" smtClean="0"/>
              <a:t>V.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3357562"/>
            <a:ext cx="5786478" cy="132343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3.Jaký odpor musí mít spotřebič připojený k napětí sítě, aby nevypadl </a:t>
            </a:r>
            <a:r>
              <a:rPr lang="cs-CZ" sz="2000" dirty="0" smtClean="0"/>
              <a:t>šestiampérový jistič? </a:t>
            </a:r>
            <a:r>
              <a:rPr lang="cs-CZ" sz="2000" dirty="0" smtClean="0"/>
              <a:t>Chci poradit napětí </a:t>
            </a:r>
          </a:p>
          <a:p>
            <a:r>
              <a:rPr lang="cs-CZ" sz="2000" dirty="0" smtClean="0"/>
              <a:t>spotřebitelské sítě. 	Klikněte 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48" y="2143116"/>
            <a:ext cx="5715040" cy="101566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2.Na jaké napětí byl připojen rezistor       1 k</a:t>
            </a:r>
            <a:r>
              <a:rPr lang="el-GR" sz="2000" dirty="0" smtClean="0"/>
              <a:t>Ω</a:t>
            </a:r>
            <a:r>
              <a:rPr lang="cs-CZ" sz="2000" dirty="0" smtClean="0"/>
              <a:t>, když ampérmetr zapojený v obvodu ukazoval 0,23 </a:t>
            </a:r>
            <a:r>
              <a:rPr lang="cs-CZ" sz="2000" dirty="0" smtClean="0"/>
              <a:t>A?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48" y="4929198"/>
            <a:ext cx="5786478" cy="132343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4.Kolik miliampérů ukazoval ampérmetr zapojený do obvodu s rezistorem o odporu 0,2 k</a:t>
            </a:r>
            <a:r>
              <a:rPr lang="el-GR" sz="2000" dirty="0" smtClean="0"/>
              <a:t>Ω</a:t>
            </a:r>
            <a:r>
              <a:rPr lang="cs-CZ" sz="2000" dirty="0" smtClean="0"/>
              <a:t>, když byl připojen k ploché</a:t>
            </a:r>
          </a:p>
          <a:p>
            <a:r>
              <a:rPr lang="cs-CZ" sz="2000" dirty="0" smtClean="0"/>
              <a:t>baterii? 		Chci poradit </a:t>
            </a:r>
            <a:endParaRPr lang="cs-CZ" sz="2000" dirty="0"/>
          </a:p>
        </p:txBody>
      </p:sp>
      <p:pic>
        <p:nvPicPr>
          <p:cNvPr id="11" name="Picture 2" descr="C:\Documents and Settings\Fujitsu-Siemens\Local Settings\Temporary Internet Files\Content.IE5\51DDXRQI\MC900434411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286644" y="3286124"/>
            <a:ext cx="1143008" cy="1285884"/>
          </a:xfrm>
          <a:prstGeom prst="rect">
            <a:avLst/>
          </a:prstGeom>
          <a:noFill/>
        </p:spPr>
      </p:pic>
      <p:pic>
        <p:nvPicPr>
          <p:cNvPr id="12" name="Picture 2" descr="C:\Documents and Settings\Fujitsu-Siemens\Local Settings\Temporary Internet Files\Content.IE5\51DDXRQI\MC900434411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358082" y="4786322"/>
            <a:ext cx="1143008" cy="1285884"/>
          </a:xfrm>
          <a:prstGeom prst="rect">
            <a:avLst/>
          </a:prstGeom>
          <a:noFill/>
        </p:spPr>
      </p:pic>
      <p:sp>
        <p:nvSpPr>
          <p:cNvPr id="13" name="Dvaatřiceticípá hvězda 12"/>
          <p:cNvSpPr/>
          <p:nvPr/>
        </p:nvSpPr>
        <p:spPr>
          <a:xfrm>
            <a:off x="7286644" y="1928802"/>
            <a:ext cx="1285884" cy="1128714"/>
          </a:xfrm>
          <a:prstGeom prst="star32">
            <a:avLst/>
          </a:prstGeom>
          <a:solidFill>
            <a:schemeClr val="accent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643570" y="4143380"/>
            <a:ext cx="756664" cy="500066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4857752" y="4500570"/>
            <a:ext cx="428628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5715008" y="5715016"/>
            <a:ext cx="756664" cy="500066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0034" y="5429264"/>
            <a:ext cx="47149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2"/>
              </a:rPr>
              <a:t>www.office.</a:t>
            </a:r>
            <a:r>
              <a:rPr lang="cs-CZ" b="1" u="sng" dirty="0" err="1" smtClean="0">
                <a:hlinkClick r:id="rId2"/>
              </a:rPr>
              <a:t>microsoft.com</a:t>
            </a:r>
            <a:endParaRPr lang="cs-CZ" b="1" u="sng" dirty="0" smtClean="0">
              <a:blipFill>
                <a:blip r:embed="rId3"/>
                <a:tile tx="0" ty="0" sx="100000" sy="100000" flip="none" algn="tl"/>
              </a:blipFill>
            </a:endParaRPr>
          </a:p>
          <a:p>
            <a:r>
              <a:rPr lang="cs-CZ" b="1" u="sng" dirty="0" smtClean="0"/>
              <a:t>a vlastní práce.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71736" y="2857496"/>
            <a:ext cx="5857916" cy="184665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>
                <a:solidFill>
                  <a:srgbClr val="C00000"/>
                </a:solidFill>
              </a:rPr>
              <a:t>0,1 A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solidFill>
                  <a:srgbClr val="C00000"/>
                </a:solidFill>
              </a:rPr>
              <a:t>230 V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solidFill>
                  <a:srgbClr val="C00000"/>
                </a:solidFill>
              </a:rPr>
              <a:t>38,3 </a:t>
            </a:r>
            <a:r>
              <a:rPr lang="el-GR" sz="2400" dirty="0" smtClean="0">
                <a:solidFill>
                  <a:srgbClr val="C00000"/>
                </a:solidFill>
              </a:rPr>
              <a:t>Ω</a:t>
            </a:r>
            <a:endParaRPr lang="cs-CZ" sz="2400" dirty="0" smtClean="0">
              <a:solidFill>
                <a:srgbClr val="C00000"/>
              </a:solidFill>
            </a:endParaRPr>
          </a:p>
          <a:p>
            <a:pPr marL="342900" indent="-342900">
              <a:buAutoNum type="arabicPeriod"/>
            </a:pPr>
            <a:r>
              <a:rPr lang="cs-CZ" sz="2400" dirty="0" smtClean="0">
                <a:solidFill>
                  <a:srgbClr val="C00000"/>
                </a:solidFill>
              </a:rPr>
              <a:t>22,5 </a:t>
            </a:r>
            <a:r>
              <a:rPr lang="cs-CZ" sz="2400" dirty="0" err="1" smtClean="0">
                <a:solidFill>
                  <a:srgbClr val="C00000"/>
                </a:solidFill>
              </a:rPr>
              <a:t>mA</a:t>
            </a:r>
            <a:endParaRPr lang="cs-CZ" sz="2400" dirty="0" smtClean="0">
              <a:solidFill>
                <a:srgbClr val="C00000"/>
              </a:solidFill>
            </a:endParaRPr>
          </a:p>
          <a:p>
            <a:pPr marL="342900" indent="-342900">
              <a:buAutoNum type="arabicPeriod"/>
            </a:pPr>
            <a:endParaRPr lang="cs-CZ" dirty="0" smtClean="0"/>
          </a:p>
        </p:txBody>
      </p:sp>
      <p:pic>
        <p:nvPicPr>
          <p:cNvPr id="1026" name="Picture 2" descr="C:\Documents and Settings\Fujitsu-Siemens\Local Settings\Temporary Internet Files\Content.IE5\TG2ZS2DV\MP900316545[1]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286513" y="4857760"/>
            <a:ext cx="2000264" cy="164307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</p:pic>
      <p:sp>
        <p:nvSpPr>
          <p:cNvPr id="21" name="TextovéPole 20"/>
          <p:cNvSpPr txBox="1"/>
          <p:nvPr/>
        </p:nvSpPr>
        <p:spPr>
          <a:xfrm>
            <a:off x="5000628" y="4857760"/>
            <a:ext cx="1357322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Ukázka rezistorů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643042" y="428604"/>
            <a:ext cx="55992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Napětí spotřebitelské sítě je 230 V.</a:t>
            </a:r>
            <a:endParaRPr lang="cs-CZ" sz="2400" dirty="0"/>
          </a:p>
        </p:txBody>
      </p:sp>
      <p:pic>
        <p:nvPicPr>
          <p:cNvPr id="1052" name="Picture 28" descr="C:\Documents and Settings\Fujitsu-Siemens\Local Settings\Temporary Internet Files\Content.IE5\8TTNS1EQ\MC900433815[1].png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429218" y="357166"/>
            <a:ext cx="1000434" cy="1285884"/>
          </a:xfrm>
          <a:prstGeom prst="rect">
            <a:avLst/>
          </a:prstGeom>
          <a:solidFill>
            <a:schemeClr val="accent2"/>
          </a:solidFill>
        </p:spPr>
      </p:pic>
      <p:sp>
        <p:nvSpPr>
          <p:cNvPr id="37" name="Tlačítko akce: Zpět nebo Předchozí 36">
            <a:hlinkClick r:id="" action="ppaction://hlinkshowjump?jump=previousslide" highlightClick="1"/>
          </p:cNvPr>
          <p:cNvSpPr/>
          <p:nvPr/>
        </p:nvSpPr>
        <p:spPr>
          <a:xfrm>
            <a:off x="1714480" y="928670"/>
            <a:ext cx="756664" cy="571504"/>
          </a:xfrm>
          <a:prstGeom prst="actionButtonBackPrevio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2500298" y="1071546"/>
            <a:ext cx="2571768" cy="40011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Zpět na úlohu 3</a:t>
            </a:r>
            <a:endParaRPr lang="cs-CZ" sz="2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28596" y="2857496"/>
            <a:ext cx="1785950" cy="70788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Další úlohy -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C00000"/>
                </a:solidFill>
              </a:rPr>
              <a:t>výsledky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1571604" y="1500174"/>
            <a:ext cx="50240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Napětí ploché baterie je 4,5 V.</a:t>
            </a:r>
            <a:endParaRPr lang="cs-CZ" sz="2400" dirty="0"/>
          </a:p>
        </p:txBody>
      </p:sp>
      <p:sp>
        <p:nvSpPr>
          <p:cNvPr id="12" name="Tlačítko akce: Zpět nebo Předchozí 11">
            <a:hlinkClick r:id="" action="ppaction://hlinkshowjump?jump=previousslide" highlightClick="1"/>
          </p:cNvPr>
          <p:cNvSpPr/>
          <p:nvPr/>
        </p:nvSpPr>
        <p:spPr>
          <a:xfrm>
            <a:off x="1714480" y="1928802"/>
            <a:ext cx="756664" cy="571504"/>
          </a:xfrm>
          <a:prstGeom prst="actionButtonBackPrevio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500298" y="2071678"/>
            <a:ext cx="2500330" cy="40011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Zpět na úlohu 4</a:t>
            </a:r>
            <a:endParaRPr lang="cs-CZ" sz="2000" dirty="0"/>
          </a:p>
        </p:txBody>
      </p:sp>
      <p:pic>
        <p:nvPicPr>
          <p:cNvPr id="14" name="Obrázek 13" descr="2012 002.jpg"/>
          <p:cNvPicPr>
            <a:picLocks noChangeAspect="1"/>
          </p:cNvPicPr>
          <p:nvPr/>
        </p:nvPicPr>
        <p:blipFill>
          <a:blip r:embed="rId6" cstate="print"/>
          <a:srcRect l="33333" t="23112" r="40000" b="21777"/>
          <a:stretch>
            <a:fillRect/>
          </a:stretch>
        </p:blipFill>
        <p:spPr>
          <a:xfrm>
            <a:off x="7429520" y="1714488"/>
            <a:ext cx="1000132" cy="10001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9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2057</TotalTime>
  <Words>1224</Words>
  <Application>Microsoft Office PowerPoint</Application>
  <PresentationFormat>Předvádění na obrazovce (4:3)</PresentationFormat>
  <Paragraphs>286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Aspekt</vt:lpstr>
      <vt:lpstr>Snímek 1</vt:lpstr>
      <vt:lpstr>Anotace: PowerPointová prezentace názorně seznamuje žáky s Ohmovým zákonem a s jeho užitím k řešení části elektrického obvodu. </vt:lpstr>
      <vt:lpstr>Ohmův zákon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Graf </vt:lpstr>
      <vt:lpstr>Proud, který prochází vodičem, je přímo úměrný napětí                      na koncích vodiče.</vt:lpstr>
      <vt:lpstr>Snímek 14</vt:lpstr>
      <vt:lpstr>Snímek 15</vt:lpstr>
      <vt:lpstr>Graf </vt:lpstr>
      <vt:lpstr>Snímek 17</vt:lpstr>
      <vt:lpstr>Snímek 18</vt:lpstr>
      <vt:lpstr>Snímek 19</vt:lpstr>
      <vt:lpstr>Snímek 20</vt:lpstr>
      <vt:lpstr>Snímek 21</vt:lpstr>
      <vt:lpstr>Graf: </vt:lpstr>
      <vt:lpstr>Snímek 23</vt:lpstr>
      <vt:lpstr>Graf: </vt:lpstr>
      <vt:lpstr>Snímek 25</vt:lpstr>
      <vt:lpstr>Snímek 26</vt:lpstr>
      <vt:lpstr>Snímek 27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Dum</cp:lastModifiedBy>
  <cp:revision>212</cp:revision>
  <dcterms:created xsi:type="dcterms:W3CDTF">2013-02-22T18:29:30Z</dcterms:created>
  <dcterms:modified xsi:type="dcterms:W3CDTF">2013-03-07T20:42:28Z</dcterms:modified>
</cp:coreProperties>
</file>