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9D01E-C4C7-420D-ACD2-C6D6A403766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C11AC-3F10-48F1-B33F-DEAB5BC2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9D01E-C4C7-420D-ACD2-C6D6A403766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C11AC-3F10-48F1-B33F-DEAB5BC2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9D01E-C4C7-420D-ACD2-C6D6A403766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C11AC-3F10-48F1-B33F-DEAB5BC2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9D01E-C4C7-420D-ACD2-C6D6A403766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C11AC-3F10-48F1-B33F-DEAB5BC2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9D01E-C4C7-420D-ACD2-C6D6A403766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C11AC-3F10-48F1-B33F-DEAB5BC2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9D01E-C4C7-420D-ACD2-C6D6A403766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C11AC-3F10-48F1-B33F-DEAB5BC2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9D01E-C4C7-420D-ACD2-C6D6A403766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C11AC-3F10-48F1-B33F-DEAB5BC2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9D01E-C4C7-420D-ACD2-C6D6A403766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C11AC-3F10-48F1-B33F-DEAB5BC2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9D01E-C4C7-420D-ACD2-C6D6A403766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C11AC-3F10-48F1-B33F-DEAB5BC2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9D01E-C4C7-420D-ACD2-C6D6A403766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C11AC-3F10-48F1-B33F-DEAB5BC2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9D01E-C4C7-420D-ACD2-C6D6A403766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C11AC-3F10-48F1-B33F-DEAB5BC2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89D01E-C4C7-420D-ACD2-C6D6A403766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EC11AC-3F10-48F1-B33F-DEAB5BC291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gif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785926"/>
            <a:ext cx="8429684" cy="4668839"/>
          </a:xfrm>
          <a:solidFill>
            <a:schemeClr val="tx1"/>
          </a:solidFill>
        </p:spPr>
        <p:txBody>
          <a:bodyPr/>
          <a:lstStyle/>
          <a:p>
            <a:pPr algn="ctr">
              <a:buNone/>
            </a:pPr>
            <a:r>
              <a:rPr lang="cs-CZ" sz="4400" dirty="0" smtClean="0">
                <a:solidFill>
                  <a:schemeClr val="bg1"/>
                </a:solidFill>
              </a:rPr>
              <a:t>Druhy vět</a:t>
            </a:r>
          </a:p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Základní škola a Mateřská škola</a:t>
            </a:r>
          </a:p>
          <a:p>
            <a:pPr algn="ctr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Knínice</a:t>
            </a:r>
            <a:r>
              <a:rPr lang="cs-CZ" dirty="0" smtClean="0">
                <a:solidFill>
                  <a:schemeClr val="bg1"/>
                </a:solidFill>
              </a:rPr>
              <a:t> u Boskovic, příspěvková organizace</a:t>
            </a:r>
          </a:p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projekt č. CZ.1.07/1.4.00/21.0768</a:t>
            </a:r>
          </a:p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číslo </a:t>
            </a:r>
            <a:r>
              <a:rPr lang="cs-CZ" dirty="0" smtClean="0">
                <a:solidFill>
                  <a:schemeClr val="bg1"/>
                </a:solidFill>
              </a:rPr>
              <a:t>DUMu:VY_32_INOVACE_20_CJ2_druhy_vet</a:t>
            </a:r>
            <a:endParaRPr lang="cs-CZ" dirty="0" smtClean="0">
              <a:solidFill>
                <a:schemeClr val="bg1"/>
              </a:solidFill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Vzdělávací oblast: </a:t>
            </a:r>
            <a:r>
              <a:rPr lang="cs-CZ" dirty="0" smtClean="0">
                <a:solidFill>
                  <a:schemeClr val="bg1"/>
                </a:solidFill>
              </a:rPr>
              <a:t>Jazyk a jazyková komunikace</a:t>
            </a:r>
          </a:p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Autor</a:t>
            </a:r>
            <a:r>
              <a:rPr lang="cs-CZ" dirty="0" smtClean="0">
                <a:solidFill>
                  <a:schemeClr val="bg1"/>
                </a:solidFill>
              </a:rPr>
              <a:t>: Mgr</a:t>
            </a:r>
            <a:r>
              <a:rPr lang="cs-CZ" dirty="0" smtClean="0">
                <a:solidFill>
                  <a:schemeClr val="bg1"/>
                </a:solidFill>
              </a:rPr>
              <a:t>. Jitka </a:t>
            </a:r>
            <a:r>
              <a:rPr lang="cs-CZ" dirty="0" err="1" smtClean="0">
                <a:solidFill>
                  <a:schemeClr val="bg1"/>
                </a:solidFill>
              </a:rPr>
              <a:t>Havířová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285728"/>
            <a:ext cx="8429684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7200" b="1" dirty="0" smtClean="0">
                <a:solidFill>
                  <a:schemeClr val="bg1"/>
                </a:solidFill>
              </a:rPr>
              <a:t>Druhy vět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C000"/>
                </a:solidFill>
              </a:rPr>
              <a:t>Tvoříme věty podle obrázků</a:t>
            </a:r>
            <a:endParaRPr lang="cs-CZ" sz="5400" dirty="0">
              <a:solidFill>
                <a:srgbClr val="FFC000"/>
              </a:solidFill>
            </a:endParaRPr>
          </a:p>
        </p:txBody>
      </p:sp>
      <p:pic>
        <p:nvPicPr>
          <p:cNvPr id="1030" name="Picture 6" descr="C:\Users\ucitel\AppData\Local\Microsoft\Windows\Temporary Internet Files\Content.IE5\MW1FMW05\MC90042809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14976" y="803275"/>
            <a:ext cx="1709849" cy="15541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Utvoř věty oznamovací, tázací, rozkazovací a přací. Jaké znaménko za větou napíšeš ? Jednu větu samostatně napiš do sešitu.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1028" name="Picture 4" descr="C:\Users\ucitel\AppData\Local\Microsoft\Windows\Temporary Internet Files\Content.IE5\XIWP1B5Y\MC90041077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4" y="3143248"/>
            <a:ext cx="2645121" cy="3446352"/>
          </a:xfrm>
          <a:prstGeom prst="rect">
            <a:avLst/>
          </a:prstGeom>
          <a:noFill/>
        </p:spPr>
      </p:pic>
      <p:pic>
        <p:nvPicPr>
          <p:cNvPr id="1029" name="Picture 5" descr="C:\Users\ucitel\AppData\Local\Microsoft\Windows\Temporary Internet Files\Content.IE5\8A1JGYRG\MC900428143[1].wmf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286116" y="4325626"/>
            <a:ext cx="1223969" cy="2532374"/>
          </a:xfrm>
          <a:prstGeom prst="rect">
            <a:avLst/>
          </a:prstGeom>
          <a:noFill/>
        </p:spPr>
      </p:pic>
      <p:pic>
        <p:nvPicPr>
          <p:cNvPr id="1030" name="Picture 6" descr="C:\Users\ucitel\AppData\Local\Microsoft\Windows\Temporary Internet Files\Content.IE5\8A1JGYRG\MC90023218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6248" y="1785926"/>
            <a:ext cx="1875576" cy="1782024"/>
          </a:xfrm>
          <a:prstGeom prst="rect">
            <a:avLst/>
          </a:prstGeom>
          <a:noFill/>
        </p:spPr>
      </p:pic>
      <p:pic>
        <p:nvPicPr>
          <p:cNvPr id="1031" name="Picture 7" descr="C:\Users\ucitel\AppData\Local\Microsoft\Windows\Temporary Internet Files\Content.IE5\MW1FMW05\MC90041255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5511494"/>
            <a:ext cx="1357322" cy="1346506"/>
          </a:xfrm>
          <a:prstGeom prst="rect">
            <a:avLst/>
          </a:prstGeom>
          <a:noFill/>
        </p:spPr>
      </p:pic>
      <p:pic>
        <p:nvPicPr>
          <p:cNvPr id="1032" name="Picture 8" descr="C:\Users\ucitel\AppData\Local\Microsoft\Windows\Temporary Internet Files\Content.IE5\T1ZAIGO9\MC900441809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00298" y="1785926"/>
            <a:ext cx="2362200" cy="2362200"/>
          </a:xfrm>
          <a:prstGeom prst="rect">
            <a:avLst/>
          </a:prstGeom>
          <a:noFill/>
        </p:spPr>
      </p:pic>
      <p:pic>
        <p:nvPicPr>
          <p:cNvPr id="1033" name="Picture 9" descr="C:\Users\ucitel\AppData\Local\Microsoft\Windows\Temporary Internet Files\Content.IE5\MW1FMW05\MM900283636[1].gif"/>
          <p:cNvPicPr>
            <a:picLocks noChangeAspect="1" noChangeArrowheads="1" noCrop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14348" y="3286124"/>
            <a:ext cx="1714512" cy="29085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3079" y="0"/>
            <a:ext cx="7886728" cy="1470025"/>
          </a:xfrm>
        </p:spPr>
        <p:txBody>
          <a:bodyPr>
            <a:normAutofit/>
          </a:bodyPr>
          <a:lstStyle/>
          <a:p>
            <a:r>
              <a:rPr lang="cs-CZ" sz="2900" b="1" dirty="0">
                <a:solidFill>
                  <a:schemeClr val="bg1"/>
                </a:solidFill>
              </a:rPr>
              <a:t>Doplň za větu správné znaménko:</a:t>
            </a:r>
            <a:endParaRPr lang="cs-CZ" sz="2900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1571612"/>
            <a:ext cx="7272366" cy="5286388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002060"/>
                </a:solidFill>
              </a:rPr>
              <a:t>Dnes je krásný den</a:t>
            </a:r>
          </a:p>
          <a:p>
            <a:pPr algn="l"/>
            <a:r>
              <a:rPr lang="cs-CZ" dirty="0" smtClean="0">
                <a:solidFill>
                  <a:srgbClr val="002060"/>
                </a:solidFill>
              </a:rPr>
              <a:t>Svítí venku sluníčko</a:t>
            </a:r>
          </a:p>
          <a:p>
            <a:pPr algn="l"/>
            <a:r>
              <a:rPr lang="cs-CZ" dirty="0" smtClean="0">
                <a:solidFill>
                  <a:srgbClr val="002060"/>
                </a:solidFill>
              </a:rPr>
              <a:t>Kéž bychom dnes jeli na výlet</a:t>
            </a:r>
          </a:p>
          <a:p>
            <a:pPr algn="l"/>
            <a:r>
              <a:rPr lang="cs-CZ" dirty="0" smtClean="0">
                <a:solidFill>
                  <a:srgbClr val="002060"/>
                </a:solidFill>
              </a:rPr>
              <a:t>Pospěš si</a:t>
            </a:r>
          </a:p>
          <a:p>
            <a:pPr algn="l"/>
            <a:r>
              <a:rPr lang="cs-CZ" dirty="0" smtClean="0">
                <a:solidFill>
                  <a:srgbClr val="002060"/>
                </a:solidFill>
              </a:rPr>
              <a:t>Na zahradě všechno krásně voní</a:t>
            </a:r>
          </a:p>
          <a:p>
            <a:pPr algn="l"/>
            <a:r>
              <a:rPr lang="cs-CZ" dirty="0" smtClean="0">
                <a:solidFill>
                  <a:srgbClr val="002060"/>
                </a:solidFill>
              </a:rPr>
              <a:t>Můžu si natrhat kytičku</a:t>
            </a:r>
          </a:p>
          <a:p>
            <a:pPr algn="l"/>
            <a:r>
              <a:rPr lang="cs-CZ" dirty="0" smtClean="0">
                <a:solidFill>
                  <a:srgbClr val="002060"/>
                </a:solidFill>
              </a:rPr>
              <a:t>Dej pozor na včelky</a:t>
            </a: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algn="l"/>
            <a:r>
              <a:rPr lang="cs-CZ" sz="29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Se znaménky, která zbyla, utvoř věty.</a:t>
            </a:r>
          </a:p>
        </p:txBody>
      </p:sp>
      <p:pic>
        <p:nvPicPr>
          <p:cNvPr id="1028" name="Picture 4" descr="C:\Users\ucitel\AppData\Local\Microsoft\Windows\Temporary Internet Files\Content.IE5\T1ZAIGO9\MC900441494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2285992"/>
            <a:ext cx="642942" cy="642942"/>
          </a:xfrm>
          <a:prstGeom prst="rect">
            <a:avLst/>
          </a:prstGeom>
          <a:noFill/>
        </p:spPr>
      </p:pic>
      <p:pic>
        <p:nvPicPr>
          <p:cNvPr id="1029" name="Picture 5" descr="C:\Users\ucitel\AppData\Local\Microsoft\Windows\Temporary Internet Files\Content.IE5\T1ZAIGO9\MC900441494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42232" y="3575050"/>
            <a:ext cx="639768" cy="639768"/>
          </a:xfrm>
          <a:prstGeom prst="rect">
            <a:avLst/>
          </a:prstGeom>
          <a:noFill/>
        </p:spPr>
      </p:pic>
      <p:pic>
        <p:nvPicPr>
          <p:cNvPr id="1030" name="Picture 6" descr="C:\Users\ucitel\AppData\Local\Microsoft\Windows\Temporary Internet Files\Content.IE5\T1ZAIGO9\MC900441494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29586" y="4903788"/>
            <a:ext cx="619102" cy="619102"/>
          </a:xfrm>
          <a:prstGeom prst="rect">
            <a:avLst/>
          </a:prstGeom>
          <a:noFill/>
        </p:spPr>
      </p:pic>
      <p:pic>
        <p:nvPicPr>
          <p:cNvPr id="1031" name="Picture 7" descr="C:\Users\ucitel\AppData\Local\Microsoft\Windows\Temporary Internet Files\Content.IE5\XIWP1B5Y\MC900441498[2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99244" y="3857628"/>
            <a:ext cx="714380" cy="714380"/>
          </a:xfrm>
          <a:prstGeom prst="rect">
            <a:avLst/>
          </a:prstGeom>
          <a:noFill/>
        </p:spPr>
      </p:pic>
      <p:pic>
        <p:nvPicPr>
          <p:cNvPr id="1032" name="Picture 8" descr="C:\Users\ucitel\AppData\Local\Microsoft\Windows\Temporary Internet Files\Content.IE5\8A1JGYRG\MC900441428[2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00703" y="1571613"/>
            <a:ext cx="714380" cy="714380"/>
          </a:xfrm>
          <a:prstGeom prst="rect">
            <a:avLst/>
          </a:prstGeom>
          <a:noFill/>
        </p:spPr>
      </p:pic>
      <p:pic>
        <p:nvPicPr>
          <p:cNvPr id="1033" name="Picture 9" descr="C:\Users\ucitel\AppData\Local\Microsoft\Windows\Temporary Internet Files\Content.IE5\8A1JGYRG\MC900441428[2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57564" y="4929198"/>
            <a:ext cx="785818" cy="785818"/>
          </a:xfrm>
          <a:prstGeom prst="rect">
            <a:avLst/>
          </a:prstGeom>
          <a:noFill/>
        </p:spPr>
      </p:pic>
      <p:pic>
        <p:nvPicPr>
          <p:cNvPr id="1034" name="Picture 10" descr="C:\Users\ucitel\AppData\Local\Microsoft\Windows\Temporary Internet Files\Content.IE5\MW1FMW05\MM900336396[1].gif"/>
          <p:cNvPicPr>
            <a:picLocks noChangeAspect="1" noChangeArrowheads="1" noCrop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61163" y="5541963"/>
            <a:ext cx="609600" cy="609600"/>
          </a:xfrm>
          <a:prstGeom prst="rect">
            <a:avLst/>
          </a:prstGeom>
          <a:noFill/>
        </p:spPr>
      </p:pic>
      <p:pic>
        <p:nvPicPr>
          <p:cNvPr id="1035" name="Picture 11" descr="C:\Users\ucitel\AppData\Local\Microsoft\Windows\Temporary Internet Files\Content.IE5\T1ZAIGO9\MC90044212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86380" y="1428736"/>
            <a:ext cx="685795" cy="685795"/>
          </a:xfrm>
          <a:prstGeom prst="rect">
            <a:avLst/>
          </a:prstGeom>
          <a:noFill/>
        </p:spPr>
      </p:pic>
      <p:pic>
        <p:nvPicPr>
          <p:cNvPr id="1036" name="Picture 12" descr="C:\Users\ucitel\AppData\Local\Microsoft\Windows\Temporary Internet Files\Content.IE5\XIWP1B5Y\MC90037917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000496" y="5572140"/>
            <a:ext cx="600390" cy="600991"/>
          </a:xfrm>
          <a:prstGeom prst="rect">
            <a:avLst/>
          </a:prstGeom>
          <a:noFill/>
        </p:spPr>
      </p:pic>
      <p:pic>
        <p:nvPicPr>
          <p:cNvPr id="1037" name="Picture 13" descr="C:\Users\ucitel\AppData\Local\Microsoft\Windows\Temporary Internet Files\Content.IE5\T1ZAIGO9\MC90044212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15272" y="2500306"/>
            <a:ext cx="685795" cy="685795"/>
          </a:xfrm>
          <a:prstGeom prst="rect">
            <a:avLst/>
          </a:prstGeom>
          <a:noFill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900" b="1" dirty="0">
                <a:solidFill>
                  <a:schemeClr val="bg1"/>
                </a:solidFill>
              </a:rPr>
              <a:t>Z vět oznamovacích utvoř větu rozkazovací</a:t>
            </a:r>
            <a:endParaRPr lang="cs-CZ" sz="29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Pavel píše domácí úkol pečlivě.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Anička si každý den čte.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Simona si pravidelně uklízí pokojíček.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Michal jezdí na kole opatrně.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Jana pomáhá mamince s nádobím.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Jakub jde s Punťou na procházku.</a:t>
            </a:r>
          </a:p>
          <a:p>
            <a:pPr>
              <a:buNone/>
            </a:pPr>
            <a:endParaRPr lang="cs-CZ" sz="2900" b="1" dirty="0" smtClean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>
              <a:buNone/>
            </a:pPr>
            <a:r>
              <a:rPr lang="cs-CZ" sz="29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Podtrhni </a:t>
            </a:r>
            <a:r>
              <a:rPr lang="cs-CZ" sz="29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všechna vlastní jména a seřaď je podle</a:t>
            </a:r>
          </a:p>
          <a:p>
            <a:pPr>
              <a:buNone/>
            </a:pPr>
            <a:r>
              <a:rPr lang="cs-CZ" sz="29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abecedy.</a:t>
            </a:r>
            <a:endParaRPr lang="cs-CZ" sz="2900" b="1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7859216" cy="1143000"/>
          </a:xfrm>
          <a:solidFill>
            <a:schemeClr val="tx1"/>
          </a:solidFill>
        </p:spPr>
        <p:txBody>
          <a:bodyPr/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Anotace: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5316"/>
            <a:ext cx="7859216" cy="5143536"/>
          </a:xfrm>
          <a:solidFill>
            <a:schemeClr val="tx1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Materiál je určen pro práci s dětmi 2. ročníku</a:t>
            </a:r>
            <a:r>
              <a:rPr lang="cs-CZ" sz="2800" dirty="0" smtClean="0">
                <a:solidFill>
                  <a:schemeClr val="bg1"/>
                </a:solidFill>
              </a:rPr>
              <a:t>, vzdělávací obor český jazyk, tematický okruh věta, téma druhy vět. Materiál lze využít </a:t>
            </a:r>
            <a:r>
              <a:rPr lang="cs-CZ" sz="2800" dirty="0" smtClean="0">
                <a:solidFill>
                  <a:schemeClr val="bg1"/>
                </a:solidFill>
              </a:rPr>
              <a:t>k opakování učiva na začátku </a:t>
            </a:r>
            <a:r>
              <a:rPr lang="cs-CZ" sz="2800" dirty="0" smtClean="0">
                <a:solidFill>
                  <a:schemeClr val="bg1"/>
                </a:solidFill>
              </a:rPr>
              <a:t>3. ročníku</a:t>
            </a:r>
            <a:r>
              <a:rPr lang="cs-CZ" sz="2800" dirty="0" smtClean="0">
                <a:solidFill>
                  <a:schemeClr val="bg1"/>
                </a:solidFill>
              </a:rPr>
              <a:t>.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Využití: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Je určen k rozvoji slovní zásoby a k </a:t>
            </a:r>
            <a:r>
              <a:rPr lang="cs-CZ" sz="2800" dirty="0" smtClean="0">
                <a:solidFill>
                  <a:schemeClr val="bg1"/>
                </a:solidFill>
              </a:rPr>
              <a:t>procvičování učiva o druzích </a:t>
            </a:r>
            <a:r>
              <a:rPr lang="cs-CZ" sz="2800" dirty="0" smtClean="0">
                <a:solidFill>
                  <a:schemeClr val="bg1"/>
                </a:solidFill>
              </a:rPr>
              <a:t>vět . Je možné rovněž </a:t>
            </a:r>
            <a:r>
              <a:rPr lang="cs-CZ" sz="2800" dirty="0" smtClean="0">
                <a:solidFill>
                  <a:schemeClr val="bg1"/>
                </a:solidFill>
              </a:rPr>
              <a:t>procvičovat abecedu </a:t>
            </a:r>
            <a:r>
              <a:rPr lang="cs-CZ" sz="2800" dirty="0" smtClean="0">
                <a:solidFill>
                  <a:schemeClr val="bg1"/>
                </a:solidFill>
              </a:rPr>
              <a:t>a vlastní jména, též určování slovních druhů.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    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( září 2012 )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85728"/>
            <a:ext cx="8358246" cy="6143668"/>
          </a:xfrm>
          <a:solidFill>
            <a:schemeClr val="tx1"/>
          </a:solidFill>
        </p:spPr>
        <p:txBody>
          <a:bodyPr/>
          <a:lstStyle/>
          <a:p>
            <a:pPr>
              <a:buNone/>
            </a:pPr>
            <a:r>
              <a:rPr lang="cs-CZ" sz="4400" b="1" dirty="0" smtClean="0">
                <a:solidFill>
                  <a:schemeClr val="bg1"/>
                </a:solidFill>
              </a:rPr>
              <a:t>  </a:t>
            </a:r>
          </a:p>
          <a:p>
            <a:pPr>
              <a:buNone/>
            </a:pPr>
            <a:r>
              <a:rPr lang="cs-CZ" sz="4400" b="1" dirty="0" smtClean="0">
                <a:solidFill>
                  <a:schemeClr val="bg1"/>
                </a:solidFill>
              </a:rPr>
              <a:t>  Použité zdroje:</a:t>
            </a:r>
            <a:endParaRPr lang="cs-CZ" sz="4400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Autorem materiálu a všech jeho částí, není-li uvedeno jinak, je Mgr. Jitka Havířová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	Obrázky</a:t>
            </a:r>
            <a:r>
              <a:rPr lang="cs-CZ" dirty="0">
                <a:solidFill>
                  <a:schemeClr val="bg1"/>
                </a:solidFill>
              </a:rPr>
              <a:t>: Nástroje sady Microsoft Office 2011: www.office.microsoft.com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131</TotalTime>
  <Words>253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Druhy vět </vt:lpstr>
      <vt:lpstr>Utvoř věty oznamovací, tázací, rozkazovací a přací. Jaké znaménko za větou napíšeš ? Jednu větu samostatně napiš do sešitu.</vt:lpstr>
      <vt:lpstr>Doplň za větu správné znaménko:</vt:lpstr>
      <vt:lpstr>Z vět oznamovacích utvoř větu rozkazovací</vt:lpstr>
      <vt:lpstr>Anotace: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vět</dc:title>
  <dc:creator>ucitel</dc:creator>
  <cp:lastModifiedBy>ZŠ Knínice</cp:lastModifiedBy>
  <cp:revision>26</cp:revision>
  <dcterms:created xsi:type="dcterms:W3CDTF">2012-07-13T16:58:27Z</dcterms:created>
  <dcterms:modified xsi:type="dcterms:W3CDTF">2013-03-07T20:37:21Z</dcterms:modified>
</cp:coreProperties>
</file>