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58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19663-719C-4F96-8E69-19B44EE70763}" type="datetimeFigureOut">
              <a:rPr lang="cs-CZ" smtClean="0"/>
              <a:t>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CB2E-07E9-48E3-BC89-4F3CC8FD2E2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2360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19663-719C-4F96-8E69-19B44EE70763}" type="datetimeFigureOut">
              <a:rPr lang="cs-CZ" smtClean="0"/>
              <a:t>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CB2E-07E9-48E3-BC89-4F3CC8FD2E2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5985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19663-719C-4F96-8E69-19B44EE70763}" type="datetimeFigureOut">
              <a:rPr lang="cs-CZ" smtClean="0"/>
              <a:t>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CB2E-07E9-48E3-BC89-4F3CC8FD2E2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6998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19663-719C-4F96-8E69-19B44EE70763}" type="datetimeFigureOut">
              <a:rPr lang="cs-CZ" smtClean="0"/>
              <a:t>8.3.2013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CB2E-07E9-48E3-BC89-4F3CC8FD2E2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8165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19663-719C-4F96-8E69-19B44EE70763}" type="datetimeFigureOut">
              <a:rPr lang="cs-CZ" smtClean="0"/>
              <a:t>8.3.2013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CB2E-07E9-48E3-BC89-4F3CC8FD2E2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2978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19663-719C-4F96-8E69-19B44EE70763}" type="datetimeFigureOut">
              <a:rPr lang="cs-CZ" smtClean="0"/>
              <a:t>8.3.2013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CB2E-07E9-48E3-BC89-4F3CC8FD2E2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8836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19663-719C-4F96-8E69-19B44EE70763}" type="datetimeFigureOut">
              <a:rPr lang="cs-CZ" smtClean="0"/>
              <a:t>8.3.2013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CB2E-07E9-48E3-BC89-4F3CC8FD2E2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7495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19663-719C-4F96-8E69-19B44EE70763}" type="datetimeFigureOut">
              <a:rPr lang="cs-CZ" smtClean="0"/>
              <a:t>8.3.2013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CB2E-07E9-48E3-BC89-4F3CC8FD2E2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45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19663-719C-4F96-8E69-19B44EE70763}" type="datetimeFigureOut">
              <a:rPr lang="cs-CZ" smtClean="0"/>
              <a:t>8.3.2013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CB2E-07E9-48E3-BC89-4F3CC8FD2E2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6495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19663-719C-4F96-8E69-19B44EE70763}" type="datetimeFigureOut">
              <a:rPr lang="cs-CZ" smtClean="0"/>
              <a:t>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CB2E-07E9-48E3-BC89-4F3CC8FD2E2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5375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19663-719C-4F96-8E69-19B44EE70763}" type="datetimeFigureOut">
              <a:rPr lang="cs-CZ" smtClean="0"/>
              <a:t>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CB2E-07E9-48E3-BC89-4F3CC8FD2E2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1217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19663-719C-4F96-8E69-19B44EE70763}" type="datetimeFigureOut">
              <a:rPr lang="cs-CZ" smtClean="0"/>
              <a:t>8.3.2013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1CB2E-07E9-48E3-BC89-4F3CC8FD2E2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8162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c/cd/Elektrarna_Prunerov_II_20070926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2/20/Lom_jiri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hyperlink" Target="//upload.wikimedia.org/wikipedia/commons/7/7e/Sokolovska_panev_CZ_I3B-2.pn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e/e6/Drilling_of_blastholes_with_air_drill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hyperlink" Target="//upload.wikimedia.org/wikipedia/commons/1/1d/Cole_mine_schematic.pn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8/8b/Darkov_celkovy_pohle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6/6b/Hamr_na_Jeze%C5%99e%2C_d%C5%AFl_5568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8/86/Kory%C4%8Dany_-_t%C4%9B%C5%BEebn%C3%AD_st%C5%99edisko.jp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0/04/Pohled_z_Hazmburku%2C_t%C4%9B%C5%BEba_v%C3%A1pence_u_%C3%9Apohlav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hyperlink" Target="//upload.wikimedia.org/wikipedia/commons/b/be/FOLD_OPEN_PIPE.JPG" TargetMode="External"/><Relationship Id="rId7" Type="http://schemas.openxmlformats.org/officeDocument/2006/relationships/hyperlink" Target="//upload.wikimedia.org/wikipedia/commons/9/92/Cobblestones.JPG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hyperlink" Target="//upload.wikimedia.org/wikipedia/commons/0/04/Pohled_z_Lovo%C5%A1e%2C_%C4%8Dedi%C4%8Dov%C3%BD_lom_na_Kuba%C4%8Dce_a_stavba_D8.JPG" TargetMode="Externa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0329104"/>
              </p:ext>
            </p:extLst>
          </p:nvPr>
        </p:nvGraphicFramePr>
        <p:xfrm>
          <a:off x="755576" y="2132856"/>
          <a:ext cx="748883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664"/>
                <a:gridCol w="5425168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26.11.2012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VY_52_INOVACE_33_nerostné suroviny ČR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19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700808"/>
            <a:ext cx="7560840" cy="3937992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shrnuje základní informace o těžbě nerostných surovin v ČR.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mohou pracovat samostatně na počítačích nebo společně s interaktivní tabulí.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Průběžné řešení úkolů upevňuje a doplňuje znalosti žáků.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snímky se děje kliknutím.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68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Nerostné suroviny v ČR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Nerostná surovina je </a:t>
            </a:r>
            <a:r>
              <a:rPr lang="cs-CZ" sz="2400" b="1" dirty="0" smtClean="0"/>
              <a:t>neobnovitelná přírodnina</a:t>
            </a:r>
            <a:r>
              <a:rPr lang="cs-CZ" sz="2400" dirty="0" smtClean="0"/>
              <a:t>, kterou je možno přímo nebo po úpravě využít pro potřeby lidské společnosti.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Nerostnou surovinou mohou být </a:t>
            </a:r>
            <a:r>
              <a:rPr lang="cs-CZ" sz="2400" b="1" dirty="0" smtClean="0"/>
              <a:t>pevné, kapalné i plynné látky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Přírodní nahromadění nerostných surovin je označováno jako </a:t>
            </a:r>
            <a:r>
              <a:rPr lang="cs-CZ" sz="2400" b="1" dirty="0" smtClean="0"/>
              <a:t>ložisko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 descr="C:\Users\uživatel\AppData\Local\Microsoft\Windows\Temporary Internet Files\Content.IE5\63OLIM5R\MM90033684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03451"/>
            <a:ext cx="2282147" cy="220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2144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Zopakujte si, z čeho vzniklo uhlí: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Uhlí vzniklo z pravěkých         </a:t>
            </a:r>
            <a:r>
              <a:rPr lang="cs-CZ" sz="2400" b="1" dirty="0" smtClean="0">
                <a:solidFill>
                  <a:srgbClr val="C00000"/>
                </a:solidFill>
              </a:rPr>
              <a:t>1</a:t>
            </a:r>
            <a:r>
              <a:rPr lang="cs-CZ" sz="2400" dirty="0" smtClean="0"/>
              <a:t>            , které zapadly do      </a:t>
            </a:r>
            <a:r>
              <a:rPr lang="cs-CZ" sz="2400" b="1" dirty="0" smtClean="0">
                <a:solidFill>
                  <a:srgbClr val="C00000"/>
                </a:solidFill>
              </a:rPr>
              <a:t>2 </a:t>
            </a:r>
            <a:r>
              <a:rPr lang="cs-CZ" sz="2400" dirty="0" smtClean="0"/>
              <a:t>                          a bez přístupu        </a:t>
            </a:r>
            <a:r>
              <a:rPr lang="cs-CZ" sz="2400" b="1" dirty="0" smtClean="0">
                <a:solidFill>
                  <a:srgbClr val="C00000"/>
                </a:solidFill>
              </a:rPr>
              <a:t>3</a:t>
            </a:r>
            <a:r>
              <a:rPr lang="cs-CZ" sz="2400" dirty="0" smtClean="0"/>
              <a:t>              zuhelnatěly.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000" dirty="0" smtClean="0"/>
              <a:t>Vylušti přesmyčky a doplň podle čísel do textu: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C00000"/>
                </a:solidFill>
              </a:rPr>
              <a:t>ostlinr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C00000"/>
                </a:solidFill>
              </a:rPr>
              <a:t>nabah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C00000"/>
                </a:solidFill>
              </a:rPr>
              <a:t>duchvzu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2050" name="Picture 2" descr="http://www.ekobydleni.eu/obrazky/uhli_ru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717032"/>
            <a:ext cx="4176464" cy="2779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7555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Hnědé uhlí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Těží se v </a:t>
            </a:r>
            <a:r>
              <a:rPr lang="cs-CZ" sz="2400" b="1" dirty="0" smtClean="0"/>
              <a:t>povrchových lomech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Využívá se kromě vytápění především k </a:t>
            </a:r>
            <a:r>
              <a:rPr lang="cs-CZ" sz="2400" b="1" dirty="0" smtClean="0"/>
              <a:t>výrobě elektrické energie </a:t>
            </a:r>
            <a:r>
              <a:rPr lang="cs-CZ" sz="2400" dirty="0" smtClean="0"/>
              <a:t>(spalováním v tepelných elektrárnách</a:t>
            </a:r>
            <a:r>
              <a:rPr lang="cs-CZ" sz="2400" dirty="0"/>
              <a:t>). </a:t>
            </a:r>
            <a:r>
              <a:rPr lang="cs-CZ" sz="2400" dirty="0" smtClean="0"/>
              <a:t>Tepelné elektrárny vyrobí přibližně </a:t>
            </a:r>
            <a:r>
              <a:rPr lang="cs-CZ" sz="2400" dirty="0"/>
              <a:t>40 % elektrické energie </a:t>
            </a:r>
            <a:r>
              <a:rPr lang="cs-CZ" sz="2400" dirty="0" smtClean="0"/>
              <a:t>v </a:t>
            </a:r>
            <a:r>
              <a:rPr lang="cs-CZ" sz="2400" dirty="0"/>
              <a:t>ČR.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 descr="Soubor:Elektrarna Prunerov II 20070926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56992"/>
            <a:ext cx="4765234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3183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Zásoby </a:t>
            </a:r>
            <a:r>
              <a:rPr lang="cs-CZ" sz="2400" dirty="0"/>
              <a:t>hnědého </a:t>
            </a:r>
            <a:r>
              <a:rPr lang="cs-CZ" sz="2400" dirty="0" smtClean="0"/>
              <a:t>uhlí v ČR  </a:t>
            </a:r>
            <a:r>
              <a:rPr lang="cs-CZ" sz="2400" dirty="0"/>
              <a:t>jsou soustředěny v </a:t>
            </a:r>
            <a:r>
              <a:rPr lang="cs-CZ" sz="2400" b="1" dirty="0"/>
              <a:t>Sokolovské a Mostecké pánvi </a:t>
            </a:r>
            <a:r>
              <a:rPr lang="cs-CZ" sz="2400" dirty="0"/>
              <a:t>na severu Čech.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pic>
        <p:nvPicPr>
          <p:cNvPr id="2050" name="Picture 2" descr="Soubor:Lom jiri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8384" y="3140968"/>
            <a:ext cx="4800533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19775" y="6325289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Povrchový lom na Sokolovsku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2052" name="Picture 4" descr="Soubor:Sokolovska panev CZ I3B-2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1736812"/>
            <a:ext cx="4337832" cy="27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8474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Černé uhlí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6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Těží se v </a:t>
            </a:r>
            <a:r>
              <a:rPr lang="cs-CZ" sz="2400" b="1" dirty="0" smtClean="0"/>
              <a:t>hlubinných dolech</a:t>
            </a:r>
            <a:r>
              <a:rPr lang="cs-CZ" sz="2400" dirty="0"/>
              <a:t>. </a:t>
            </a:r>
            <a:endParaRPr lang="cs-CZ" sz="2400" dirty="0" smtClean="0"/>
          </a:p>
          <a:p>
            <a:pPr marL="0" indent="0">
              <a:buNone/>
            </a:pPr>
            <a:r>
              <a:rPr lang="cs-CZ" sz="2000" dirty="0" smtClean="0"/>
              <a:t>Jeho </a:t>
            </a:r>
            <a:r>
              <a:rPr lang="cs-CZ" sz="2000" dirty="0"/>
              <a:t>dobývání je </a:t>
            </a:r>
            <a:r>
              <a:rPr lang="cs-CZ" sz="2000" dirty="0" smtClean="0"/>
              <a:t>hodně </a:t>
            </a:r>
            <a:r>
              <a:rPr lang="cs-CZ" sz="2000" b="1" dirty="0" smtClean="0"/>
              <a:t>nebezpečné</a:t>
            </a:r>
            <a:r>
              <a:rPr lang="cs-CZ" sz="2000" dirty="0" smtClean="0"/>
              <a:t>. </a:t>
            </a:r>
            <a:r>
              <a:rPr lang="cs-CZ" sz="2000" dirty="0"/>
              <a:t>Horníci </a:t>
            </a:r>
            <a:r>
              <a:rPr lang="cs-CZ" sz="2000" dirty="0" smtClean="0"/>
              <a:t>sestupují desítky až stovky metrů pod zem. </a:t>
            </a:r>
            <a:r>
              <a:rPr lang="cs-CZ" sz="2000" dirty="0"/>
              <a:t>Nejhlubší doly sahají až kilometr pod povrch. V takových hloubkách </a:t>
            </a:r>
            <a:r>
              <a:rPr lang="cs-CZ" sz="2000" dirty="0" smtClean="0"/>
              <a:t>stoupá teplota ke </a:t>
            </a:r>
            <a:r>
              <a:rPr lang="cs-CZ" sz="2000" dirty="0" smtClean="0"/>
              <a:t>40 </a:t>
            </a:r>
            <a:r>
              <a:rPr lang="cs-CZ" sz="2000" dirty="0"/>
              <a:t>°</a:t>
            </a:r>
            <a:r>
              <a:rPr lang="cs-CZ" sz="2000" dirty="0" smtClean="0"/>
              <a:t>C. V </a:t>
            </a:r>
            <a:r>
              <a:rPr lang="cs-CZ" sz="2000" dirty="0"/>
              <a:t>dolech vznikají </a:t>
            </a:r>
            <a:r>
              <a:rPr lang="cs-CZ" sz="2000" dirty="0" smtClean="0"/>
              <a:t>i důlní plyny, které mohou explodovat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400" dirty="0" smtClean="0"/>
              <a:t>Kromě vytápění se černé uhlí používá hlavně k</a:t>
            </a:r>
            <a:r>
              <a:rPr lang="cs-CZ" sz="2400" b="1" dirty="0" smtClean="0"/>
              <a:t> </a:t>
            </a:r>
            <a:r>
              <a:rPr lang="cs-CZ" sz="2400" b="1" dirty="0" smtClean="0"/>
              <a:t>výrobě </a:t>
            </a:r>
            <a:r>
              <a:rPr lang="cs-CZ" sz="2400" dirty="0" smtClean="0">
                <a:solidFill>
                  <a:srgbClr val="C00000"/>
                </a:solidFill>
              </a:rPr>
              <a:t>tajenka</a:t>
            </a:r>
            <a:r>
              <a:rPr lang="cs-CZ" sz="2400" b="1" dirty="0" smtClean="0"/>
              <a:t>, </a:t>
            </a:r>
            <a:r>
              <a:rPr lang="cs-CZ" sz="2400" dirty="0" smtClean="0"/>
              <a:t>který </a:t>
            </a:r>
            <a:r>
              <a:rPr lang="cs-CZ" sz="2400" dirty="0" smtClean="0"/>
              <a:t>je nezbytný v hutích při </a:t>
            </a:r>
            <a:r>
              <a:rPr lang="cs-CZ" sz="2400" b="1" dirty="0" smtClean="0"/>
              <a:t>výrobě železa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Tajenka: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Pomůcka k zametání</a:t>
            </a:r>
          </a:p>
          <a:p>
            <a:pPr marL="0" indent="0">
              <a:buNone/>
            </a:pPr>
            <a:r>
              <a:rPr lang="cs-CZ" sz="2000" dirty="0" smtClean="0"/>
              <a:t>Šimpanz je</a:t>
            </a:r>
          </a:p>
          <a:p>
            <a:pPr marL="0" indent="0">
              <a:buNone/>
            </a:pPr>
            <a:r>
              <a:rPr lang="cs-CZ" sz="2000" dirty="0" smtClean="0"/>
              <a:t>Díl</a:t>
            </a:r>
          </a:p>
          <a:p>
            <a:pPr marL="0" indent="0">
              <a:buNone/>
            </a:pPr>
            <a:r>
              <a:rPr lang="cs-CZ" sz="2000" dirty="0" smtClean="0"/>
              <a:t>Velký mrchožravý pták</a:t>
            </a:r>
          </a:p>
          <a:p>
            <a:pPr marL="0" indent="0">
              <a:buNone/>
            </a:pPr>
            <a:r>
              <a:rPr lang="cs-CZ" sz="2000" dirty="0" smtClean="0"/>
              <a:t>Orgán sluchu  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3074" name="Picture 2" descr="Soubor:Drilling of blastholes with air dril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7045" y="4193405"/>
            <a:ext cx="2386574" cy="238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Cole mine schematic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8639"/>
            <a:ext cx="2520280" cy="1521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36977" y="4515096"/>
            <a:ext cx="360040" cy="354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076937" y="4515096"/>
            <a:ext cx="345560" cy="354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98650" y="4515096"/>
            <a:ext cx="360040" cy="354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178177" y="4515096"/>
            <a:ext cx="360040" cy="354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50596" y="4515096"/>
            <a:ext cx="360040" cy="354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076937" y="4869160"/>
            <a:ext cx="360040" cy="354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38610" y="4873787"/>
            <a:ext cx="360040" cy="354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190556" y="4887088"/>
            <a:ext cx="360040" cy="354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822302" y="4888661"/>
            <a:ext cx="360040" cy="354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50596" y="4888661"/>
            <a:ext cx="360040" cy="354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078570" y="5242725"/>
            <a:ext cx="360040" cy="354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438610" y="5241152"/>
            <a:ext cx="360040" cy="354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18137" y="5242725"/>
            <a:ext cx="360040" cy="354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078570" y="5595216"/>
            <a:ext cx="360040" cy="354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438610" y="5596789"/>
            <a:ext cx="360040" cy="354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822302" y="5596789"/>
            <a:ext cx="360040" cy="354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078570" y="5970533"/>
            <a:ext cx="360040" cy="354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438610" y="5970533"/>
            <a:ext cx="360040" cy="354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22302" y="5970533"/>
            <a:ext cx="360040" cy="354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102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368152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V ČR </a:t>
            </a:r>
            <a:r>
              <a:rPr lang="cs-CZ" sz="2400" dirty="0"/>
              <a:t>se černé uhlí těží pouze v </a:t>
            </a:r>
            <a:r>
              <a:rPr lang="cs-CZ" sz="2400" b="1" dirty="0"/>
              <a:t>Ostravsko-karvinském </a:t>
            </a:r>
            <a:r>
              <a:rPr lang="cs-CZ" sz="2400" b="1" dirty="0" smtClean="0"/>
              <a:t>revíru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000" dirty="0" smtClean="0"/>
              <a:t>Těžba probíhá z tohoto ložiska i v sousedním Polsku.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457200" y="6126163"/>
            <a:ext cx="8229600" cy="111149"/>
          </a:xfrm>
        </p:spPr>
        <p:txBody>
          <a:bodyPr>
            <a:normAutofit fontScale="25000" lnSpcReduction="20000"/>
          </a:bodyPr>
          <a:lstStyle/>
          <a:p>
            <a:endParaRPr lang="cs-CZ" sz="1600" dirty="0"/>
          </a:p>
        </p:txBody>
      </p:sp>
      <p:pic>
        <p:nvPicPr>
          <p:cNvPr id="4098" name="Picture 2" descr="Soubor:Darkov celkovy pohle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45024"/>
            <a:ext cx="4215101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Hamr na Jezeře, důl 5568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3137925" cy="4706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Mapa indoor zařízení v ČR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410" y="1700808"/>
            <a:ext cx="2771775" cy="1733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3057674" y="2567583"/>
            <a:ext cx="395511" cy="213345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89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26370"/>
          </a:xfrm>
        </p:spPr>
        <p:txBody>
          <a:bodyPr>
            <a:noAutofit/>
          </a:bodyPr>
          <a:lstStyle/>
          <a:p>
            <a:pPr algn="l"/>
            <a:r>
              <a:rPr lang="cs-CZ" sz="2400" dirty="0"/>
              <a:t>Další významnou surovinou </a:t>
            </a:r>
            <a:r>
              <a:rPr lang="cs-CZ" sz="2400" dirty="0" smtClean="0"/>
              <a:t>těženou v ČR je </a:t>
            </a:r>
            <a:r>
              <a:rPr lang="cs-CZ" sz="2800" b="1" u="sng" dirty="0" smtClean="0"/>
              <a:t>kaolín</a:t>
            </a:r>
            <a:r>
              <a:rPr lang="cs-CZ" sz="2000" dirty="0" smtClean="0"/>
              <a:t>.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400" dirty="0" smtClean="0"/>
              <a:t>Kaolín je surovinou pro  výrobu porcelánu. </a:t>
            </a:r>
            <a:br>
              <a:rPr lang="cs-CZ" sz="2400" dirty="0" smtClean="0"/>
            </a:br>
            <a:r>
              <a:rPr lang="cs-CZ" sz="2400" dirty="0" smtClean="0"/>
              <a:t>Největší </a:t>
            </a:r>
            <a:r>
              <a:rPr lang="cs-CZ" sz="2400" dirty="0"/>
              <a:t>ložiska </a:t>
            </a:r>
            <a:r>
              <a:rPr lang="cs-CZ" sz="2400" dirty="0" smtClean="0"/>
              <a:t>kaolínu </a:t>
            </a:r>
            <a:r>
              <a:rPr lang="cs-CZ" sz="2400" dirty="0"/>
              <a:t>jsou v okolí </a:t>
            </a:r>
            <a:r>
              <a:rPr lang="cs-CZ" sz="2400" b="1" dirty="0" smtClean="0"/>
              <a:t>Plzně, Karlových Varů </a:t>
            </a:r>
            <a:r>
              <a:rPr lang="cs-CZ" sz="2400" dirty="0" smtClean="0"/>
              <a:t>v severozápadních Čechách a na jihu Moravy u </a:t>
            </a:r>
            <a:r>
              <a:rPr lang="cs-CZ" sz="2400" b="1" dirty="0" smtClean="0"/>
              <a:t>Znojma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pic>
        <p:nvPicPr>
          <p:cNvPr id="2050" name="Picture 2" descr="http://www.keramoprojekt.cz/images/kazdejov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852936"/>
            <a:ext cx="4659341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3" y="5621178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Kaznějov – těžba a plavení kaolínu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2852936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7030A0"/>
                </a:solidFill>
              </a:rPr>
              <a:t>Z porcelánu máme např. hrnečky, talíře, umyvadla.</a:t>
            </a:r>
            <a:endParaRPr lang="cs-CZ" sz="2000" dirty="0">
              <a:solidFill>
                <a:srgbClr val="7030A0"/>
              </a:solidFill>
            </a:endParaRPr>
          </a:p>
        </p:txBody>
      </p:sp>
      <p:pic>
        <p:nvPicPr>
          <p:cNvPr id="2051" name="Picture 3" descr="C:\Users\uživatel\AppData\Local\Microsoft\Windows\Temporary Internet Files\Content.IE5\0NS9EU6K\MC9004377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521" y="3957316"/>
            <a:ext cx="12255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6873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pPr algn="l"/>
            <a:r>
              <a:rPr lang="cs-CZ" sz="2400" dirty="0"/>
              <a:t>V </a:t>
            </a:r>
            <a:r>
              <a:rPr lang="cs-CZ" sz="2400" dirty="0" smtClean="0"/>
              <a:t>malé </a:t>
            </a:r>
            <a:r>
              <a:rPr lang="cs-CZ" sz="2400" dirty="0"/>
              <a:t>míře se na </a:t>
            </a:r>
            <a:r>
              <a:rPr lang="cs-CZ" sz="2400" dirty="0" smtClean="0"/>
              <a:t>území ČR těží </a:t>
            </a:r>
            <a:r>
              <a:rPr lang="cs-CZ" sz="2400" dirty="0"/>
              <a:t>i </a:t>
            </a:r>
            <a:r>
              <a:rPr lang="cs-CZ" sz="2800" b="1" u="sng" dirty="0"/>
              <a:t>ropa a zemní plyn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Ložiska </a:t>
            </a:r>
            <a:r>
              <a:rPr lang="cs-CZ" sz="2400" dirty="0"/>
              <a:t>se nacházejí na </a:t>
            </a:r>
            <a:r>
              <a:rPr lang="cs-CZ" sz="2400" b="1" dirty="0"/>
              <a:t>jižní Moravě </a:t>
            </a:r>
            <a:r>
              <a:rPr lang="cs-CZ" sz="2400" dirty="0"/>
              <a:t>v okolí Hodonína. </a:t>
            </a:r>
          </a:p>
        </p:txBody>
      </p:sp>
      <p:pic>
        <p:nvPicPr>
          <p:cNvPr id="3074" name="Picture 2" descr="Soubor:Koryčany - těžební středisk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236" y="3356992"/>
            <a:ext cx="441649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29236" y="6248699"/>
            <a:ext cx="42964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Těžební středisko v okrese Kroměříž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2351" y="2522318"/>
            <a:ext cx="41764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 ropy se mimo jiné vyrábí:    </a:t>
            </a:r>
            <a:r>
              <a:rPr lang="cs-CZ" sz="2000" dirty="0" smtClean="0">
                <a:solidFill>
                  <a:srgbClr val="C00000"/>
                </a:solidFill>
              </a:rPr>
              <a:t>tajenka.</a:t>
            </a:r>
          </a:p>
          <a:p>
            <a:r>
              <a:rPr lang="cs-CZ" sz="2000" dirty="0" smtClean="0"/>
              <a:t>Vylušti křížovku:</a:t>
            </a:r>
          </a:p>
          <a:p>
            <a:endParaRPr lang="cs-CZ" sz="2000" dirty="0"/>
          </a:p>
          <a:p>
            <a:r>
              <a:rPr lang="cs-CZ" sz="2000" dirty="0" smtClean="0"/>
              <a:t>Dům hanlivě</a:t>
            </a:r>
          </a:p>
          <a:p>
            <a:r>
              <a:rPr lang="cs-CZ" sz="2000" dirty="0" smtClean="0"/>
              <a:t>Větší než potok je</a:t>
            </a:r>
          </a:p>
          <a:p>
            <a:r>
              <a:rPr lang="cs-CZ" sz="2000" dirty="0" smtClean="0"/>
              <a:t>Strom má </a:t>
            </a:r>
          </a:p>
          <a:p>
            <a:r>
              <a:rPr lang="cs-CZ" sz="2000" dirty="0" smtClean="0"/>
              <a:t>Jedovatý had</a:t>
            </a:r>
          </a:p>
          <a:p>
            <a:r>
              <a:rPr lang="cs-CZ" sz="2000" dirty="0" smtClean="0"/>
              <a:t>Národní strom</a:t>
            </a:r>
          </a:p>
          <a:p>
            <a:r>
              <a:rPr lang="cs-CZ" sz="2000" dirty="0" smtClean="0"/>
              <a:t>Temná část dne</a:t>
            </a:r>
            <a:endParaRPr lang="cs-CZ" sz="20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8737134"/>
              </p:ext>
            </p:extLst>
          </p:nvPr>
        </p:nvGraphicFramePr>
        <p:xfrm>
          <a:off x="2843808" y="3356992"/>
          <a:ext cx="166256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2512"/>
                <a:gridCol w="332512"/>
                <a:gridCol w="332512"/>
                <a:gridCol w="332512"/>
                <a:gridCol w="3325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7" name="Tabulka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6627163"/>
              </p:ext>
            </p:extLst>
          </p:nvPr>
        </p:nvGraphicFramePr>
        <p:xfrm>
          <a:off x="2483768" y="3717032"/>
          <a:ext cx="136815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2038"/>
                <a:gridCol w="342038"/>
                <a:gridCol w="342038"/>
                <a:gridCol w="34203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8" name="Tabulka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9992713"/>
              </p:ext>
            </p:extLst>
          </p:nvPr>
        </p:nvGraphicFramePr>
        <p:xfrm>
          <a:off x="1835696" y="4077072"/>
          <a:ext cx="1297448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4362"/>
                <a:gridCol w="324362"/>
                <a:gridCol w="324362"/>
                <a:gridCol w="32436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9" name="Tabulka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8816213"/>
              </p:ext>
            </p:extLst>
          </p:nvPr>
        </p:nvGraphicFramePr>
        <p:xfrm>
          <a:off x="2771800" y="4437112"/>
          <a:ext cx="158645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7715"/>
                <a:gridCol w="327715"/>
                <a:gridCol w="327715"/>
                <a:gridCol w="327715"/>
                <a:gridCol w="27559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0910454"/>
              </p:ext>
            </p:extLst>
          </p:nvPr>
        </p:nvGraphicFramePr>
        <p:xfrm>
          <a:off x="2411760" y="4797152"/>
          <a:ext cx="1358736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9684"/>
                <a:gridCol w="339684"/>
                <a:gridCol w="339684"/>
                <a:gridCol w="33968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3723297"/>
              </p:ext>
            </p:extLst>
          </p:nvPr>
        </p:nvGraphicFramePr>
        <p:xfrm>
          <a:off x="2771800" y="5157192"/>
          <a:ext cx="1008111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6037"/>
                <a:gridCol w="336037"/>
                <a:gridCol w="33603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912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Vápenec</a:t>
            </a:r>
            <a:r>
              <a:rPr lang="cs-CZ" sz="2000" dirty="0" smtClean="0"/>
              <a:t> 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17281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Těží se ve středních Čechách a na jižní Moravě.</a:t>
            </a:r>
          </a:p>
          <a:p>
            <a:pPr marL="0" indent="0">
              <a:buNone/>
            </a:pPr>
            <a:r>
              <a:rPr lang="cs-CZ" sz="2400" dirty="0" smtClean="0"/>
              <a:t>Zpracovává se na   </a:t>
            </a:r>
            <a:r>
              <a:rPr lang="cs-CZ" sz="2400" dirty="0" smtClean="0">
                <a:solidFill>
                  <a:srgbClr val="C00000"/>
                </a:solidFill>
              </a:rPr>
              <a:t>tajenka</a:t>
            </a:r>
            <a:r>
              <a:rPr lang="cs-CZ" sz="2400" dirty="0" smtClean="0"/>
              <a:t>   a cement, bez kterých se neobejde žádná stavba.</a:t>
            </a:r>
            <a:endParaRPr lang="cs-CZ" sz="2400" dirty="0"/>
          </a:p>
        </p:txBody>
      </p:sp>
      <p:pic>
        <p:nvPicPr>
          <p:cNvPr id="4098" name="Picture 2" descr="Soubor:Pohled z Hazmburku, těžba vápence u Úpohlav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831375"/>
            <a:ext cx="4204855" cy="3153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5555003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Vápencový lom v Polabí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84369" y="3077402"/>
            <a:ext cx="45801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Předchůdce psa</a:t>
            </a:r>
          </a:p>
          <a:p>
            <a:r>
              <a:rPr lang="cs-CZ" sz="2400" dirty="0" smtClean="0"/>
              <a:t>Velká díra v zemi</a:t>
            </a:r>
          </a:p>
          <a:p>
            <a:r>
              <a:rPr lang="cs-CZ" sz="2400" dirty="0" smtClean="0"/>
              <a:t>Zbytek po stromu</a:t>
            </a:r>
          </a:p>
          <a:p>
            <a:r>
              <a:rPr lang="cs-CZ" sz="2400" dirty="0" smtClean="0"/>
              <a:t>Orgán čichu</a:t>
            </a:r>
          </a:p>
          <a:p>
            <a:r>
              <a:rPr lang="cs-CZ" sz="2400" dirty="0" smtClean="0"/>
              <a:t>Samec kozy</a:t>
            </a:r>
          </a:p>
          <a:p>
            <a:endParaRPr lang="cs-CZ" sz="2400" dirty="0"/>
          </a:p>
          <a:p>
            <a:r>
              <a:rPr lang="cs-CZ" sz="2400" dirty="0" smtClean="0"/>
              <a:t>Tajenka:</a:t>
            </a:r>
            <a:r>
              <a:rPr lang="cs-CZ" sz="2400" u="sng" dirty="0" smtClean="0"/>
              <a:t>             </a:t>
            </a:r>
            <a:endParaRPr lang="cs-CZ" sz="2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7142672" y="3140968"/>
            <a:ext cx="360040" cy="3612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527505" y="3140968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897467" y="3140968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142672" y="3504951"/>
            <a:ext cx="360040" cy="3612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768991" y="3504951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527505" y="3504951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891592" y="3504951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147377" y="3866249"/>
            <a:ext cx="360040" cy="3612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526934" y="3866249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897467" y="3866249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278688" y="3866249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139402" y="4227547"/>
            <a:ext cx="360040" cy="3612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520726" y="4600532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8257507" y="4600532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887545" y="4600532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770070" y="4599839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148846" y="4599839"/>
            <a:ext cx="360040" cy="3612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891592" y="4238541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526934" y="4233044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638728" y="3866249"/>
            <a:ext cx="360040" cy="3612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9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42617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Na mnoha místech ČR se těží </a:t>
            </a:r>
            <a:r>
              <a:rPr lang="cs-CZ" sz="2800" b="1" u="sng" dirty="0" smtClean="0"/>
              <a:t>stavební kámen, štěrk </a:t>
            </a:r>
            <a:r>
              <a:rPr lang="cs-CZ" sz="2800" b="1" u="sng" dirty="0"/>
              <a:t>a </a:t>
            </a:r>
            <a:r>
              <a:rPr lang="cs-CZ" sz="2800" b="1" u="sng" dirty="0" smtClean="0"/>
              <a:t>písek. 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309810"/>
            <a:ext cx="8229600" cy="7151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8465" y="4185290"/>
            <a:ext cx="3312368" cy="2484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11960" y="1844824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Pískovna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4" name="Picture 4" descr="Soubor:FOLD OPEN PIPE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268760"/>
            <a:ext cx="4029315" cy="280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oubor:Pohled z Lovoše, čedičový lom na Kubačce a stavba D8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73016"/>
            <a:ext cx="412845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6269250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Čedičový lom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3674061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Pískovna 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5128" name="Picture 8" descr="Soubor:Cobblestones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580" y="1268760"/>
            <a:ext cx="2859028" cy="214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493552" y="3012921"/>
            <a:ext cx="2876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Dlažební kostky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500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Řešení tajenek: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 smtClean="0"/>
              <a:t>snímek č. 4     </a:t>
            </a:r>
            <a:r>
              <a:rPr lang="cs-CZ" sz="2000" dirty="0" smtClean="0"/>
              <a:t>1) </a:t>
            </a:r>
            <a:r>
              <a:rPr lang="cs-CZ" sz="2000" dirty="0" smtClean="0">
                <a:solidFill>
                  <a:srgbClr val="C00000"/>
                </a:solidFill>
              </a:rPr>
              <a:t>rostlin </a:t>
            </a:r>
            <a:r>
              <a:rPr lang="cs-CZ" sz="2000" dirty="0" smtClean="0"/>
              <a:t>         2) </a:t>
            </a:r>
            <a:r>
              <a:rPr lang="cs-CZ" sz="2000" dirty="0" smtClean="0">
                <a:solidFill>
                  <a:srgbClr val="C00000"/>
                </a:solidFill>
              </a:rPr>
              <a:t>bahna </a:t>
            </a:r>
            <a:r>
              <a:rPr lang="cs-CZ" sz="2000" dirty="0" smtClean="0"/>
              <a:t>         3) </a:t>
            </a:r>
            <a:r>
              <a:rPr lang="cs-CZ" sz="2000" dirty="0" smtClean="0">
                <a:solidFill>
                  <a:srgbClr val="C00000"/>
                </a:solidFill>
              </a:rPr>
              <a:t>vzduchu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467544" y="1772816"/>
            <a:ext cx="352839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snímek č. 7</a:t>
            </a:r>
          </a:p>
          <a:p>
            <a:r>
              <a:rPr lang="cs-CZ" sz="2000" dirty="0" smtClean="0"/>
              <a:t>Pomůcka </a:t>
            </a:r>
            <a:r>
              <a:rPr lang="cs-CZ" sz="2000" dirty="0"/>
              <a:t>k </a:t>
            </a:r>
            <a:r>
              <a:rPr lang="cs-CZ" sz="2000" dirty="0" smtClean="0"/>
              <a:t>zametání          </a:t>
            </a:r>
            <a:r>
              <a:rPr lang="cs-CZ" sz="2000" dirty="0" smtClean="0">
                <a:solidFill>
                  <a:srgbClr val="FF0000"/>
                </a:solidFill>
              </a:rPr>
              <a:t>k</a:t>
            </a:r>
            <a:r>
              <a:rPr lang="cs-CZ" sz="2000" dirty="0" smtClean="0"/>
              <a:t>oště</a:t>
            </a:r>
            <a:endParaRPr lang="cs-CZ" sz="2000" dirty="0"/>
          </a:p>
          <a:p>
            <a:r>
              <a:rPr lang="cs-CZ" sz="2000" dirty="0"/>
              <a:t>Šimpanz </a:t>
            </a:r>
            <a:r>
              <a:rPr lang="cs-CZ" sz="2000" dirty="0" smtClean="0"/>
              <a:t>je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o</a:t>
            </a:r>
            <a:r>
              <a:rPr lang="cs-CZ" sz="2000" dirty="0" smtClean="0"/>
              <a:t>pice</a:t>
            </a:r>
            <a:endParaRPr lang="cs-CZ" sz="2000" dirty="0"/>
          </a:p>
          <a:p>
            <a:r>
              <a:rPr lang="cs-CZ" sz="2000" dirty="0" smtClean="0"/>
              <a:t>Díl              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k</a:t>
            </a:r>
            <a:r>
              <a:rPr lang="cs-CZ" sz="2000" dirty="0" smtClean="0"/>
              <a:t>us</a:t>
            </a:r>
            <a:endParaRPr lang="cs-CZ" sz="2000" dirty="0"/>
          </a:p>
          <a:p>
            <a:r>
              <a:rPr lang="cs-CZ" sz="2000" dirty="0"/>
              <a:t>Velký mrchožravý </a:t>
            </a:r>
            <a:r>
              <a:rPr lang="cs-CZ" sz="2000" dirty="0" smtClean="0"/>
              <a:t>pták      </a:t>
            </a:r>
            <a:r>
              <a:rPr lang="cs-CZ" sz="2000" dirty="0" smtClean="0">
                <a:solidFill>
                  <a:srgbClr val="FF0000"/>
                </a:solidFill>
              </a:rPr>
              <a:t>s</a:t>
            </a:r>
            <a:r>
              <a:rPr lang="cs-CZ" sz="2000" dirty="0" smtClean="0"/>
              <a:t>up</a:t>
            </a:r>
          </a:p>
          <a:p>
            <a:r>
              <a:rPr lang="cs-CZ" sz="2000" dirty="0" smtClean="0"/>
              <a:t>Orgán </a:t>
            </a:r>
            <a:r>
              <a:rPr lang="cs-CZ" sz="2000" dirty="0"/>
              <a:t>sluchu </a:t>
            </a:r>
            <a:r>
              <a:rPr lang="cs-CZ" sz="2000" dirty="0" smtClean="0"/>
              <a:t>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u</a:t>
            </a:r>
            <a:r>
              <a:rPr lang="cs-CZ" sz="2000" dirty="0" smtClean="0"/>
              <a:t>cho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469882" y="4005064"/>
            <a:ext cx="4246134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snímek č. 10</a:t>
            </a:r>
          </a:p>
          <a:p>
            <a:r>
              <a:rPr lang="cs-CZ" sz="2000" dirty="0"/>
              <a:t>Dům </a:t>
            </a:r>
            <a:r>
              <a:rPr lang="cs-CZ" sz="2000" dirty="0" smtClean="0"/>
              <a:t>hanlivě                    </a:t>
            </a:r>
            <a:r>
              <a:rPr lang="cs-CZ" sz="2000" dirty="0" smtClean="0">
                <a:solidFill>
                  <a:srgbClr val="FF0000"/>
                </a:solidFill>
              </a:rPr>
              <a:t>b</a:t>
            </a:r>
            <a:r>
              <a:rPr lang="cs-CZ" sz="2000" dirty="0" smtClean="0"/>
              <a:t>arák</a:t>
            </a:r>
            <a:endParaRPr lang="cs-CZ" sz="2000" dirty="0"/>
          </a:p>
          <a:p>
            <a:r>
              <a:rPr lang="cs-CZ" sz="2000" dirty="0"/>
              <a:t>Větší než potok </a:t>
            </a:r>
            <a:r>
              <a:rPr lang="cs-CZ" sz="2000" dirty="0" smtClean="0"/>
              <a:t>je         ř</a:t>
            </a:r>
            <a:r>
              <a:rPr lang="cs-CZ" sz="2000" dirty="0" smtClean="0">
                <a:solidFill>
                  <a:srgbClr val="FF0000"/>
                </a:solidFill>
              </a:rPr>
              <a:t>e</a:t>
            </a:r>
            <a:r>
              <a:rPr lang="cs-CZ" sz="2000" dirty="0" smtClean="0"/>
              <a:t>ka</a:t>
            </a:r>
            <a:endParaRPr lang="cs-CZ" sz="2000" dirty="0"/>
          </a:p>
          <a:p>
            <a:r>
              <a:rPr lang="cs-CZ" sz="2000" dirty="0"/>
              <a:t>Strom má </a:t>
            </a:r>
            <a:r>
              <a:rPr lang="cs-CZ" sz="2000" dirty="0" smtClean="0"/>
              <a:t>                kme</a:t>
            </a:r>
            <a:r>
              <a:rPr lang="cs-CZ" sz="2000" dirty="0" smtClean="0">
                <a:solidFill>
                  <a:srgbClr val="FF0000"/>
                </a:solidFill>
              </a:rPr>
              <a:t>n</a:t>
            </a:r>
            <a:endParaRPr lang="cs-CZ" sz="2000" dirty="0">
              <a:solidFill>
                <a:srgbClr val="FF0000"/>
              </a:solidFill>
            </a:endParaRPr>
          </a:p>
          <a:p>
            <a:r>
              <a:rPr lang="cs-CZ" sz="2000" dirty="0"/>
              <a:t>Jedovatý </a:t>
            </a:r>
            <a:r>
              <a:rPr lang="cs-CZ" sz="2000" dirty="0" smtClean="0"/>
              <a:t>had                   </a:t>
            </a:r>
            <a:r>
              <a:rPr lang="cs-CZ" sz="2000" dirty="0" smtClean="0">
                <a:solidFill>
                  <a:srgbClr val="FF0000"/>
                </a:solidFill>
              </a:rPr>
              <a:t>z</a:t>
            </a:r>
            <a:r>
              <a:rPr lang="cs-CZ" sz="2000" dirty="0" smtClean="0"/>
              <a:t>mije</a:t>
            </a:r>
            <a:endParaRPr lang="cs-CZ" sz="2000" dirty="0"/>
          </a:p>
          <a:p>
            <a:r>
              <a:rPr lang="cs-CZ" sz="2000" dirty="0"/>
              <a:t>Národní </a:t>
            </a:r>
            <a:r>
              <a:rPr lang="cs-CZ" sz="2000" dirty="0" smtClean="0"/>
              <a:t>strom               l</a:t>
            </a:r>
            <a:r>
              <a:rPr lang="cs-CZ" sz="2000" dirty="0" smtClean="0">
                <a:solidFill>
                  <a:srgbClr val="FF0000"/>
                </a:solidFill>
              </a:rPr>
              <a:t>í</a:t>
            </a:r>
            <a:r>
              <a:rPr lang="cs-CZ" sz="2000" dirty="0" smtClean="0"/>
              <a:t>pa</a:t>
            </a:r>
            <a:endParaRPr lang="cs-CZ" sz="2000" dirty="0"/>
          </a:p>
          <a:p>
            <a:r>
              <a:rPr lang="cs-CZ" sz="2000" dirty="0"/>
              <a:t>Temná část </a:t>
            </a:r>
            <a:r>
              <a:rPr lang="cs-CZ" sz="2000" dirty="0" smtClean="0"/>
              <a:t>dne             </a:t>
            </a:r>
            <a:r>
              <a:rPr lang="cs-CZ" sz="2000" dirty="0" smtClean="0">
                <a:solidFill>
                  <a:srgbClr val="FF0000"/>
                </a:solidFill>
              </a:rPr>
              <a:t>n</a:t>
            </a:r>
            <a:r>
              <a:rPr lang="cs-CZ" sz="2000" dirty="0" smtClean="0"/>
              <a:t>oc</a:t>
            </a:r>
            <a:endParaRPr lang="cs-CZ" sz="2000" dirty="0"/>
          </a:p>
          <a:p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427984" y="1795810"/>
            <a:ext cx="435597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snímek č. 11</a:t>
            </a:r>
          </a:p>
          <a:p>
            <a:r>
              <a:rPr lang="cs-CZ" sz="2000" dirty="0" smtClean="0"/>
              <a:t>Předchůdce psa               </a:t>
            </a:r>
            <a:r>
              <a:rPr lang="cs-CZ" sz="2000" dirty="0" smtClean="0">
                <a:solidFill>
                  <a:srgbClr val="FF0000"/>
                </a:solidFill>
              </a:rPr>
              <a:t>v</a:t>
            </a:r>
            <a:r>
              <a:rPr lang="cs-CZ" sz="2000" dirty="0" smtClean="0"/>
              <a:t>lk   </a:t>
            </a:r>
            <a:endParaRPr lang="cs-CZ" sz="2000" dirty="0"/>
          </a:p>
          <a:p>
            <a:r>
              <a:rPr lang="cs-CZ" sz="2000" dirty="0"/>
              <a:t>Velká díra v </a:t>
            </a:r>
            <a:r>
              <a:rPr lang="cs-CZ" sz="2000" dirty="0" smtClean="0"/>
              <a:t>zemi            j</a:t>
            </a:r>
            <a:r>
              <a:rPr lang="cs-CZ" sz="2000" dirty="0" smtClean="0">
                <a:solidFill>
                  <a:srgbClr val="FF0000"/>
                </a:solidFill>
              </a:rPr>
              <a:t>á</a:t>
            </a:r>
            <a:r>
              <a:rPr lang="cs-CZ" sz="2000" dirty="0" smtClean="0"/>
              <a:t>ma</a:t>
            </a:r>
            <a:endParaRPr lang="cs-CZ" sz="2000" dirty="0"/>
          </a:p>
          <a:p>
            <a:r>
              <a:rPr lang="cs-CZ" sz="2000" dirty="0"/>
              <a:t>Zbytek po </a:t>
            </a:r>
            <a:r>
              <a:rPr lang="cs-CZ" sz="2000" dirty="0" smtClean="0"/>
              <a:t>stromu           </a:t>
            </a:r>
            <a:r>
              <a:rPr lang="cs-CZ" sz="2000" dirty="0" smtClean="0">
                <a:solidFill>
                  <a:srgbClr val="FF0000"/>
                </a:solidFill>
              </a:rPr>
              <a:t>p</a:t>
            </a:r>
            <a:r>
              <a:rPr lang="cs-CZ" sz="2000" dirty="0" smtClean="0"/>
              <a:t>ařez</a:t>
            </a:r>
            <a:endParaRPr lang="cs-CZ" sz="2000" dirty="0"/>
          </a:p>
          <a:p>
            <a:r>
              <a:rPr lang="cs-CZ" sz="2000" dirty="0"/>
              <a:t>Orgán </a:t>
            </a:r>
            <a:r>
              <a:rPr lang="cs-CZ" sz="2000" dirty="0" smtClean="0"/>
              <a:t>čichu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n</a:t>
            </a:r>
            <a:r>
              <a:rPr lang="cs-CZ" sz="2000" dirty="0" smtClean="0"/>
              <a:t>os</a:t>
            </a:r>
            <a:endParaRPr lang="cs-CZ" sz="2000" dirty="0"/>
          </a:p>
          <a:p>
            <a:r>
              <a:rPr lang="cs-CZ" sz="2000" dirty="0"/>
              <a:t>Samec </a:t>
            </a:r>
            <a:r>
              <a:rPr lang="cs-CZ" sz="2000" dirty="0" smtClean="0"/>
              <a:t>kozy                    k</a:t>
            </a:r>
            <a:r>
              <a:rPr lang="cs-CZ" sz="2000" dirty="0" smtClean="0">
                <a:solidFill>
                  <a:srgbClr val="FF0000"/>
                </a:solidFill>
              </a:rPr>
              <a:t>o</a:t>
            </a:r>
            <a:r>
              <a:rPr lang="cs-CZ" sz="2000" dirty="0" smtClean="0"/>
              <a:t>zel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68509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Použité zdroje: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pt-BR" sz="1200" dirty="0" smtClean="0"/>
              <a:t>AUTOR NEUVEDEN. http://obrazky.cz/detail?q=uhl%C3%AD&amp;offset=21&amp;limit=20&amp;bUrlPar=filter%3D1&amp;resNum=28&amp;ref=http%3A//obrazky.cz/%3Fq%3Duhl%25C3%25AD%26step%3D20%26filter%3D1%26s%3D%26size%3Dany%26sId%3DNimVr3MKCcq5A-fepep_%26orientation%3D&amp;resID=qBOWLGx5ByIOhsK5cR9n3IajDqUIziTb15jWD4uybQw&amp;imgURL=http%3A//www.ekobydleni.eu/obrazky/uhli_ruce.jpg&amp;pageURL=http%3A//www.ekobydleni.eu/category/zivotni-prostredi&amp;imgX=580&amp;imgY=386&amp;imgSize=50&amp;thURL=http%3A//media2.picsearch.com/is%3FqBOWLGx5ByIOhsK5cR9n3IajDqUIziTb15jWD4uybQw&amp;thX=128&amp;thY=85&amp;qNoSite=uhl%C3%AD&amp;siteWWW=&amp;sId=NimVr3MKCLAVA-aPrj72 [online]. [cit. 7.3.2013]. Dostupný na WWW: http://www.ekobydleni.eu/obrazky/uhli_ruce.jpg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PETR ŠTEFEK. http://cs.wikipedia.org/wiki/Tepeln%C3%A1_elektr%C3%A1rna [online]. [cit. 7.3.2013]. Dostupný na WWW: http://cs.wikipedia.org/wiki/Soubor:Elektrarna_Prunerov_II_20070926.jpg </a:t>
            </a:r>
            <a:br>
              <a:rPr lang="cs-CZ" sz="1200" dirty="0"/>
            </a:br>
            <a:r>
              <a:rPr lang="cs-CZ" sz="1200" dirty="0"/>
              <a:t>COOL3D. http://cs.wikipedia.org/wiki/T%C4%9B%C5%BEba_v_%C4%8Cesku [online]. [cit. 7.3.2013]. Dostupný na WWW: http://cs.wikipedia.org/wiki/Soubor:Lom_jiri.JPG </a:t>
            </a:r>
            <a:br>
              <a:rPr lang="cs-CZ" sz="1200" dirty="0"/>
            </a:br>
            <a:r>
              <a:rPr lang="cs-CZ" sz="1200" dirty="0"/>
              <a:t>MIAOW MIAOW. http://cs.wikipedia.org/wiki/Sokolovsk%C3%A1_p%C3%A1nev [online]. [cit. 7.3.2013]. Dostupný na WWW: http://cs.wikipedia.org/wiki/Soubor:Sokolovska_panev_CZ_I3B-2.png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t-BR" sz="1200" dirty="0"/>
              <a:t>AUTOR NEUVEDEN. http://cs.wikipedia.org/wiki/%C4%8Cern%C3%A9_uhl%C3%AD [online]. [cit. 7.3.2013]. Dostupný na WWW: http://cs.wikipedia.org/wiki/Soubor:Drilling_of_blastholes_with_air_drill.png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t-BR" sz="1200" dirty="0"/>
              <a:t>AUTOR NEUVEDEN. http://cs.wikipedia.org/wiki/%C4%8Cern%C3%A9_uhl%C3%AD [online]. [cit. 7.3.2013]. Dostupný na WWW: http://cs.wikipedia.org/wiki/Soubor:Cole_mine_schematic.png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PETR ŠTEFEK. http://cs.wikipedia.org/wiki/Ostravsko-karvinsk%C3%A1_uheln%C3%A1_p%C3%A1nev [online]. [cit. 7.3.2013]. Dostupný na WWW: http://cs.wikipedia.org/wiki/Soubor:Darkov_celkovy_pohled.jpg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M</a:t>
            </a:r>
            <a:r>
              <a:rPr lang="cs-CZ" sz="1200" dirty="0" smtClean="0"/>
              <a:t>ATĚJ </a:t>
            </a:r>
            <a:r>
              <a:rPr lang="cs-CZ" sz="1200" dirty="0"/>
              <a:t>BAŤHA. http://cs.wikipedia.org/wiki/T%C4%9B%C5%BEba_v_%C4%8Cesku [online]. [cit. 8.3.2013]. Dostupný na WWW: http://cs.wikipedia.org/wiki/Soubor:Hamr_na_Jeze%C5%99e,_d%C5%AFl_5568.jpg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t-BR" sz="1200" dirty="0" smtClean="0"/>
              <a:t>AUTOR </a:t>
            </a:r>
            <a:r>
              <a:rPr lang="pt-BR" sz="1200" dirty="0"/>
              <a:t>NEUVEDEN. http://obrazky.cz/detail?q=mapa%20%C4%8Dr&amp;offset=19&amp;limit=20&amp;bUrlPar=filter%3D1&amp;resNum=28&amp;ref=http%3A//obrazky.cz/%3Fq%3Dmapa%2B%25C4%258Dr&amp;resID=k0vUysjLa2udJ0Vx-kNzFoS9YPuX9poLvmkNJBkt_z0&amp;imgURL=http%3A//www.freshgolf.cz/img/mapa.png&amp;pageURL=http%3A//www.freshgolf.cz/&amp;imgX=225&amp;imgY=134&amp;imgSize=13&amp;thURL=http%3A//media5.picsearch.com/is%3Fk0vUysjLa2udJ0Vx-kNzFoS9YPuX9poLvmkNJBkt_z0&amp;thX=128&amp;thY=76&amp;qNoSite=mapa%2B%C4%8Dr&amp;siteWWW=&amp;sId=NimVr3MKwgOX9jaWhPHI [online]. [cit. 8.3.2013]. Dostupný na WWW: http://www.freshgolf.cz/img/mapa.png </a:t>
            </a: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49544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78498"/>
          </a:xfrm>
        </p:spPr>
        <p:txBody>
          <a:bodyPr>
            <a:normAutofit/>
          </a:bodyPr>
          <a:lstStyle/>
          <a:p>
            <a:pPr algn="l"/>
            <a:r>
              <a:rPr lang="pt-BR" sz="1200" dirty="0"/>
              <a:t>AUTOR NEUVEDEN. http://obrazky.cz/detail?q=t%C4%9B%C5%BEba%20kaolinu&amp;offset=1&amp;limit=20&amp;bUrlPar=filter%3D1&amp;resNum=6&amp;ref=http%3A//www.seznam.cz/&amp;resID=iJdAtJGaV8EqC8W72eCQh06xrUvtZW2eMv1eppgKELI&amp;imgURL=http%3A//www.keramoprojekt.cz/images/kazdejov.jpg&amp;pageURL=http%3A//www.keramoprojekt.cz/reference.html&amp;imgX=190&amp;imgY=124&amp;imgSize=19&amp;thURL=http%3A//media4.picsearch.com/is%3FiJdAtJGaV8EqC8W72eCQh06xrUvtZW2eMv1eppgKELI&amp;thX=128&amp;thY=84&amp;qNoSite=t%C4%9B%C5%BEba%2Bkaolinu&amp;siteWWW=&amp;sId=NimVr3MKwYDO4jagHEtD [online]. [cit. 8.3.2013]. Dostupný na WWW: http://www.keramoprojekt.cz/kazdejov.htm 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P.MATEL. http://cs.wikipedia.org/wiki/Ropn%C3%A9_z%C3%A1soby_%C4%8Cesk%C3%A9_republiky [online]. [cit. 8.3.2013]. Dostupný na WWW: http://cs.wikipedia.org/wiki/Soubor:Kory%C4%8Dany_-_t%C4%9B%C5%BEebn%C3%AD_st%C5%99edisko.jpg </a:t>
            </a:r>
            <a:br>
              <a:rPr lang="cs-CZ" sz="1200" dirty="0"/>
            </a:br>
            <a:r>
              <a:rPr lang="cs-CZ" sz="1200" dirty="0"/>
              <a:t>JUAN DE VOJNÍKOV. http://cs.wikipedia.org/wiki/V%C3%A1pence [online]. [cit. 8.3.2013]. Dostupný na WWW: http://cs.wikipedia.org/wiki/Soubor:Pohled_z_Hazmburku,_t%C4%9B%C5%BEba_v%C3%A1pence_u_%C3%9Apohlav.JPG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l-PL" sz="1200" dirty="0"/>
              <a:t>DANIEL BARÁNEK. http://cs.wikipedia.org/wiki/P%C3%ADskovna [online]. [cit. 8.3.2013]. Dostupný na WWW: http://cs.wikipedia.org/wiki/Soubor:Hodo%C5%88ovice,_p%C3%ADskovna_2.jpg </a:t>
            </a:r>
            <a:br>
              <a:rPr lang="pl-PL" sz="1200" dirty="0"/>
            </a:br>
            <a:r>
              <a:rPr lang="pl-PL" sz="1200" dirty="0"/>
              <a:t>JUAN DE VOJNÍKOV. http://cs.wikipedia.org/wiki/%C4%8Cedi%C4%8D [online]. [cit. 8.3.2013]. Dostupný na WWW: http://cs.wikipedia.org/wiki/Soubor:Pohled_z_Lovo%C5%A1e,_%C4%8Dedi%C4%8Dov%C3%BD_lom_na_Kuba%C4%8Dce_a_stavba_D8.JPG </a:t>
            </a:r>
            <a:br>
              <a:rPr lang="pl-PL" sz="1200" dirty="0"/>
            </a:br>
            <a:r>
              <a:rPr lang="pl-PL" sz="1200" dirty="0"/>
              <a:t>THOMAS. http://cs.wikipedia.org/wiki/Dla%C5%BEebn%C3%AD_kostka [online]. [cit. 8.3.2013]. Dostupný na WWW: http://cs.wikipedia.org/wiki/Soubor:Cobblestones.JPG </a:t>
            </a:r>
            <a:r>
              <a:rPr lang="pl-PL" sz="1200" dirty="0" smtClean="0"/>
              <a:t/>
            </a:r>
            <a:br>
              <a:rPr lang="pl-PL" sz="1200" dirty="0" smtClean="0"/>
            </a:br>
            <a:r>
              <a:rPr lang="pl-PL" sz="1200" dirty="0" smtClean="0"/>
              <a:t>vlastní zdroj</a:t>
            </a:r>
            <a:br>
              <a:rPr lang="pl-PL" sz="1200" dirty="0" smtClean="0"/>
            </a:br>
            <a:r>
              <a:rPr lang="pl-PL" sz="1200" dirty="0" smtClean="0"/>
              <a:t>galerie Microsoft Office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05499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425</TotalTime>
  <Words>511</Words>
  <Application>Microsoft Office PowerPoint</Application>
  <PresentationFormat>Předvádění na obrazovce (4:3)</PresentationFormat>
  <Paragraphs>100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Anotace:</vt:lpstr>
      <vt:lpstr>Nerostné suroviny v ČR</vt:lpstr>
      <vt:lpstr>Zopakujte si, z čeho vzniklo uhlí:</vt:lpstr>
      <vt:lpstr>Hnědé uhlí</vt:lpstr>
      <vt:lpstr> Zásoby hnědého uhlí v ČR  jsou soustředěny v Sokolovské a Mostecké pánvi na severu Čech.   </vt:lpstr>
      <vt:lpstr>Černé uhlí</vt:lpstr>
      <vt:lpstr> V ČR se černé uhlí těží pouze v Ostravsko-karvinském revíru. Těžba probíhá z tohoto ložiska i v sousedním Polsku.  </vt:lpstr>
      <vt:lpstr>Další významnou surovinou těženou v ČR je kaolín.  Kaolín je surovinou pro  výrobu porcelánu.  Největší ložiska kaolínu jsou v okolí Plzně, Karlových Varů v severozápadních Čechách a na jihu Moravy u Znojma.   </vt:lpstr>
      <vt:lpstr>V malé míře se na území ČR těží i ropa a zemní plyn.  Ložiska se nacházejí na jižní Moravě v okolí Hodonína. </vt:lpstr>
      <vt:lpstr>Vápenec  </vt:lpstr>
      <vt:lpstr>Na mnoha místech ČR se těží stavební kámen, štěrk a písek.  </vt:lpstr>
      <vt:lpstr>Řešení tajenek:  snímek č. 4     1) rostlin          2) bahna          3) vzduchu </vt:lpstr>
      <vt:lpstr>Použité zdroje:  AUTOR NEUVEDEN. http://obrazky.cz/detail?q=uhl%C3%AD&amp;offset=21&amp;limit=20&amp;bUrlPar=filter%3D1&amp;resNum=28&amp;ref=http%3A//obrazky.cz/%3Fq%3Duhl%25C3%25AD%26step%3D20%26filter%3D1%26s%3D%26size%3Dany%26sId%3DNimVr3MKCcq5A-fepep_%26orientation%3D&amp;resID=qBOWLGx5ByIOhsK5cR9n3IajDqUIziTb15jWD4uybQw&amp;imgURL=http%3A//www.ekobydleni.eu/obrazky/uhli_ruce.jpg&amp;pageURL=http%3A//www.ekobydleni.eu/category/zivotni-prostredi&amp;imgX=580&amp;imgY=386&amp;imgSize=50&amp;thURL=http%3A//media2.picsearch.com/is%3FqBOWLGx5ByIOhsK5cR9n3IajDqUIziTb15jWD4uybQw&amp;thX=128&amp;thY=85&amp;qNoSite=uhl%C3%AD&amp;siteWWW=&amp;sId=NimVr3MKCLAVA-aPrj72 [online]. [cit. 7.3.2013]. Dostupný na WWW: http://www.ekobydleni.eu/obrazky/uhli_ruce.jpg  PETR ŠTEFEK. http://cs.wikipedia.org/wiki/Tepeln%C3%A1_elektr%C3%A1rna [online]. [cit. 7.3.2013]. Dostupný na WWW: http://cs.wikipedia.org/wiki/Soubor:Elektrarna_Prunerov_II_20070926.jpg  COOL3D. http://cs.wikipedia.org/wiki/T%C4%9B%C5%BEba_v_%C4%8Cesku [online]. [cit. 7.3.2013]. Dostupný na WWW: http://cs.wikipedia.org/wiki/Soubor:Lom_jiri.JPG  MIAOW MIAOW. http://cs.wikipedia.org/wiki/Sokolovsk%C3%A1_p%C3%A1nev [online]. [cit. 7.3.2013]. Dostupný na WWW: http://cs.wikipedia.org/wiki/Soubor:Sokolovska_panev_CZ_I3B-2.png  AUTOR NEUVEDEN. http://cs.wikipedia.org/wiki/%C4%8Cern%C3%A9_uhl%C3%AD [online]. [cit. 7.3.2013]. Dostupný na WWW: http://cs.wikipedia.org/wiki/Soubor:Drilling_of_blastholes_with_air_drill.png  AUTOR NEUVEDEN. http://cs.wikipedia.org/wiki/%C4%8Cern%C3%A9_uhl%C3%AD [online]. [cit. 7.3.2013]. Dostupný na WWW: http://cs.wikipedia.org/wiki/Soubor:Cole_mine_schematic.png  PETR ŠTEFEK. http://cs.wikipedia.org/wiki/Ostravsko-karvinsk%C3%A1_uheln%C3%A1_p%C3%A1nev [online]. [cit. 7.3.2013]. Dostupný na WWW: http://cs.wikipedia.org/wiki/Soubor:Darkov_celkovy_pohled.jpg  MATĚJ BAŤHA. http://cs.wikipedia.org/wiki/T%C4%9B%C5%BEba_v_%C4%8Cesku [online]. [cit. 8.3.2013]. Dostupný na WWW: http://cs.wikipedia.org/wiki/Soubor:Hamr_na_Jeze%C5%99e,_d%C5%AFl_5568.jpg  AUTOR NEUVEDEN. http://obrazky.cz/detail?q=mapa%20%C4%8Dr&amp;offset=19&amp;limit=20&amp;bUrlPar=filter%3D1&amp;resNum=28&amp;ref=http%3A//obrazky.cz/%3Fq%3Dmapa%2B%25C4%258Dr&amp;resID=k0vUysjLa2udJ0Vx-kNzFoS9YPuX9poLvmkNJBkt_z0&amp;imgURL=http%3A//www.freshgolf.cz/img/mapa.png&amp;pageURL=http%3A//www.freshgolf.cz/&amp;imgX=225&amp;imgY=134&amp;imgSize=13&amp;thURL=http%3A//media5.picsearch.com/is%3Fk0vUysjLa2udJ0Vx-kNzFoS9YPuX9poLvmkNJBkt_z0&amp;thX=128&amp;thY=76&amp;qNoSite=mapa%2B%C4%8Dr&amp;siteWWW=&amp;sId=NimVr3MKwgOX9jaWhPHI [online]. [cit. 8.3.2013]. Dostupný na WWW: http://www.freshgolf.cz/img/mapa.png  </vt:lpstr>
      <vt:lpstr>AUTOR NEUVEDEN. http://obrazky.cz/detail?q=t%C4%9B%C5%BEba%20kaolinu&amp;offset=1&amp;limit=20&amp;bUrlPar=filter%3D1&amp;resNum=6&amp;ref=http%3A//www.seznam.cz/&amp;resID=iJdAtJGaV8EqC8W72eCQh06xrUvtZW2eMv1eppgKELI&amp;imgURL=http%3A//www.keramoprojekt.cz/images/kazdejov.jpg&amp;pageURL=http%3A//www.keramoprojekt.cz/reference.html&amp;imgX=190&amp;imgY=124&amp;imgSize=19&amp;thURL=http%3A//media4.picsearch.com/is%3FiJdAtJGaV8EqC8W72eCQh06xrUvtZW2eMv1eppgKELI&amp;thX=128&amp;thY=84&amp;qNoSite=t%C4%9B%C5%BEba%2Bkaolinu&amp;siteWWW=&amp;sId=NimVr3MKwYDO4jagHEtD [online]. [cit. 8.3.2013]. Dostupný na WWW: http://www.keramoprojekt.cz/kazdejov.htm  P.MATEL. http://cs.wikipedia.org/wiki/Ropn%C3%A9_z%C3%A1soby_%C4%8Cesk%C3%A9_republiky [online]. [cit. 8.3.2013]. Dostupný na WWW: http://cs.wikipedia.org/wiki/Soubor:Kory%C4%8Dany_-_t%C4%9B%C5%BEebn%C3%AD_st%C5%99edisko.jpg  JUAN DE VOJNÍKOV. http://cs.wikipedia.org/wiki/V%C3%A1pence [online]. [cit. 8.3.2013]. Dostupný na WWW: http://cs.wikipedia.org/wiki/Soubor:Pohled_z_Hazmburku,_t%C4%9B%C5%BEba_v%C3%A1pence_u_%C3%9Apohlav.JPG  DANIEL BARÁNEK. http://cs.wikipedia.org/wiki/P%C3%ADskovna [online]. [cit. 8.3.2013]. Dostupný na WWW: http://cs.wikipedia.org/wiki/Soubor:Hodo%C5%88ovice,_p%C3%ADskovna_2.jpg  JUAN DE VOJNÍKOV. http://cs.wikipedia.org/wiki/%C4%8Cedi%C4%8D [online]. [cit. 8.3.2013]. Dostupný na WWW: http://cs.wikipedia.org/wiki/Soubor:Pohled_z_Lovo%C5%A1e,_%C4%8Dedi%C4%8Dov%C3%BD_lom_na_Kuba%C4%8Dce_a_stavba_D8.JPG  THOMAS. http://cs.wikipedia.org/wiki/Dla%C5%BEebn%C3%AD_kostka [online]. [cit. 8.3.2013]. Dostupný na WWW: http://cs.wikipedia.org/wiki/Soubor:Cobblestones.JPG  vlastní zdroj galerie Microsoft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24</cp:revision>
  <dcterms:created xsi:type="dcterms:W3CDTF">2013-03-07T08:40:35Z</dcterms:created>
  <dcterms:modified xsi:type="dcterms:W3CDTF">2013-03-08T13:32:48Z</dcterms:modified>
</cp:coreProperties>
</file>