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30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239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069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407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583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211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030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556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388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290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79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332AC-6F26-44D0-A0FA-591C6232BEAE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F3FED-9CA9-4F1F-855E-0CA6695DA2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40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profizahrada.cz/forum/vt/cz/P536-ptaci-na-zahrade/?#p53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hyperlink" Target="//upload.wikimedia.org/wikipedia/commons/7/7e/Krmelec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gif"/><Relationship Id="rId7" Type="http://schemas.openxmlformats.org/officeDocument/2006/relationships/image" Target="../media/image20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10" Type="http://schemas.openxmlformats.org/officeDocument/2006/relationships/image" Target="../media/image23.gif"/><Relationship Id="rId4" Type="http://schemas.openxmlformats.org/officeDocument/2006/relationships/image" Target="../media/image17.gif"/><Relationship Id="rId9" Type="http://schemas.openxmlformats.org/officeDocument/2006/relationships/image" Target="../media/image22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7202988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VY_52_INOVACE_30_přírodní společenstva v zimě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3., 4.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608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72816"/>
            <a:ext cx="7488832" cy="3865984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ke shrnutí základních informací o daném tématu.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samostatně na počítačích nebo s interaktivní tabulí.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 je určený k zopakování učiva, dále je vhodné rozvinout diskuzi o tom, jak člověk může pomáhat živočichům.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65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Přírodní společenstva v zimě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Zima začíná </a:t>
            </a:r>
            <a:r>
              <a:rPr lang="cs-CZ" sz="2400" b="1" dirty="0" smtClean="0"/>
              <a:t>21. prosince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Tento den se nazývá </a:t>
            </a:r>
            <a:r>
              <a:rPr lang="cs-CZ" sz="2400" b="1" dirty="0" smtClean="0"/>
              <a:t>zimní slunovrat.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Dny se začínají pomalu prodlužovat a noci krátit. </a:t>
            </a:r>
            <a:r>
              <a:rPr lang="cs-CZ" sz="2000" dirty="0" smtClean="0"/>
              <a:t>(„na Hromnice o hodinu více.“ – 2. února)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Zimní měsíce jsou </a:t>
            </a:r>
            <a:r>
              <a:rPr lang="cs-CZ" sz="2400" b="1" dirty="0" smtClean="0"/>
              <a:t>prosinec, leden, únor.</a:t>
            </a:r>
            <a:endParaRPr lang="cs-CZ" sz="2400" b="1" dirty="0"/>
          </a:p>
        </p:txBody>
      </p:sp>
      <p:pic>
        <p:nvPicPr>
          <p:cNvPr id="1026" name="Picture 2" descr="C:\Users\uživatel\AppData\Local\Microsoft\Windows\Temporary Internet Files\Content.IE5\2QOPBQBM\MP9004337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37618"/>
            <a:ext cx="224779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34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Počasí </a:t>
            </a:r>
            <a:endParaRPr lang="cs-CZ" sz="2800" b="1" dirty="0"/>
          </a:p>
        </p:txBody>
      </p:sp>
      <p:pic>
        <p:nvPicPr>
          <p:cNvPr id="2051" name="Picture 3" descr="C:\Users\uživatel\AppData\Local\Microsoft\Windows\Temporary Internet Files\Content.IE5\63OLIM5R\MP900407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45024"/>
            <a:ext cx="3283260" cy="262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Typickými zimními srážkami je </a:t>
            </a:r>
            <a:r>
              <a:rPr lang="cs-CZ" sz="2400" b="1" dirty="0" smtClean="0"/>
              <a:t>sníh</a:t>
            </a:r>
            <a:r>
              <a:rPr lang="cs-CZ" sz="2400" dirty="0" smtClean="0"/>
              <a:t>, někdy ale i déšť.</a:t>
            </a:r>
          </a:p>
          <a:p>
            <a:pPr marL="0" indent="0">
              <a:buNone/>
            </a:pPr>
            <a:r>
              <a:rPr lang="cs-CZ" sz="2400" dirty="0" smtClean="0"/>
              <a:t>Pokud fouká vítr a sněží, tvoří se </a:t>
            </a:r>
            <a:r>
              <a:rPr lang="cs-CZ" sz="2400" b="1" dirty="0" smtClean="0"/>
              <a:t>závěje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Teplota většinou </a:t>
            </a:r>
            <a:r>
              <a:rPr lang="cs-CZ" sz="2400" b="1" dirty="0" smtClean="0"/>
              <a:t>nestoupá nad 0°C </a:t>
            </a:r>
            <a:r>
              <a:rPr lang="cs-CZ" sz="2400" dirty="0" smtClean="0"/>
              <a:t>nebo jen nepatrně.</a:t>
            </a:r>
          </a:p>
          <a:p>
            <a:pPr marL="0" indent="0">
              <a:buNone/>
            </a:pPr>
            <a:r>
              <a:rPr lang="cs-CZ" sz="2400" dirty="0" smtClean="0"/>
              <a:t>Noční (výjimečně i denní teploty) mohou klesat </a:t>
            </a:r>
            <a:r>
              <a:rPr lang="cs-CZ" sz="2400" b="1" dirty="0" smtClean="0"/>
              <a:t>hluboko pod bod mrazu.</a:t>
            </a:r>
          </a:p>
          <a:p>
            <a:pPr marL="0" indent="0">
              <a:buNone/>
            </a:pPr>
            <a:r>
              <a:rPr lang="cs-CZ" sz="2400" dirty="0" smtClean="0"/>
              <a:t>Slunce </a:t>
            </a:r>
            <a:r>
              <a:rPr lang="cs-CZ" sz="2400" b="1" dirty="0" smtClean="0"/>
              <a:t>svítí</a:t>
            </a:r>
            <a:r>
              <a:rPr lang="cs-CZ" sz="2400" dirty="0" smtClean="0"/>
              <a:t> velmi </a:t>
            </a:r>
            <a:r>
              <a:rPr lang="cs-CZ" sz="2400" b="1" dirty="0" smtClean="0"/>
              <a:t>málo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263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Rostliny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Všechny rostliny v zimě </a:t>
            </a:r>
            <a:r>
              <a:rPr lang="cs-CZ" sz="2400" b="1" dirty="0" smtClean="0"/>
              <a:t>odpočívají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Zásobní látky jsou staženy </a:t>
            </a:r>
            <a:r>
              <a:rPr lang="cs-CZ" sz="2400" b="1" dirty="0" smtClean="0"/>
              <a:t>do kořenů </a:t>
            </a:r>
            <a:r>
              <a:rPr lang="cs-CZ" sz="2400" dirty="0" smtClean="0"/>
              <a:t>(u vytrvalých bylin </a:t>
            </a:r>
          </a:p>
          <a:p>
            <a:pPr marL="0" indent="0">
              <a:buNone/>
            </a:pPr>
            <a:r>
              <a:rPr lang="cs-CZ" sz="2400" dirty="0" smtClean="0"/>
              <a:t>i do přízemních pupenů).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Sněhová pokrývka chrání </a:t>
            </a:r>
            <a:r>
              <a:rPr lang="cs-CZ" sz="2400" dirty="0" smtClean="0"/>
              <a:t>rostliny před zmrznutím.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větvích listnatých stromů a keřů jsou </a:t>
            </a:r>
            <a:r>
              <a:rPr lang="cs-CZ" sz="2400" b="1" dirty="0" smtClean="0"/>
              <a:t>pupeny</a:t>
            </a:r>
            <a:r>
              <a:rPr lang="cs-CZ" sz="2400" dirty="0" smtClean="0"/>
              <a:t> jako zárodky listů a květů.</a:t>
            </a:r>
            <a:endParaRPr lang="cs-CZ" sz="2400" dirty="0"/>
          </a:p>
        </p:txBody>
      </p:sp>
      <p:pic>
        <p:nvPicPr>
          <p:cNvPr id="3074" name="Picture 2" descr="C:\Users\uživatel\AppData\Local\Microsoft\Windows\Temporary Internet Files\Content.IE5\P2JFCX7E\MP9004337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25582"/>
            <a:ext cx="2808539" cy="210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Z4H4DLYH\MP9004337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25582"/>
            <a:ext cx="1376184" cy="210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2028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Živočichové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Některé druhy živočichů přečkávají zimu </a:t>
            </a:r>
            <a:r>
              <a:rPr lang="cs-CZ" sz="2400" b="1" dirty="0" smtClean="0"/>
              <a:t>spánkem, strnulostí </a:t>
            </a:r>
            <a:r>
              <a:rPr lang="cs-CZ" sz="2400" dirty="0" smtClean="0"/>
              <a:t>v úkrytech (např. </a:t>
            </a:r>
            <a:r>
              <a:rPr lang="cs-CZ" sz="2400" b="1" dirty="0" smtClean="0"/>
              <a:t>obojživelníci, plazi</a:t>
            </a:r>
            <a:r>
              <a:rPr lang="cs-CZ" sz="2400" dirty="0" smtClean="0"/>
              <a:t>).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Většina </a:t>
            </a:r>
            <a:r>
              <a:rPr lang="cs-CZ" sz="2400" b="1" dirty="0" smtClean="0"/>
              <a:t>hmyzu</a:t>
            </a:r>
            <a:r>
              <a:rPr lang="cs-CZ" sz="2400" dirty="0" smtClean="0"/>
              <a:t> na podzim uhynula, zimu přečkávají </a:t>
            </a:r>
            <a:r>
              <a:rPr lang="cs-CZ" sz="2400" b="1" dirty="0" smtClean="0"/>
              <a:t>vajíčka, larvy a kukly. </a:t>
            </a:r>
            <a:r>
              <a:rPr lang="cs-CZ" sz="2400" dirty="0" smtClean="0"/>
              <a:t>Hmyz žijící v půdě (např. mravenci) zimu tráví ukrytí, ale aktivní.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Většina druhů </a:t>
            </a:r>
            <a:r>
              <a:rPr lang="cs-CZ" sz="2400" b="1" dirty="0" smtClean="0"/>
              <a:t>ryb</a:t>
            </a:r>
            <a:r>
              <a:rPr lang="cs-CZ" sz="2400" dirty="0" smtClean="0"/>
              <a:t> tráví zimu v </a:t>
            </a:r>
            <a:r>
              <a:rPr lang="cs-CZ" sz="2400" b="1" dirty="0" smtClean="0"/>
              <a:t>klidu u dna </a:t>
            </a:r>
            <a:r>
              <a:rPr lang="cs-CZ" sz="2400" dirty="0" smtClean="0"/>
              <a:t>s omezeným příjmem potravy.</a:t>
            </a:r>
            <a:endParaRPr lang="cs-CZ" sz="2400" dirty="0"/>
          </a:p>
        </p:txBody>
      </p:sp>
      <p:pic>
        <p:nvPicPr>
          <p:cNvPr id="4100" name="Picture 4" descr="C:\Users\uživatel\AppData\Local\Microsoft\Windows\Temporary Internet Files\Content.IE5\01737EWH\MC9004380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996952"/>
            <a:ext cx="1649044" cy="164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73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367240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Ptáci si i v zimě musejí </a:t>
            </a:r>
            <a:r>
              <a:rPr lang="cs-CZ" sz="2400" b="1" dirty="0" smtClean="0"/>
              <a:t>obstarávat potravu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Živí se semeny </a:t>
            </a:r>
            <a:r>
              <a:rPr lang="cs-CZ" sz="2400" b="1" dirty="0" smtClean="0"/>
              <a:t>trav, bobulemi </a:t>
            </a:r>
            <a:r>
              <a:rPr lang="cs-CZ" sz="2400" dirty="0" smtClean="0"/>
              <a:t>keřů.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S velkými obtížemi si obstarávají kořist dravci.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Člověk pomáhá ptákům přežít zimu stavěním</a:t>
            </a:r>
            <a:r>
              <a:rPr lang="cs-CZ" sz="2400" b="1" dirty="0" smtClean="0"/>
              <a:t> krmítek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656508"/>
            <a:ext cx="8229600" cy="457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20688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Ptáci</a:t>
            </a:r>
            <a:endParaRPr lang="cs-CZ" sz="2800" dirty="0"/>
          </a:p>
        </p:txBody>
      </p:sp>
      <p:pic>
        <p:nvPicPr>
          <p:cNvPr id="1026" name="Picture 2" descr="Ptačí budka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05064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42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Savci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Některé druhy savců přečkávají zimu </a:t>
            </a:r>
            <a:r>
              <a:rPr lang="cs-CZ" sz="2400" b="1" dirty="0" smtClean="0"/>
              <a:t>zimním spánkem </a:t>
            </a:r>
            <a:r>
              <a:rPr lang="cs-CZ" sz="2400" dirty="0" smtClean="0"/>
              <a:t>(např. ježek, netopýr). Jejich tělesná </a:t>
            </a:r>
            <a:r>
              <a:rPr lang="cs-CZ" sz="2400" b="1" dirty="0" smtClean="0"/>
              <a:t>teplota klesá </a:t>
            </a:r>
            <a:r>
              <a:rPr lang="cs-CZ" sz="2400" dirty="0" smtClean="0"/>
              <a:t>a </a:t>
            </a:r>
            <a:r>
              <a:rPr lang="cs-CZ" sz="2400" b="1" dirty="0" smtClean="0"/>
              <a:t>zpomaluje se tep    i dech.</a:t>
            </a:r>
          </a:p>
          <a:p>
            <a:pPr marL="0" indent="0">
              <a:buNone/>
            </a:pPr>
            <a:r>
              <a:rPr lang="cs-CZ" sz="2400" dirty="0" smtClean="0"/>
              <a:t>Další druhy (např. veverka, myši) si vytvořily </a:t>
            </a:r>
            <a:r>
              <a:rPr lang="cs-CZ" sz="2400" b="1" dirty="0" smtClean="0"/>
              <a:t>zásoby potravy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Většina savců je však nucena </a:t>
            </a:r>
            <a:r>
              <a:rPr lang="cs-CZ" sz="2400" b="1" dirty="0" smtClean="0"/>
              <a:t>hledat si potravu </a:t>
            </a:r>
            <a:r>
              <a:rPr lang="cs-CZ" sz="2400" dirty="0" smtClean="0"/>
              <a:t>i v zimě.</a:t>
            </a:r>
          </a:p>
          <a:p>
            <a:pPr marL="0" indent="0">
              <a:buNone/>
            </a:pPr>
            <a:r>
              <a:rPr lang="cs-CZ" sz="2400" b="1" dirty="0" smtClean="0"/>
              <a:t>Býložravci </a:t>
            </a:r>
            <a:r>
              <a:rPr lang="cs-CZ" sz="2400" dirty="0" smtClean="0"/>
              <a:t>vyhrabávají zbytky trávy pod sněhem, okusují pupeny a kůru stromů.</a:t>
            </a:r>
          </a:p>
          <a:p>
            <a:pPr marL="0" indent="0">
              <a:buNone/>
            </a:pPr>
            <a:r>
              <a:rPr lang="cs-CZ" sz="2400" b="1" dirty="0" smtClean="0"/>
              <a:t>Masožravci</a:t>
            </a:r>
            <a:r>
              <a:rPr lang="cs-CZ" sz="2400" dirty="0" smtClean="0"/>
              <a:t> se spokojí s uhynulými živočichy nebo se pokoušejí ulovit jakoukoliv kořist (např. liška slyší myš i pod sněhem             a dokáže ji ulovit).</a:t>
            </a:r>
            <a:endParaRPr lang="cs-CZ" sz="2400" dirty="0"/>
          </a:p>
        </p:txBody>
      </p:sp>
      <p:pic>
        <p:nvPicPr>
          <p:cNvPr id="6147" name="Picture 3" descr="C:\Users\uživatel\AppData\Local\Microsoft\Windows\Temporary Internet Files\Content.IE5\63OLIM5R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69160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45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57018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Člověk pomáhá zvířatům přečkat zimu stavbou krmelců a přístřešků,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u</a:t>
            </a:r>
            <a:r>
              <a:rPr lang="cs-CZ" sz="2400" b="1" dirty="0" smtClean="0"/>
              <a:t> </a:t>
            </a:r>
            <a:r>
              <a:rPr lang="cs-CZ" sz="2400" dirty="0" smtClean="0"/>
              <a:t>kterých najdou potravu nejen savci, ale i ptáci (např. bažant).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                         </a:t>
            </a:r>
            <a:endParaRPr lang="cs-CZ" sz="2400" b="1" dirty="0"/>
          </a:p>
        </p:txBody>
      </p:sp>
      <p:pic>
        <p:nvPicPr>
          <p:cNvPr id="8194" name="Picture 2" descr="Soubor:Krmele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uživatel\AppData\Local\Microsoft\Windows\Temporary Internet Files\Content.IE5\Z4H4DLYH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72816"/>
            <a:ext cx="217494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uživatel\AppData\Local\Microsoft\Windows\Temporary Internet Files\Content.IE5\0NS9EU6K\MC900110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84299"/>
            <a:ext cx="2025497" cy="151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uživatel\AppData\Local\Microsoft\Windows\Temporary Internet Files\Content.IE5\0NS9EU6K\MC9000572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84299"/>
            <a:ext cx="1152128" cy="16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uživatel\AppData\Local\Microsoft\Windows\Temporary Internet Files\Content.IE5\63OLIM5R\MC9003561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69160"/>
            <a:ext cx="1861718" cy="159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uživatel\AppData\Local\Microsoft\Windows\Temporary Internet Files\Content.IE5\S0E1TW9W\MC9003244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284">
            <a:off x="935930" y="2353556"/>
            <a:ext cx="1403822" cy="208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272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448789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Každé zvíře zanechá ve sněhu stopu. Podle ní můžeme poznat o jakého tvora se jedná. Pokud si chceš otisk uchovat, můžeš si ho vyfotografovat, nebo odlít do sádry. (V kelímku opatrně smíchej vodu se sádrou na řídkou kašičku a vlij do zmrzlé stopy. Sádra za chvilku ztuhne a můžeš otisk vyndat)</a:t>
            </a:r>
            <a:endParaRPr lang="cs-CZ" sz="2000" dirty="0"/>
          </a:p>
        </p:txBody>
      </p:sp>
      <p:pic>
        <p:nvPicPr>
          <p:cNvPr id="9218" name="Picture 2" descr="Liš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41166"/>
            <a:ext cx="874379" cy="107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7847" y="6016417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liška</a:t>
            </a:r>
            <a:endParaRPr lang="cs-CZ" sz="2000" dirty="0"/>
          </a:p>
        </p:txBody>
      </p:sp>
      <p:pic>
        <p:nvPicPr>
          <p:cNvPr id="9220" name="Picture 4" descr="P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166" y="2245610"/>
            <a:ext cx="1224136" cy="144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77661" y="364914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pes</a:t>
            </a:r>
            <a:endParaRPr lang="cs-CZ" sz="2000" dirty="0"/>
          </a:p>
        </p:txBody>
      </p:sp>
      <p:pic>
        <p:nvPicPr>
          <p:cNvPr id="9222" name="Picture 6" descr="Kane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106" y="2641418"/>
            <a:ext cx="1679537" cy="201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69475" y="454105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divoké prase</a:t>
            </a:r>
            <a:endParaRPr lang="cs-CZ" sz="2000" dirty="0"/>
          </a:p>
        </p:txBody>
      </p:sp>
      <p:pic>
        <p:nvPicPr>
          <p:cNvPr id="9224" name="Picture 8" descr="Zají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888235"/>
            <a:ext cx="1052631" cy="239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762115" y="6264987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zajíc</a:t>
            </a:r>
            <a:endParaRPr lang="cs-CZ" sz="2000" dirty="0"/>
          </a:p>
        </p:txBody>
      </p:sp>
      <p:pic>
        <p:nvPicPr>
          <p:cNvPr id="9226" name="Picture 10" descr="Baža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814" y="1723427"/>
            <a:ext cx="1132645" cy="1209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956376" y="2868484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bažant</a:t>
            </a:r>
            <a:endParaRPr lang="cs-CZ" sz="2000" dirty="0"/>
          </a:p>
        </p:txBody>
      </p:sp>
      <p:pic>
        <p:nvPicPr>
          <p:cNvPr id="9228" name="Picture 12" descr="Srnec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49" y="1626237"/>
            <a:ext cx="1380720" cy="191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16514" y="3339730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srnec</a:t>
            </a:r>
          </a:p>
          <a:p>
            <a:endParaRPr lang="cs-CZ" sz="2000" dirty="0"/>
          </a:p>
        </p:txBody>
      </p:sp>
      <p:pic>
        <p:nvPicPr>
          <p:cNvPr id="9230" name="Picture 14" descr="Jelen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171" y="4071721"/>
            <a:ext cx="1185209" cy="257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573751" y="6171434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jelen</a:t>
            </a:r>
            <a:endParaRPr lang="cs-CZ" sz="2000" dirty="0"/>
          </a:p>
        </p:txBody>
      </p:sp>
      <p:pic>
        <p:nvPicPr>
          <p:cNvPr id="9232" name="Picture 16" descr="Vrán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233" y="2103869"/>
            <a:ext cx="971002" cy="144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923928" y="3481264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vrána</a:t>
            </a:r>
          </a:p>
          <a:p>
            <a:endParaRPr lang="cs-CZ" sz="2000" dirty="0"/>
          </a:p>
        </p:txBody>
      </p:sp>
      <p:pic>
        <p:nvPicPr>
          <p:cNvPr id="9234" name="Picture 18" descr="Vrabec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775" y="4635857"/>
            <a:ext cx="693986" cy="129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966574" y="5901959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vrabec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7933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Pro zopakování: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 smtClean="0"/>
              <a:t>Zima začíná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Tomuto dne se říká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Zimní měsíce jsou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Zárodky listů a květů listnatých stromů najdeme v zimě v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Do krmítka můžeme dávat např.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Lůj je tuk z                 dobytka.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V krmelci zvířata uvítají</a:t>
            </a:r>
            <a:br>
              <a:rPr lang="cs-CZ" sz="20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228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Pro kontrolu: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 smtClean="0"/>
              <a:t>Zima začíná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21. prosince.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Tomuto dne se říká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zimní slunovrat.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Zimní měsíce jsou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prosinec, leden, únor.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Zárodky listů a květů listnatých stromů najdeme v zimě v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pupenech.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Do krmítka můžeme dávat např.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zrní, různá semínka (slunečnice, mák, proso), jablka, lůj.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Lůj je tuk z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hovězího</a:t>
            </a:r>
            <a:r>
              <a:rPr lang="cs-CZ" sz="2000" dirty="0" smtClean="0"/>
              <a:t> dobytka.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V krmelci zvířata uvítají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seno, zrní, žaludy, kaštany, mrkev, jablka, tvrdé suché pečivo, suché bobule jeřabin, šípku apod.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602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0649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effectLst/>
              </a:rPr>
              <a:t>Použité zdroje:</a:t>
            </a: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/>
              <a:t/>
            </a:r>
            <a:br>
              <a:rPr lang="cs-CZ" sz="1200" dirty="0"/>
            </a:br>
            <a:r>
              <a:rPr lang="pt-BR" sz="1200" dirty="0"/>
              <a:t>AUTOR NEUVEDEN. http://obrazky.cz/?q=pta%C4%8D%C3%AD+krm%C3%ADtko&amp;from=235 [online]. [cit. 7.3.2013]. Dostupný na WWW: http://obrazky.cz/detail?q=pta%C4%8D%C3%AD%20krm%C3%ADtko&amp;offset=235&amp;limit=20&amp;bUrlPar=filter%3D1&amp;resNum=250&amp;ref=http%3A//obrazky.cz/%3Fq%3Dpta%25C4%258D%25C3%25AD%2Bkrm%25C3%25ADtko%26from%3D217&amp;resID=LX7jG_ogz9TUWgJhB4ZqaL0LJE0gB7FIKJHLkcacISA&amp;imgURL=http%3A//www.profizahrada.cz/images_forum/gallery/1332/536-ptaci-budky.jpg&amp;pageURL=http%3A//www.profizahrada.cz/forum/f1/cz/232/&amp;imgX=640&amp;imgY=480&amp;imgSize=153&amp;thURL=http%3A//media4.picsearch.com/is%3FLX7jG_ogz9TUWgJhB4ZqaL0LJE0gB7FIKJHLkcacISA&amp;thX=128&amp;thY=96&amp;qNoSite=pta%C4%8D%C3%AD%2Bkrm%C3%ADtko&amp;siteWWW=&amp;sId=NimVr3MKwccmY-a3VecV </a:t>
            </a: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CS:ŠJŮ. http://cs.wikipedia.org/wiki/Krmelec [online]. [cit. 4.3.2013]. Dostupný na WWW: http://cs.wikipedia.org/wiki/Soubor:Krmelec.jpg </a:t>
            </a:r>
            <a:br>
              <a:rPr lang="cs-CZ" sz="1200" dirty="0" smtClean="0">
                <a:effectLst/>
              </a:rPr>
            </a:br>
            <a:r>
              <a:rPr lang="pt-BR" sz="1200" dirty="0" smtClean="0">
                <a:effectLst/>
              </a:rPr>
              <a:t>AUTOR NEUVEDEN. http://www.hununpa.cz/modules/news/article.php?storyid=221 [online]. [cit. 4.3.2013]. Dostupný na WWW: http://www.hununpa.cz/modules/news/article.php?storyid=221 </a:t>
            </a: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1545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473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Přírodní společenstva v zimě</vt:lpstr>
      <vt:lpstr>Počasí </vt:lpstr>
      <vt:lpstr>Rostliny </vt:lpstr>
      <vt:lpstr>Živočichové </vt:lpstr>
      <vt:lpstr>Ptáci si i v zimě musejí obstarávat potravu.  Živí se semeny trav, bobulemi keřů.  S velkými obtížemi si obstarávají kořist dravci.  Člověk pomáhá ptákům přežít zimu stavěním krmítek. </vt:lpstr>
      <vt:lpstr>Savci </vt:lpstr>
      <vt:lpstr>Člověk pomáhá zvířatům přečkat zimu stavbou krmelců a přístřešků,  u kterých najdou potravu nejen savci, ale i ptáci (např. bažant).                           </vt:lpstr>
      <vt:lpstr>Každé zvíře zanechá ve sněhu stopu. Podle ní můžeme poznat o jakého tvora se jedná. Pokud si chceš otisk uchovat, můžeš si ho vyfotografovat, nebo odlít do sádry. (V kelímku opatrně smíchej vodu se sádrou na řídkou kašičku a vlij do zmrzlé stopy. Sádra za chvilku ztuhne a můžeš otisk vyndat)</vt:lpstr>
      <vt:lpstr>Pro zopakování:  Zima začíná  Tomuto dne se říká  Zimní měsíce jsou  Zárodky listů a květů listnatých stromů najdeme v zimě v  Do krmítka můžeme dávat např.   Lůj je tuk z                 dobytka.  V krmelci zvířata uvítají </vt:lpstr>
      <vt:lpstr>Pro kontrolu:  Zima začíná 21. prosince.  Tomuto dne se říká zimní slunovrat.  Zimní měsíce jsou prosinec, leden, únor.  Zárodky listů a květů listnatých stromů najdeme v zimě v pupenech.  Do krmítka můžeme dávat např. zrní, různá semínka (slunečnice, mák, proso), jablka, lůj.  Lůj je tuk z hovězího dobytka.  V krmelci zvířata uvítají seno, zrní, žaludy, kaštany, mrkev, jablka, tvrdé suché pečivo, suché bobule jeřabin, šípku apod. </vt:lpstr>
      <vt:lpstr>Použité zdroje:  AUTOR NEUVEDEN. http://obrazky.cz/?q=pta%C4%8D%C3%AD+krm%C3%ADtko&amp;from=235 [online]. [cit. 7.3.2013]. Dostupný na WWW: http://obrazky.cz/detail?q=pta%C4%8D%C3%AD%20krm%C3%ADtko&amp;offset=235&amp;limit=20&amp;bUrlPar=filter%3D1&amp;resNum=250&amp;ref=http%3A//obrazky.cz/%3Fq%3Dpta%25C4%258D%25C3%25AD%2Bkrm%25C3%25ADtko%26from%3D217&amp;resID=LX7jG_ogz9TUWgJhB4ZqaL0LJE0gB7FIKJHLkcacISA&amp;imgURL=http%3A//www.profizahrada.cz/images_forum/gallery/1332/536-ptaci-budky.jpg&amp;pageURL=http%3A//www.profizahrada.cz/forum/f1/cz/232/&amp;imgX=640&amp;imgY=480&amp;imgSize=153&amp;thURL=http%3A//media4.picsearch.com/is%3FLX7jG_ogz9TUWgJhB4ZqaL0LJE0gB7FIKJHLkcacISA&amp;thX=128&amp;thY=96&amp;qNoSite=pta%C4%8D%C3%AD%2Bkrm%C3%ADtko&amp;siteWWW=&amp;sId=NimVr3MKwccmY-a3VecV  CS:ŠJŮ. http://cs.wikipedia.org/wiki/Krmelec [online]. [cit. 4.3.2013]. Dostupný na WWW: http://cs.wikipedia.org/wiki/Soubor:Krmelec.jpg  AUTOR NEUVEDEN. http://www.hununpa.cz/modules/news/article.php?storyid=221 [online]. [cit. 4.3.2013]. Dostupný na WWW: http://www.hununpa.cz/modules/news/article.php?storyid=221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2013-03-04T10:12:51Z</dcterms:created>
  <dcterms:modified xsi:type="dcterms:W3CDTF">2013-03-07T16:10:16Z</dcterms:modified>
</cp:coreProperties>
</file>