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2" r:id="rId4"/>
    <p:sldId id="263" r:id="rId5"/>
    <p:sldId id="259" r:id="rId6"/>
    <p:sldId id="260" r:id="rId7"/>
    <p:sldId id="261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76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72" y="-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cs-CZ" sz="2400" dirty="0" smtClean="0"/>
              <a:t>Zastoupení prvků na Zemi </a:t>
            </a:r>
            <a:r>
              <a:rPr lang="en-US" sz="2400" dirty="0" smtClean="0"/>
              <a:t> </a:t>
            </a:r>
            <a:r>
              <a:rPr lang="en-US" sz="2400" dirty="0"/>
              <a:t>v </a:t>
            </a:r>
            <a:r>
              <a:rPr lang="cs-CZ" sz="2400" dirty="0" smtClean="0"/>
              <a:t>hm</a:t>
            </a:r>
            <a:r>
              <a:rPr lang="en-US" sz="2400" dirty="0" smtClean="0"/>
              <a:t>%</a:t>
            </a:r>
            <a:endParaRPr lang="en-US" sz="2400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List1!$A$2</c:f>
              <c:strCache>
                <c:ptCount val="1"/>
                <c:pt idx="0">
                  <c:v>podíl v %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FFC000"/>
              </a:solidFill>
            </c:spPr>
          </c:dPt>
          <c:dPt>
            <c:idx val="11"/>
            <c:bubble3D val="0"/>
            <c:spPr>
              <a:solidFill>
                <a:srgbClr val="00B0F0"/>
              </a:solidFill>
              <a:ln>
                <a:noFill/>
              </a:ln>
            </c:spPr>
          </c:dPt>
          <c:dLbls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txPr>
              <a:bodyPr/>
              <a:lstStyle/>
              <a:p>
                <a:pPr>
                  <a:defRPr sz="2800"/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List1!$B$1:$M$1</c:f>
              <c:strCache>
                <c:ptCount val="12"/>
                <c:pt idx="0">
                  <c:v>železo</c:v>
                </c:pt>
                <c:pt idx="1">
                  <c:v>kyslík</c:v>
                </c:pt>
                <c:pt idx="2">
                  <c:v>křemík</c:v>
                </c:pt>
                <c:pt idx="3">
                  <c:v>hořčík</c:v>
                </c:pt>
                <c:pt idx="4">
                  <c:v>nikl</c:v>
                </c:pt>
                <c:pt idx="5">
                  <c:v>vápník</c:v>
                </c:pt>
                <c:pt idx="6">
                  <c:v>hliník</c:v>
                </c:pt>
                <c:pt idx="7">
                  <c:v>síra</c:v>
                </c:pt>
                <c:pt idx="8">
                  <c:v>sodík</c:v>
                </c:pt>
                <c:pt idx="9">
                  <c:v>titan</c:v>
                </c:pt>
                <c:pt idx="10">
                  <c:v>draslík</c:v>
                </c:pt>
                <c:pt idx="11">
                  <c:v>další</c:v>
                </c:pt>
              </c:strCache>
            </c:strRef>
          </c:cat>
          <c:val>
            <c:numRef>
              <c:f>List1!$B$2:$M$2</c:f>
              <c:numCache>
                <c:formatCode>General</c:formatCode>
                <c:ptCount val="12"/>
                <c:pt idx="0">
                  <c:v>34.1</c:v>
                </c:pt>
                <c:pt idx="1">
                  <c:v>28.2</c:v>
                </c:pt>
                <c:pt idx="2">
                  <c:v>17.2</c:v>
                </c:pt>
                <c:pt idx="3">
                  <c:v>15.9</c:v>
                </c:pt>
                <c:pt idx="4">
                  <c:v>1.6</c:v>
                </c:pt>
                <c:pt idx="5">
                  <c:v>1.6</c:v>
                </c:pt>
                <c:pt idx="6">
                  <c:v>1.5</c:v>
                </c:pt>
                <c:pt idx="7">
                  <c:v>0.7</c:v>
                </c:pt>
                <c:pt idx="8">
                  <c:v>0.25</c:v>
                </c:pt>
                <c:pt idx="9">
                  <c:v>7.0999999999999994E-2</c:v>
                </c:pt>
                <c:pt idx="10">
                  <c:v>1.9E-2</c:v>
                </c:pt>
                <c:pt idx="11">
                  <c:v>0.53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30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561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210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5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536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232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863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46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693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373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4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tx2">
                <a:lumMod val="60000"/>
                <a:lumOff val="40000"/>
              </a:schemeClr>
            </a:gs>
            <a:gs pos="25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8BDFE-E198-4CF1-9A78-8F8585F1B012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3AFEB-2E50-4346-9685-10DDFAC959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3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Soubor:Sauerstoffflasche.jpg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dukcni-ventil.cz/servis-opravy-revize/kyslikova-bomba/" TargetMode="External"/><Relationship Id="rId2" Type="http://schemas.openxmlformats.org/officeDocument/2006/relationships/hyperlink" Target="http://cs.wikipedia.org/wiki/Kysl%C3%AD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Prvky a směsi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mtClean="0"/>
              <a:t>VY_32_INOVACE_11_Kyslík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949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008112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Kyslík- rozšíření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8064896" cy="4320480"/>
          </a:xfrm>
        </p:spPr>
        <p:txBody>
          <a:bodyPr>
            <a:noAutofit/>
          </a:bodyPr>
          <a:lstStyle/>
          <a:p>
            <a:pPr marL="342900" indent="-342900" algn="l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Na Zemi je kyslík velmi rozšířeným prvkem.</a:t>
            </a:r>
          </a:p>
          <a:p>
            <a:pPr marL="457200" indent="-457200" algn="l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  <a:effectLst/>
              </a:rPr>
              <a:t>V atmosféře tvoří </a:t>
            </a:r>
            <a:r>
              <a:rPr lang="cs-CZ" sz="2200" dirty="0" smtClean="0">
                <a:solidFill>
                  <a:srgbClr val="FF0000"/>
                </a:solidFill>
                <a:effectLst/>
              </a:rPr>
              <a:t>plynný kyslík 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  <a:effectLst/>
              </a:rPr>
              <a:t>21 objemových %. </a:t>
            </a:r>
          </a:p>
          <a:p>
            <a:pPr marL="457200" indent="-457200" algn="l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  <a:effectLst/>
              </a:rPr>
              <a:t>Voda oceánů, které pokrývají 2/3 zemského povrchu je hmotnostně složena z 90 % kyslíku. </a:t>
            </a:r>
          </a:p>
          <a:p>
            <a:pPr marL="457200" indent="-457200" algn="l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  <a:effectLst/>
              </a:rPr>
              <a:t>V zemské kůře je kyslík majoritním prvkem, je přítomen téměř ve všech horninách. Jeho obsah je odhadován na 46 – 50 hm 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%.</a:t>
            </a:r>
            <a:endParaRPr lang="cs-CZ" sz="2200" dirty="0" smtClean="0">
              <a:solidFill>
                <a:schemeClr val="tx2">
                  <a:lumMod val="75000"/>
                </a:schemeClr>
              </a:solidFill>
              <a:effectLst/>
            </a:endParaRPr>
          </a:p>
          <a:p>
            <a:pPr marL="457200" indent="-457200" algn="l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  <a:effectLst/>
              </a:rPr>
              <a:t>V hlubších vrstvách zemského tělesa zastoupení kyslíku klesá a předpokládá se, že v zemském jádře je přítomen pouze ve stopách. </a:t>
            </a:r>
          </a:p>
          <a:p>
            <a:pPr marL="342900" indent="-342900" algn="l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Ve vesmíru je zastoupení kyslíku podstatně nižší. Na 1 000 atomů vodíku zde připadá pouze jeden atom kyslíku.</a:t>
            </a:r>
          </a:p>
          <a:p>
            <a:pPr marL="342900" indent="-342900" algn="l">
              <a:buClr>
                <a:srgbClr val="C00000"/>
              </a:buClr>
              <a:buFont typeface="Wingdings" pitchFamily="2" charset="2"/>
              <a:buChar char="§"/>
            </a:pPr>
            <a:endParaRPr lang="cs-CZ" sz="2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39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1736934"/>
              </p:ext>
            </p:extLst>
          </p:nvPr>
        </p:nvGraphicFramePr>
        <p:xfrm>
          <a:off x="467544" y="404664"/>
          <a:ext cx="8316416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2075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3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3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3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3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3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750"/>
                                        <p:tgtEl>
                                          <p:spTgt spid="3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750"/>
                                        <p:tgtEl>
                                          <p:spTgt spid="3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750"/>
                                        <p:tgtEl>
                                          <p:spTgt spid="3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750"/>
                                        <p:tgtEl>
                                          <p:spTgt spid="3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000"/>
                                        <p:tgtEl>
                                          <p:spTgt spid="3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Chart bld="category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0000"/>
                </a:solidFill>
              </a:rPr>
              <a:t>Kyslík - atom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1988840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spc="-300" baseline="30000" dirty="0" smtClean="0"/>
              <a:t>16</a:t>
            </a:r>
            <a:r>
              <a:rPr lang="cs-CZ" sz="6000" spc="-300" baseline="-25000" dirty="0" smtClean="0"/>
              <a:t>8</a:t>
            </a:r>
            <a:r>
              <a:rPr lang="cs-CZ" sz="6000" spc="-300" dirty="0" smtClean="0"/>
              <a:t>O</a:t>
            </a:r>
            <a:endParaRPr lang="cs-CZ" sz="6000" spc="-300" dirty="0"/>
          </a:p>
        </p:txBody>
      </p:sp>
      <p:grpSp>
        <p:nvGrpSpPr>
          <p:cNvPr id="43" name="Skupina 42"/>
          <p:cNvGrpSpPr/>
          <p:nvPr/>
        </p:nvGrpSpPr>
        <p:grpSpPr>
          <a:xfrm>
            <a:off x="5652120" y="2564904"/>
            <a:ext cx="2314283" cy="2248652"/>
            <a:chOff x="5652120" y="2564904"/>
            <a:chExt cx="2314283" cy="2248652"/>
          </a:xfrm>
        </p:grpSpPr>
        <p:pic>
          <p:nvPicPr>
            <p:cNvPr id="15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516216" y="3284984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588223" y="3789040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300191" y="3284984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372200" y="3717032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Ovál 6"/>
            <p:cNvSpPr/>
            <p:nvPr/>
          </p:nvSpPr>
          <p:spPr>
            <a:xfrm>
              <a:off x="6066779" y="2979888"/>
              <a:ext cx="1368152" cy="13681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/>
            <p:cNvSpPr/>
            <p:nvPr/>
          </p:nvSpPr>
          <p:spPr>
            <a:xfrm>
              <a:off x="5778747" y="2691856"/>
              <a:ext cx="2016224" cy="20162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804247" y="3645024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948263" y="3429000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588223" y="3501007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444206" y="3501008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804247" y="3501008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588223" y="3645025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372199" y="3429001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228184" y="3501008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876256" y="3284983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516216" y="3429000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0070C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660232" y="3501009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876255" y="3645023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660232" y="3356991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948263" y="3429000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084168" y="3933056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7020271" y="4005063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7308304" y="2780928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5652120" y="3933055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444206" y="2564904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7092279" y="4437112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7596336" y="3501008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chemeClr val="accent1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5724127" y="3068960"/>
              <a:ext cx="370067" cy="376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TextovéPole 37"/>
          <p:cNvSpPr txBox="1"/>
          <p:nvPr/>
        </p:nvSpPr>
        <p:spPr>
          <a:xfrm>
            <a:off x="611560" y="3789040"/>
            <a:ext cx="30243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A = 16</a:t>
            </a:r>
          </a:p>
          <a:p>
            <a:pPr algn="ctr"/>
            <a:r>
              <a:rPr lang="cs-CZ" sz="2800" dirty="0" smtClean="0"/>
              <a:t>Z = 8</a:t>
            </a:r>
          </a:p>
          <a:p>
            <a:pPr algn="ctr"/>
            <a:r>
              <a:rPr lang="cs-CZ" sz="2800" dirty="0" smtClean="0"/>
              <a:t>p = 8</a:t>
            </a:r>
          </a:p>
          <a:p>
            <a:pPr algn="ctr"/>
            <a:r>
              <a:rPr lang="cs-CZ" sz="2800" dirty="0" smtClean="0"/>
              <a:t>e = 8</a:t>
            </a:r>
          </a:p>
          <a:p>
            <a:pPr algn="ctr"/>
            <a:r>
              <a:rPr lang="cs-CZ" sz="2800" dirty="0" smtClean="0"/>
              <a:t>n = 8</a:t>
            </a:r>
            <a:endParaRPr lang="cs-CZ" sz="2800" dirty="0"/>
          </a:p>
        </p:txBody>
      </p:sp>
      <p:pic>
        <p:nvPicPr>
          <p:cNvPr id="40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1277020" y="4670201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1277020" y="5606304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1277020" y="5102248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78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tx2">
                <a:lumMod val="60000"/>
                <a:lumOff val="40000"/>
                <a:alpha val="98000"/>
              </a:schemeClr>
            </a:gs>
            <a:gs pos="25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412776"/>
            <a:ext cx="75608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chemická značka </a:t>
            </a:r>
            <a:r>
              <a:rPr lang="cs-CZ" sz="2200" b="1" dirty="0">
                <a:solidFill>
                  <a:srgbClr val="FF0000"/>
                </a:solidFill>
              </a:rPr>
              <a:t>O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, latinsky </a:t>
            </a:r>
            <a:r>
              <a:rPr lang="cs-CZ" sz="2200" dirty="0">
                <a:solidFill>
                  <a:srgbClr val="FF0000"/>
                </a:solidFill>
              </a:rPr>
              <a:t>Oxygenium</a:t>
            </a:r>
            <a:r>
              <a:rPr lang="cs-CZ" sz="2200" dirty="0"/>
              <a:t>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je plynná bezbarevná látka , tvořící druhou hlavní složku zemské atmosféry vyskytuje ve formě O</a:t>
            </a:r>
            <a:r>
              <a:rPr lang="cs-CZ" sz="2200" baseline="-25000" dirty="0">
                <a:solidFill>
                  <a:schemeClr val="tx2">
                    <a:lumMod val="75000"/>
                  </a:schemeClr>
                </a:solidFill>
              </a:rPr>
              <a:t>2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nebo O</a:t>
            </a:r>
            <a:r>
              <a:rPr lang="cs-CZ" sz="2200" baseline="-25000" dirty="0">
                <a:solidFill>
                  <a:schemeClr val="tx2">
                    <a:lumMod val="75000"/>
                  </a:schemeClr>
                </a:solidFill>
              </a:rPr>
              <a:t>3 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- ozon</a:t>
            </a:r>
            <a:r>
              <a:rPr lang="cs-CZ" sz="2200" baseline="-25000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Clr>
                <a:srgbClr val="FF0000"/>
              </a:buClr>
            </a:pPr>
            <a:endParaRPr lang="cs-CZ" sz="22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je biogenním prvkem a jeho přítomnost je nezbytná pro existenci většiny živých organizmů na této planetě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vzniká  při fotosyntéze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rgbClr val="FF0000"/>
                </a:solidFill>
              </a:rPr>
              <a:t>Ozon</a:t>
            </a:r>
            <a:r>
              <a:rPr lang="cs-CZ" sz="2200" dirty="0" smtClean="0"/>
              <a:t>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silně 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absorbuje UV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z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áření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a funguje jako štít pro biosféru 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tvoří </a:t>
            </a:r>
            <a:r>
              <a:rPr lang="cs-CZ" sz="2200" dirty="0">
                <a:solidFill>
                  <a:schemeClr val="tx2">
                    <a:lumMod val="75000"/>
                  </a:schemeClr>
                </a:solidFill>
              </a:rPr>
              <a:t>ozónovou </a:t>
            </a: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vrstvu.</a:t>
            </a:r>
            <a:r>
              <a:rPr lang="cs-CZ" sz="2200" baseline="30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>
              <a:buClr>
                <a:srgbClr val="FF0000"/>
              </a:buClr>
            </a:pPr>
            <a:endParaRPr lang="cs-CZ" sz="22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83568" y="188640"/>
            <a:ext cx="7772400" cy="1224136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0000"/>
                </a:solidFill>
              </a:rPr>
              <a:t>Kyslík - vlastnosti </a:t>
            </a:r>
            <a:endParaRPr lang="cs-CZ" dirty="0">
              <a:solidFill>
                <a:srgbClr val="FF0000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6872910" y="542209"/>
            <a:ext cx="1372183" cy="957893"/>
            <a:chOff x="6872910" y="542209"/>
            <a:chExt cx="1372183" cy="957893"/>
          </a:xfrm>
        </p:grpSpPr>
        <p:pic>
          <p:nvPicPr>
            <p:cNvPr id="5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872910" y="542209"/>
              <a:ext cx="894748" cy="910165"/>
            </a:xfrm>
            <a:prstGeom prst="hexagon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7350345" y="589937"/>
              <a:ext cx="894748" cy="910165"/>
            </a:xfrm>
            <a:prstGeom prst="hexagon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ovéPole 6"/>
          <p:cNvSpPr txBox="1"/>
          <p:nvPr/>
        </p:nvSpPr>
        <p:spPr>
          <a:xfrm>
            <a:off x="8172400" y="188640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O</a:t>
            </a:r>
            <a:r>
              <a:rPr lang="cs-CZ" sz="4000" baseline="-25000" dirty="0" smtClean="0">
                <a:solidFill>
                  <a:srgbClr val="FF0000"/>
                </a:solidFill>
              </a:rPr>
              <a:t>2</a:t>
            </a:r>
            <a:endParaRPr lang="cs-CZ" sz="4000" baseline="-25000" dirty="0">
              <a:solidFill>
                <a:srgbClr val="FF0000"/>
              </a:solidFill>
            </a:endParaRPr>
          </a:p>
        </p:txBody>
      </p:sp>
      <p:grpSp>
        <p:nvGrpSpPr>
          <p:cNvPr id="9" name="Skupina 8"/>
          <p:cNvGrpSpPr/>
          <p:nvPr/>
        </p:nvGrpSpPr>
        <p:grpSpPr>
          <a:xfrm rot="334052">
            <a:off x="7205619" y="5367244"/>
            <a:ext cx="1406032" cy="920393"/>
            <a:chOff x="7236296" y="5849888"/>
            <a:chExt cx="1584176" cy="1019441"/>
          </a:xfrm>
        </p:grpSpPr>
        <p:pic>
          <p:nvPicPr>
            <p:cNvPr id="10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5861217"/>
              <a:ext cx="1008112" cy="10081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duotone>
                <a:prstClr val="black"/>
                <a:srgbClr val="FF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2360" y="5849888"/>
              <a:ext cx="1008112" cy="10081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ovéPole 12"/>
          <p:cNvSpPr txBox="1"/>
          <p:nvPr/>
        </p:nvSpPr>
        <p:spPr>
          <a:xfrm>
            <a:off x="6012160" y="5445224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O</a:t>
            </a:r>
            <a:r>
              <a:rPr lang="cs-CZ" sz="4000" baseline="-25000" dirty="0" smtClean="0">
                <a:solidFill>
                  <a:srgbClr val="FF0000"/>
                </a:solidFill>
              </a:rPr>
              <a:t>3</a:t>
            </a:r>
            <a:endParaRPr lang="cs-CZ" sz="4000" baseline="-25000" dirty="0">
              <a:solidFill>
                <a:srgbClr val="FF0000"/>
              </a:solidFill>
            </a:endParaRPr>
          </a:p>
        </p:txBody>
      </p:sp>
      <p:pic>
        <p:nvPicPr>
          <p:cNvPr id="12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8171344" y="5054433"/>
            <a:ext cx="894748" cy="91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81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3568" y="188640"/>
            <a:ext cx="7772400" cy="12241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0000"/>
                </a:solidFill>
              </a:rPr>
              <a:t>Kyslík- sloučeniny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2636912"/>
            <a:ext cx="79208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>
                <a:solidFill>
                  <a:schemeClr val="bg2">
                    <a:lumMod val="25000"/>
                  </a:schemeClr>
                </a:solidFill>
              </a:rPr>
              <a:t>Slučování kyslíku s ostatními prvky se nazývá hoření, </a:t>
            </a: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látka je zahřátá </a:t>
            </a:r>
            <a:r>
              <a:rPr lang="cs-CZ" sz="2200" dirty="0">
                <a:solidFill>
                  <a:schemeClr val="bg2">
                    <a:lumMod val="25000"/>
                  </a:schemeClr>
                </a:solidFill>
              </a:rPr>
              <a:t>na zápalnou </a:t>
            </a: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teplotu a vede </a:t>
            </a:r>
            <a:r>
              <a:rPr lang="cs-CZ" sz="2200" dirty="0">
                <a:solidFill>
                  <a:schemeClr val="bg2">
                    <a:lumMod val="25000"/>
                  </a:schemeClr>
                </a:solidFill>
              </a:rPr>
              <a:t>k uvolnění značného množství tepelné energie. Produkty hoření se nazývají </a:t>
            </a:r>
            <a:r>
              <a:rPr lang="cs-CZ" sz="2200" dirty="0" smtClean="0">
                <a:solidFill>
                  <a:srgbClr val="FF0000"/>
                </a:solidFill>
              </a:rPr>
              <a:t>oxidy</a:t>
            </a: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pPr marL="285750" indent="-285750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Nejběžnější sloučeninou je voda</a:t>
            </a:r>
          </a:p>
          <a:p>
            <a:pPr>
              <a:buClr>
                <a:srgbClr val="C00000"/>
              </a:buClr>
            </a:pPr>
            <a:endParaRPr lang="cs-CZ" sz="22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>
              <a:buClr>
                <a:srgbClr val="C00000"/>
              </a:buClr>
              <a:buFont typeface="Wingdings" pitchFamily="2" charset="2"/>
              <a:buChar char="§"/>
            </a:pP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Vzdušný kyslík způsobuje:  rezavění železa a kovů</a:t>
            </a:r>
          </a:p>
          <a:p>
            <a:pPr>
              <a:buClr>
                <a:srgbClr val="C00000"/>
              </a:buClr>
            </a:pPr>
            <a:r>
              <a:rPr lang="cs-CZ" sz="2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                                                    kažení potravin</a:t>
            </a:r>
          </a:p>
          <a:p>
            <a:pPr>
              <a:buClr>
                <a:srgbClr val="C00000"/>
              </a:buClr>
            </a:pPr>
            <a:r>
              <a:rPr lang="cs-CZ" sz="2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200" dirty="0" smtClean="0">
                <a:solidFill>
                  <a:schemeClr val="bg2">
                    <a:lumMod val="25000"/>
                  </a:schemeClr>
                </a:solidFill>
              </a:rPr>
              <a:t>                                                    tlení dřeva</a:t>
            </a:r>
          </a:p>
        </p:txBody>
      </p:sp>
      <p:pic>
        <p:nvPicPr>
          <p:cNvPr id="1028" name="Picture 4" descr="C:\Users\Monika\AppData\Local\Microsoft\Windows\Temporary Internet Files\Content.IE5\XCIXEVRV\MP9003093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8"/>
            <a:ext cx="864096" cy="133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7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260648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Využití kyslíku v průmyslu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2052" name="Picture 4" descr="http://upload.wikimedia.org/wikipedia/commons/thumb/1/17/Sauerstoffflasche.jpg/220px-Sauerstoffflasch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17" b="100000" l="0" r="98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764704"/>
            <a:ext cx="2095500" cy="391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67544" y="494116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Směsi kyslíku s inertními plyny slouží potápěčům k potlačení dekompresní nemoci. Je součástí i všech ostatních dýchacích plynů, které se používají pro potápění do velkých hloubek horolezci  k výstupům.</a:t>
            </a:r>
            <a:endParaRPr lang="cs-CZ" dirty="0"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980728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§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Kyslík se prakticky výlučně vyrábí destilací zkapalněného vzduchu.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2348880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§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Při hoření směsi kyslíku s acetylenem lze dosáhnout teploty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>
              <a:buClr>
                <a:srgbClr val="FF0000"/>
              </a:buClr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3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150–3 200 °C. Proto se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kyslíko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-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acetylenový plamen využívá k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</a:p>
          <a:p>
            <a:pPr>
              <a:buClr>
                <a:srgbClr val="FF0000"/>
              </a:buClr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 řezání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oceli a tavení kovů s vysokým bodem tání, například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</a:p>
          <a:p>
            <a:pPr>
              <a:buClr>
                <a:srgbClr val="FF0000"/>
              </a:buClr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platinových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kovů. </a:t>
            </a:r>
            <a:endParaRPr lang="cs-CZ" dirty="0"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1556792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§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Při výrobě oceli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se kyslík používá k odstranění uhlíku ze železa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39552" y="3573016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§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V medicíně se čistý kyslík používá při operacích a traumatických stavech pro podporu pacientova dýchání a lepšímu okysličení organismu. </a:t>
            </a:r>
          </a:p>
          <a:p>
            <a:pPr marL="285750" indent="-285750">
              <a:buClr>
                <a:srgbClr val="FF0000"/>
              </a:buClr>
              <a:buFont typeface="Wingdings" pitchFamily="2" charset="2"/>
              <a:buChar char="§"/>
            </a:pP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53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uiExpand="1" build="p"/>
      <p:bldP spid="6" grpId="0" build="p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</a:t>
            </a:r>
            <a:r>
              <a:rPr lang="cs-CZ" dirty="0" smtClean="0"/>
              <a:t> textů a obrázků :</a:t>
            </a:r>
          </a:p>
          <a:p>
            <a:r>
              <a:rPr lang="cs-CZ" dirty="0" smtClean="0"/>
              <a:t> 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cs.wikipedia.org/wiki/Kysl%C3%ADk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://www.redukcni-ventil.cz/servis-opravy-revize/kyslikova-bomba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galerie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Microsoft  Office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 jako DUM do předmětu </a:t>
            </a:r>
            <a:r>
              <a:rPr lang="cs-CZ" dirty="0" smtClean="0"/>
              <a:t>chemie </a:t>
            </a:r>
            <a:r>
              <a:rPr lang="cs-CZ" dirty="0"/>
              <a:t>na </a:t>
            </a:r>
            <a:r>
              <a:rPr lang="cs-CZ" dirty="0" smtClean="0"/>
              <a:t>Základní škole </a:t>
            </a:r>
            <a:r>
              <a:rPr lang="cs-CZ" dirty="0"/>
              <a:t>a Mateřské škole  </a:t>
            </a:r>
            <a:r>
              <a:rPr lang="en-GB" dirty="0"/>
              <a:t>17.listopadu 1325, </a:t>
            </a:r>
            <a:r>
              <a:rPr lang="en-GB" dirty="0" err="1"/>
              <a:t>příspěvková</a:t>
            </a:r>
            <a:r>
              <a:rPr lang="en-GB" dirty="0"/>
              <a:t> </a:t>
            </a:r>
            <a:r>
              <a:rPr lang="en-GB" dirty="0" err="1" smtClean="0"/>
              <a:t>organizace</a:t>
            </a:r>
            <a:r>
              <a:rPr lang="cs-CZ" dirty="0" smtClean="0"/>
              <a:t> </a:t>
            </a:r>
            <a:r>
              <a:rPr lang="cs-CZ" dirty="0"/>
              <a:t>, Mladá Boleslav </a:t>
            </a:r>
            <a:r>
              <a:rPr lang="cs-CZ"/>
              <a:t>pro </a:t>
            </a:r>
            <a:r>
              <a:rPr lang="cs-CZ" smtClean="0"/>
              <a:t>osmý</a:t>
            </a:r>
            <a:r>
              <a:rPr lang="cs-CZ" smtClean="0"/>
              <a:t> </a:t>
            </a:r>
            <a:r>
              <a:rPr lang="cs-CZ" dirty="0"/>
              <a:t>ročník základní školy.</a:t>
            </a:r>
          </a:p>
          <a:p>
            <a:endParaRPr lang="cs-CZ" dirty="0"/>
          </a:p>
          <a:p>
            <a:r>
              <a:rPr lang="cs-CZ" dirty="0"/>
              <a:t>Materiál slouží k </a:t>
            </a:r>
            <a:r>
              <a:rPr lang="cs-CZ" dirty="0" smtClean="0"/>
              <a:t>výkladu učiva o kyslíku.</a:t>
            </a:r>
          </a:p>
          <a:p>
            <a:r>
              <a:rPr lang="cs-CZ" dirty="0" smtClean="0"/>
              <a:t>Materiál </a:t>
            </a:r>
            <a:r>
              <a:rPr lang="cs-CZ" dirty="0"/>
              <a:t>doporučuji prezentovat pomocí dataprojektoru.</a:t>
            </a:r>
          </a:p>
          <a:p>
            <a:r>
              <a:rPr lang="cs-CZ" dirty="0"/>
              <a:t>Materiál byl vytvořen a pilotován ve I. pololetí školního roku </a:t>
            </a:r>
            <a:r>
              <a:rPr lang="cs-CZ" dirty="0" smtClean="0"/>
              <a:t>2012/2013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250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462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  </vt:lpstr>
      <vt:lpstr>Kyslík- rozšíření</vt:lpstr>
      <vt:lpstr>Prezentace aplikace PowerPoint</vt:lpstr>
      <vt:lpstr>Kyslík - atom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Monika</cp:lastModifiedBy>
  <cp:revision>37</cp:revision>
  <dcterms:created xsi:type="dcterms:W3CDTF">2012-10-26T18:52:06Z</dcterms:created>
  <dcterms:modified xsi:type="dcterms:W3CDTF">2013-03-08T14:55:05Z</dcterms:modified>
</cp:coreProperties>
</file>