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3" r:id="rId4"/>
    <p:sldId id="261" r:id="rId5"/>
    <p:sldId id="259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B742D04-4CEE-4DB7-A2BE-B98CC3E84C00}" type="datetimeFigureOut">
              <a:rPr lang="cs-CZ" smtClean="0"/>
              <a:t>17.1.2013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8C14455-22B6-4769-A809-3720F250A92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Vod%C3%AD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Prvky a směsi</a:t>
            </a:r>
          </a:p>
          <a:p>
            <a:endParaRPr lang="cs-CZ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Autor:  Mgr. M. Vejražková</a:t>
            </a:r>
          </a:p>
          <a:p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VY_32_INOVACE_12_Vodík</a:t>
            </a:r>
          </a:p>
          <a:p>
            <a:endParaRPr lang="cs-CZ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cs-CZ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>
              <a:buNone/>
            </a:pPr>
            <a:r>
              <a:rPr lang="cs-CZ" sz="1400" dirty="0" smtClean="0">
                <a:solidFill>
                  <a:schemeClr val="accent3">
                    <a:lumMod val="50000"/>
                  </a:schemeClr>
                </a:solidFill>
              </a:rPr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>
                <a:solidFill>
                  <a:schemeClr val="accent3">
                    <a:lumMod val="50000"/>
                  </a:schemeClr>
                </a:solidFill>
              </a:rPr>
              <a:t>OP VK oblast podpory 1.4 s názvem Zlepšení podmínek pro vzdělávání na základních školách.</a:t>
            </a:r>
            <a:endParaRPr lang="cs-CZ" sz="1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109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Vodík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132856"/>
            <a:ext cx="8458200" cy="2664296"/>
          </a:xfrm>
        </p:spPr>
        <p:txBody>
          <a:bodyPr>
            <a:normAutofit/>
          </a:bodyPr>
          <a:lstStyle/>
          <a:p>
            <a:pPr marL="342900" indent="-342900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1800" dirty="0" smtClean="0"/>
              <a:t>chemická </a:t>
            </a:r>
            <a:r>
              <a:rPr lang="cs-CZ" sz="1800" dirty="0"/>
              <a:t>značka </a:t>
            </a:r>
            <a:r>
              <a:rPr lang="cs-CZ" sz="2800" b="1" dirty="0">
                <a:solidFill>
                  <a:schemeClr val="accent6">
                    <a:lumMod val="75000"/>
                  </a:schemeClr>
                </a:solidFill>
              </a:rPr>
              <a:t>H</a:t>
            </a:r>
            <a:r>
              <a:rPr lang="cs-CZ" sz="1800" dirty="0"/>
              <a:t> latinsky </a:t>
            </a:r>
            <a:r>
              <a:rPr lang="la-Latn" sz="1800" dirty="0" smtClean="0"/>
              <a:t>Hydrogenium</a:t>
            </a:r>
            <a:endParaRPr lang="cs-CZ" sz="1800" dirty="0" smtClean="0"/>
          </a:p>
          <a:p>
            <a:pPr marL="342900" indent="-342900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1800" dirty="0" smtClean="0"/>
              <a:t> </a:t>
            </a:r>
            <a:r>
              <a:rPr lang="cs-CZ" sz="1800" dirty="0"/>
              <a:t>je nejlehčí a nejjednodušší plynný chemický prvek, tvořící převážnou část hmoty ve vesmíru. </a:t>
            </a:r>
            <a:endParaRPr lang="cs-CZ" sz="1800" dirty="0" smtClean="0"/>
          </a:p>
          <a:p>
            <a:pPr marL="342900" indent="-342900"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1800" dirty="0" smtClean="0"/>
              <a:t>má </a:t>
            </a:r>
            <a:r>
              <a:rPr lang="cs-CZ" sz="1800" dirty="0"/>
              <a:t>široké praktické využití jako zdroj energie, redukční činidlo v chemické syntéze nebo metalurgii a také jako náplň meteorologických a pouťových balonů a </a:t>
            </a:r>
            <a:r>
              <a:rPr lang="cs-CZ" sz="1800" dirty="0" smtClean="0"/>
              <a:t>do </a:t>
            </a:r>
            <a:r>
              <a:rPr lang="cs-CZ" sz="1800" dirty="0"/>
              <a:t>vzducholodí.</a:t>
            </a:r>
          </a:p>
          <a:p>
            <a:pPr>
              <a:buClr>
                <a:schemeClr val="accent6">
                  <a:lumMod val="75000"/>
                </a:schemeClr>
              </a:buClr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124081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9386">
            <a:off x="7409711" y="2665721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vodík - atom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55576" y="1340769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aseline="30000" dirty="0" smtClean="0"/>
              <a:t>1</a:t>
            </a:r>
            <a:r>
              <a:rPr lang="cs-CZ" sz="4000" spc="-300" baseline="-25000" dirty="0" smtClean="0"/>
              <a:t>1</a:t>
            </a:r>
            <a:r>
              <a:rPr lang="cs-CZ" sz="4000" spc="-300" dirty="0" smtClean="0"/>
              <a:t>H</a:t>
            </a:r>
            <a:endParaRPr lang="cs-CZ" sz="4000" spc="-300" dirty="0"/>
          </a:p>
        </p:txBody>
      </p:sp>
      <p:sp>
        <p:nvSpPr>
          <p:cNvPr id="7" name="Ovál 6"/>
          <p:cNvSpPr/>
          <p:nvPr/>
        </p:nvSpPr>
        <p:spPr>
          <a:xfrm>
            <a:off x="1043608" y="2348880"/>
            <a:ext cx="1368152" cy="13681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1565053" y="2870000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2141117" y="3086024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ovéPole 37"/>
          <p:cNvSpPr txBox="1"/>
          <p:nvPr/>
        </p:nvSpPr>
        <p:spPr>
          <a:xfrm>
            <a:off x="611560" y="3789040"/>
            <a:ext cx="23762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A = 1</a:t>
            </a:r>
          </a:p>
          <a:p>
            <a:pPr algn="ctr"/>
            <a:r>
              <a:rPr lang="cs-CZ" sz="2800" dirty="0" smtClean="0"/>
              <a:t>Z = 1</a:t>
            </a:r>
          </a:p>
          <a:p>
            <a:pPr algn="ctr"/>
            <a:r>
              <a:rPr lang="cs-CZ" sz="2800" dirty="0" smtClean="0"/>
              <a:t>p = 1</a:t>
            </a:r>
          </a:p>
          <a:p>
            <a:pPr algn="ctr"/>
            <a:r>
              <a:rPr lang="cs-CZ" sz="2800" dirty="0" smtClean="0"/>
              <a:t>e = 1</a:t>
            </a:r>
          </a:p>
          <a:p>
            <a:pPr algn="ctr"/>
            <a:r>
              <a:rPr lang="cs-CZ" sz="2800" dirty="0" smtClean="0"/>
              <a:t>n = 0</a:t>
            </a:r>
            <a:endParaRPr lang="cs-CZ" sz="2800" dirty="0"/>
          </a:p>
        </p:txBody>
      </p:sp>
      <p:pic>
        <p:nvPicPr>
          <p:cNvPr id="40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916981" y="4670200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9386">
            <a:off x="988988" y="5606304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916980" y="5102248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ovéPole 38"/>
          <p:cNvSpPr txBox="1"/>
          <p:nvPr/>
        </p:nvSpPr>
        <p:spPr>
          <a:xfrm>
            <a:off x="3851920" y="1484784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aseline="30000" dirty="0" smtClean="0"/>
              <a:t>2</a:t>
            </a:r>
            <a:r>
              <a:rPr lang="cs-CZ" sz="4000" spc="-300" baseline="-25000" dirty="0" smtClean="0"/>
              <a:t>1</a:t>
            </a:r>
            <a:r>
              <a:rPr lang="cs-CZ" sz="4000" spc="-300" dirty="0" smtClean="0"/>
              <a:t>H</a:t>
            </a:r>
            <a:endParaRPr lang="cs-CZ" sz="4000" spc="-3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7308304" y="1412776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aseline="30000" dirty="0" smtClean="0"/>
              <a:t>3</a:t>
            </a:r>
            <a:r>
              <a:rPr lang="cs-CZ" sz="4000" spc="-300" baseline="-25000" dirty="0" smtClean="0"/>
              <a:t>1</a:t>
            </a:r>
            <a:r>
              <a:rPr lang="cs-CZ" sz="4000" spc="-300" dirty="0" smtClean="0"/>
              <a:t>H</a:t>
            </a:r>
            <a:endParaRPr lang="cs-CZ" sz="4000" spc="-300" dirty="0"/>
          </a:p>
        </p:txBody>
      </p:sp>
      <p:sp>
        <p:nvSpPr>
          <p:cNvPr id="45" name="Ovál 44"/>
          <p:cNvSpPr/>
          <p:nvPr/>
        </p:nvSpPr>
        <p:spPr>
          <a:xfrm>
            <a:off x="3923928" y="2348880"/>
            <a:ext cx="1368152" cy="13681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7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4013324" y="2293936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9386">
            <a:off x="4313367" y="2809736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4517380" y="2870001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Ovál 49"/>
          <p:cNvSpPr/>
          <p:nvPr/>
        </p:nvSpPr>
        <p:spPr>
          <a:xfrm>
            <a:off x="6876256" y="2276872"/>
            <a:ext cx="1368152" cy="13681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6821637" y="3158032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0070C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9386">
            <a:off x="7265695" y="2737729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" descr="C:\Users\Monika\AppData\Local\Microsoft\Windows\Temporary Internet Files\Content.IE5\PM7VMPJS\MC900437065[1]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34052">
            <a:off x="7397701" y="2797992"/>
            <a:ext cx="370067" cy="37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ovéPole 54"/>
          <p:cNvSpPr txBox="1"/>
          <p:nvPr/>
        </p:nvSpPr>
        <p:spPr>
          <a:xfrm>
            <a:off x="3203848" y="3861048"/>
            <a:ext cx="23762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A = 1</a:t>
            </a:r>
          </a:p>
          <a:p>
            <a:pPr algn="ctr"/>
            <a:r>
              <a:rPr lang="cs-CZ" sz="2800" dirty="0" smtClean="0"/>
              <a:t>Z = 1</a:t>
            </a:r>
          </a:p>
          <a:p>
            <a:pPr algn="ctr"/>
            <a:r>
              <a:rPr lang="cs-CZ" sz="2800" dirty="0" smtClean="0"/>
              <a:t>p = 1</a:t>
            </a:r>
          </a:p>
          <a:p>
            <a:pPr algn="ctr"/>
            <a:r>
              <a:rPr lang="cs-CZ" sz="2800" dirty="0" smtClean="0"/>
              <a:t>e = 1</a:t>
            </a:r>
          </a:p>
          <a:p>
            <a:pPr algn="ctr"/>
            <a:r>
              <a:rPr lang="cs-CZ" sz="2800" dirty="0" smtClean="0"/>
              <a:t>n = 1</a:t>
            </a:r>
            <a:endParaRPr lang="cs-CZ" sz="2800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6156176" y="3789040"/>
            <a:ext cx="23762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A = 1</a:t>
            </a:r>
          </a:p>
          <a:p>
            <a:pPr algn="ctr"/>
            <a:r>
              <a:rPr lang="cs-CZ" sz="2800" dirty="0" smtClean="0"/>
              <a:t>Z = 1</a:t>
            </a:r>
          </a:p>
          <a:p>
            <a:pPr algn="ctr"/>
            <a:r>
              <a:rPr lang="cs-CZ" sz="2800" dirty="0" smtClean="0"/>
              <a:t>p = 1</a:t>
            </a:r>
          </a:p>
          <a:p>
            <a:pPr algn="ctr"/>
            <a:r>
              <a:rPr lang="cs-CZ" sz="2800" dirty="0" smtClean="0"/>
              <a:t>e = 1</a:t>
            </a:r>
          </a:p>
          <a:p>
            <a:pPr algn="ctr"/>
            <a:r>
              <a:rPr lang="cs-CZ" sz="2800" dirty="0" smtClean="0"/>
              <a:t>n = 2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541966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8" grpId="0"/>
      <p:bldP spid="39" grpId="0"/>
      <p:bldP spid="44" grpId="0"/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cs-CZ" sz="1800" dirty="0" smtClean="0"/>
              <a:t>Elementární vodík je na Zemi přítomen jen vzácně, nejvíce elementárního vodíku se vyskytuje v blízkosti sopek v sopečných plynech. Plynný vodík se v našem prostředí vyskytuje ve formě dvouatomových molekul </a:t>
            </a:r>
            <a:r>
              <a:rPr lang="cs-CZ" sz="2800" dirty="0" smtClean="0">
                <a:solidFill>
                  <a:schemeClr val="accent3">
                    <a:lumMod val="50000"/>
                  </a:schemeClr>
                </a:solidFill>
              </a:rPr>
              <a:t>H</a:t>
            </a:r>
            <a:r>
              <a:rPr lang="cs-CZ" sz="2800" baseline="-25000" dirty="0" smtClean="0">
                <a:solidFill>
                  <a:schemeClr val="accent3">
                    <a:lumMod val="50000"/>
                  </a:schemeClr>
                </a:solidFill>
              </a:rPr>
              <a:t>2</a:t>
            </a:r>
            <a:r>
              <a:rPr lang="cs-CZ" sz="2800" dirty="0" smtClean="0"/>
              <a:t>, </a:t>
            </a:r>
            <a:r>
              <a:rPr lang="cs-CZ" sz="1800" dirty="0" smtClean="0"/>
              <a:t>je však známo, že v mezihvězdném prostoru je přítomen z převážné části jako atomární vodík H. </a:t>
            </a:r>
          </a:p>
          <a:p>
            <a:pPr>
              <a:buFont typeface="Wingdings" pitchFamily="2" charset="2"/>
              <a:buChar char="§"/>
            </a:pPr>
            <a:endParaRPr lang="cs-CZ" sz="1800" dirty="0" smtClean="0"/>
          </a:p>
          <a:p>
            <a:pPr>
              <a:buFont typeface="Wingdings" pitchFamily="2" charset="2"/>
              <a:buChar char="§"/>
            </a:pPr>
            <a:r>
              <a:rPr lang="cs-CZ" sz="1800" dirty="0" smtClean="0"/>
              <a:t>Ze sloučenin je nejvíce zastoupena </a:t>
            </a:r>
            <a:r>
              <a:rPr lang="cs-CZ" sz="1800" b="1" dirty="0" smtClean="0">
                <a:solidFill>
                  <a:schemeClr val="accent3">
                    <a:lumMod val="50000"/>
                  </a:schemeClr>
                </a:solidFill>
              </a:rPr>
              <a:t>voda</a:t>
            </a:r>
            <a:r>
              <a:rPr lang="cs-CZ" sz="1800" dirty="0" smtClean="0"/>
              <a:t>, která jako moře a oceány pokrývá 2/3 zemského povrchu. Bylo vypočteno, že se vodík podílí na složení zemské kůry (včetně atmosféry a hydrosféry) 0,88 hm % a 15% všech atomů.</a:t>
            </a:r>
          </a:p>
          <a:p>
            <a:pPr>
              <a:buFont typeface="Wingdings" pitchFamily="2" charset="2"/>
              <a:buChar char="§"/>
            </a:pPr>
            <a:endParaRPr lang="cs-CZ" sz="1800" dirty="0" smtClean="0"/>
          </a:p>
          <a:p>
            <a:pPr>
              <a:buFont typeface="Wingdings" pitchFamily="2" charset="2"/>
              <a:buChar char="§"/>
            </a:pPr>
            <a:r>
              <a:rPr lang="cs-CZ" sz="1800" dirty="0" smtClean="0"/>
              <a:t>Další významný zdroj vodíku představují </a:t>
            </a:r>
            <a:r>
              <a:rPr lang="cs-CZ" sz="1800" b="1" dirty="0" smtClean="0">
                <a:solidFill>
                  <a:schemeClr val="accent3">
                    <a:lumMod val="50000"/>
                  </a:schemeClr>
                </a:solidFill>
              </a:rPr>
              <a:t>organické sloučeniny</a:t>
            </a:r>
            <a:r>
              <a:rPr lang="cs-CZ" sz="1800" dirty="0" smtClean="0"/>
              <a:t>. Vodík patří společně s uhlíkem, kyslíkem a dusíkem mezi tzv. biogenní prvky, které tvoří základní stavební kameny všech živých organizmů</a:t>
            </a:r>
          </a:p>
          <a:p>
            <a:pPr>
              <a:buFont typeface="Wingdings" pitchFamily="2" charset="2"/>
              <a:buChar char="§"/>
            </a:pPr>
            <a:endParaRPr lang="cs-CZ" sz="1800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Vodík- výskyt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 rot="646735">
            <a:off x="7020272" y="404664"/>
            <a:ext cx="1372183" cy="957893"/>
            <a:chOff x="6872910" y="542209"/>
            <a:chExt cx="1372183" cy="957893"/>
          </a:xfrm>
        </p:grpSpPr>
        <p:pic>
          <p:nvPicPr>
            <p:cNvPr id="5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6872910" y="542209"/>
              <a:ext cx="894748" cy="910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C:\Users\Monika\AppData\Local\Microsoft\Windows\Temporary Internet Files\Content.IE5\PM7VMPJS\MC900437065[1].png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34052">
              <a:off x="7350345" y="589937"/>
              <a:ext cx="894748" cy="910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5808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2420888"/>
            <a:ext cx="734481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Vodík je </a:t>
            </a:r>
            <a:r>
              <a:rPr lang="cs-CZ" dirty="0">
                <a:solidFill>
                  <a:schemeClr val="tx2"/>
                </a:solidFill>
              </a:rPr>
              <a:t>bezbarvý</a:t>
            </a:r>
            <a:r>
              <a:rPr lang="cs-CZ" dirty="0" smtClean="0"/>
              <a:t>, lehký plyn, bez chuti a zápachu.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Je hořlavý, hoří namodralým plamenem, ale hoření nepodporuje.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Je 14,38krát lehčí než vzduch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Vodík je za normální teploty stabilní, pouze s fluorem se slučuje za pokojové teploty.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smtClean="0"/>
              <a:t>Vodík vytváří sloučeniny se všemi prvky periodické tabulky (s výjimkou vzácných plynů), zejména pak s uhlíkem, kyslíkem, sírou a dusíkem, které tvoří základní stavební jednotky života na Zemi.</a:t>
            </a:r>
          </a:p>
          <a:p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1560" y="548680"/>
            <a:ext cx="7772400" cy="1470025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Vodík- vlastnosti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29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582341"/>
            <a:ext cx="7560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Zdroj obrázků – galerie </a:t>
            </a:r>
            <a:r>
              <a:rPr lang="cs-CZ" dirty="0" smtClean="0"/>
              <a:t>Microsoft Office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>
                <a:hlinkClick r:id="rId2"/>
              </a:rPr>
              <a:t>http://cs.wikipedia.org/wiki/Vod%C3%ADk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 jako DUM do předmětu </a:t>
            </a:r>
            <a:r>
              <a:rPr lang="cs-CZ" dirty="0" smtClean="0"/>
              <a:t>chemie </a:t>
            </a:r>
            <a:r>
              <a:rPr lang="cs-CZ" dirty="0"/>
              <a:t>na Základní </a:t>
            </a:r>
            <a:r>
              <a:rPr lang="cs-CZ" dirty="0" smtClean="0"/>
              <a:t>škole a </a:t>
            </a:r>
            <a:r>
              <a:rPr lang="cs-CZ" dirty="0"/>
              <a:t>Mateřské škole   </a:t>
            </a:r>
            <a:r>
              <a:rPr lang="en-GB" dirty="0"/>
              <a:t>17.listopadu 1325, </a:t>
            </a:r>
            <a:r>
              <a:rPr lang="en-GB" dirty="0" err="1"/>
              <a:t>příspěvková</a:t>
            </a:r>
            <a:r>
              <a:rPr lang="en-GB" dirty="0"/>
              <a:t> </a:t>
            </a:r>
            <a:r>
              <a:rPr lang="en-GB" dirty="0" err="1" smtClean="0"/>
              <a:t>organizace</a:t>
            </a:r>
            <a:r>
              <a:rPr lang="cs-CZ" dirty="0" smtClean="0"/>
              <a:t> </a:t>
            </a:r>
            <a:r>
              <a:rPr lang="cs-CZ" dirty="0"/>
              <a:t>, Mladá Boleslav </a:t>
            </a:r>
            <a:r>
              <a:rPr lang="cs-CZ"/>
              <a:t>pro </a:t>
            </a:r>
            <a:r>
              <a:rPr lang="cs-CZ" smtClean="0"/>
              <a:t>osmý </a:t>
            </a:r>
            <a:r>
              <a:rPr lang="cs-CZ" smtClean="0"/>
              <a:t>ročník </a:t>
            </a:r>
            <a:r>
              <a:rPr lang="cs-CZ" dirty="0"/>
              <a:t>základní školy.</a:t>
            </a:r>
          </a:p>
          <a:p>
            <a:endParaRPr lang="cs-CZ" dirty="0"/>
          </a:p>
          <a:p>
            <a:r>
              <a:rPr lang="cs-CZ" dirty="0"/>
              <a:t>Materiál slouží k </a:t>
            </a:r>
            <a:r>
              <a:rPr lang="cs-CZ" dirty="0" smtClean="0"/>
              <a:t>výkladu učiva vodík.</a:t>
            </a:r>
          </a:p>
          <a:p>
            <a:r>
              <a:rPr lang="cs-CZ" dirty="0" smtClean="0"/>
              <a:t>Materiál </a:t>
            </a:r>
            <a:r>
              <a:rPr lang="cs-CZ" dirty="0"/>
              <a:t>doporučuji prezentovat pomocí dataprojektoru.</a:t>
            </a:r>
          </a:p>
          <a:p>
            <a:r>
              <a:rPr lang="cs-CZ" dirty="0"/>
              <a:t>Materiál byl vytvořen a pilotován ve I. pololetí školního roku </a:t>
            </a:r>
            <a:r>
              <a:rPr lang="cs-CZ" dirty="0" smtClean="0"/>
              <a:t>2012/2013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51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129</TotalTime>
  <Words>404</Words>
  <Application>Microsoft Office PowerPoint</Application>
  <PresentationFormat>Předvádění na obrazovce (4:3)</PresentationFormat>
  <Paragraphs>59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     </vt:lpstr>
      <vt:lpstr>Vodík</vt:lpstr>
      <vt:lpstr>vodík - atom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Monika</dc:creator>
  <cp:lastModifiedBy>Monika</cp:lastModifiedBy>
  <cp:revision>13</cp:revision>
  <dcterms:created xsi:type="dcterms:W3CDTF">2012-10-27T20:20:23Z</dcterms:created>
  <dcterms:modified xsi:type="dcterms:W3CDTF">2013-01-17T18:45:20Z</dcterms:modified>
</cp:coreProperties>
</file>