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8"/>
  </p:notesMasterIdLst>
  <p:sldIdLst>
    <p:sldId id="257" r:id="rId2"/>
    <p:sldId id="259" r:id="rId3"/>
    <p:sldId id="260" r:id="rId4"/>
    <p:sldId id="262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1515"/>
    <a:srgbClr val="831132"/>
    <a:srgbClr val="DA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A7A422-B616-4C00-8ACF-56E14FD9EF90}" type="datetimeFigureOut">
              <a:rPr lang="cs-CZ" smtClean="0"/>
              <a:pPr/>
              <a:t>8.3.2013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B276D3-DFE0-40CE-85BD-2C1991E7B0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446782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B276D3-DFE0-40CE-85BD-2C1991E7B0EB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327559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ED79E52C-DA05-4B2E-8B3C-51CC0DAE3DFE}" type="datetimeFigureOut">
              <a:rPr lang="cs-CZ" smtClean="0"/>
              <a:pPr/>
              <a:t>8.3.2013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9C376EF-1608-4A84-B29B-2E93A9ADA5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79E52C-DA05-4B2E-8B3C-51CC0DAE3DFE}" type="datetimeFigureOut">
              <a:rPr lang="cs-CZ" smtClean="0"/>
              <a:pPr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C376EF-1608-4A84-B29B-2E93A9ADA5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ED79E52C-DA05-4B2E-8B3C-51CC0DAE3DFE}" type="datetimeFigureOut">
              <a:rPr lang="cs-CZ" smtClean="0"/>
              <a:pPr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C9C376EF-1608-4A84-B29B-2E93A9ADA5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79E52C-DA05-4B2E-8B3C-51CC0DAE3DFE}" type="datetimeFigureOut">
              <a:rPr lang="cs-CZ" smtClean="0"/>
              <a:pPr/>
              <a:t>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C376EF-1608-4A84-B29B-2E93A9ADA5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79E52C-DA05-4B2E-8B3C-51CC0DAE3DFE}" type="datetimeFigureOut">
              <a:rPr lang="cs-CZ" smtClean="0"/>
              <a:pPr/>
              <a:t>8.3.2013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C376EF-1608-4A84-B29B-2E93A9ADA5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79E52C-DA05-4B2E-8B3C-51CC0DAE3DFE}" type="datetimeFigureOut">
              <a:rPr lang="cs-CZ" smtClean="0"/>
              <a:pPr/>
              <a:t>8.3.2013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C376EF-1608-4A84-B29B-2E93A9ADA5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ED79E52C-DA05-4B2E-8B3C-51CC0DAE3DFE}" type="datetimeFigureOut">
              <a:rPr lang="cs-CZ" smtClean="0"/>
              <a:pPr/>
              <a:t>8.3.2013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C376EF-1608-4A84-B29B-2E93A9ADA5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79E52C-DA05-4B2E-8B3C-51CC0DAE3DFE}" type="datetimeFigureOut">
              <a:rPr lang="cs-CZ" smtClean="0"/>
              <a:pPr/>
              <a:t>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C376EF-1608-4A84-B29B-2E93A9ADA5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79E52C-DA05-4B2E-8B3C-51CC0DAE3DFE}" type="datetimeFigureOut">
              <a:rPr lang="cs-CZ" smtClean="0"/>
              <a:pPr/>
              <a:t>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C376EF-1608-4A84-B29B-2E93A9ADA5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79E52C-DA05-4B2E-8B3C-51CC0DAE3DFE}" type="datetimeFigureOut">
              <a:rPr lang="cs-CZ" smtClean="0"/>
              <a:pPr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C376EF-1608-4A84-B29B-2E93A9ADA5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ED79E52C-DA05-4B2E-8B3C-51CC0DAE3DFE}" type="datetimeFigureOut">
              <a:rPr lang="cs-CZ" smtClean="0"/>
              <a:pPr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9C376EF-1608-4A84-B29B-2E93A9ADA5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ED79E52C-DA05-4B2E-8B3C-51CC0DAE3DFE}" type="datetimeFigureOut">
              <a:rPr lang="cs-CZ" smtClean="0"/>
              <a:pPr/>
              <a:t>8.3.2013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9C376EF-1608-4A84-B29B-2E93A9ADA54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microsoft.com/office/2007/relationships/hdphoto" Target="../media/hdphoto5.wdp"/><Relationship Id="rId18" Type="http://schemas.openxmlformats.org/officeDocument/2006/relationships/image" Target="../media/image9.png"/><Relationship Id="rId3" Type="http://schemas.openxmlformats.org/officeDocument/2006/relationships/hyperlink" Target="//upload.wikimedia.org/wikipedia/commons/3/33/Polykristalines_Silizium.jpg" TargetMode="External"/><Relationship Id="rId21" Type="http://schemas.openxmlformats.org/officeDocument/2006/relationships/image" Target="../media/image10.png"/><Relationship Id="rId7" Type="http://schemas.openxmlformats.org/officeDocument/2006/relationships/image" Target="../media/image5.png"/><Relationship Id="rId12" Type="http://schemas.openxmlformats.org/officeDocument/2006/relationships/image" Target="../media/image7.png"/><Relationship Id="rId17" Type="http://schemas.openxmlformats.org/officeDocument/2006/relationships/hyperlink" Target="//upload.wikimedia.org/wikipedia/commons/4/4b/Diamond-and-graphite-with-scale.jpg" TargetMode="External"/><Relationship Id="rId25" Type="http://schemas.microsoft.com/office/2007/relationships/hdphoto" Target="../media/hdphoto9.wdp"/><Relationship Id="rId2" Type="http://schemas.openxmlformats.org/officeDocument/2006/relationships/notesSlide" Target="../notesSlides/notesSlide1.xml"/><Relationship Id="rId16" Type="http://schemas.microsoft.com/office/2007/relationships/hdphoto" Target="../media/hdphoto6.wdp"/><Relationship Id="rId20" Type="http://schemas.openxmlformats.org/officeDocument/2006/relationships/hyperlink" Target="//upload.wikimedia.org/wikipedia/commons/4/44/Sulfur-sample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7/7b/Arsen_1a.jpg" TargetMode="External"/><Relationship Id="rId11" Type="http://schemas.microsoft.com/office/2007/relationships/hdphoto" Target="../media/hdphoto4.wdp"/><Relationship Id="rId24" Type="http://schemas.openxmlformats.org/officeDocument/2006/relationships/image" Target="../media/image11.png"/><Relationship Id="rId5" Type="http://schemas.microsoft.com/office/2007/relationships/hdphoto" Target="../media/hdphoto2.wdp"/><Relationship Id="rId15" Type="http://schemas.openxmlformats.org/officeDocument/2006/relationships/image" Target="../media/image8.png"/><Relationship Id="rId23" Type="http://schemas.openxmlformats.org/officeDocument/2006/relationships/hyperlink" Target="//upload.wikimedia.org/wikipedia/commons/8/88/PhosphComby.jpg" TargetMode="External"/><Relationship Id="rId10" Type="http://schemas.openxmlformats.org/officeDocument/2006/relationships/image" Target="../media/image6.png"/><Relationship Id="rId19" Type="http://schemas.microsoft.com/office/2007/relationships/hdphoto" Target="../media/hdphoto7.wdp"/><Relationship Id="rId4" Type="http://schemas.openxmlformats.org/officeDocument/2006/relationships/image" Target="../media/image4.png"/><Relationship Id="rId9" Type="http://schemas.openxmlformats.org/officeDocument/2006/relationships/hyperlink" Target="//upload.wikimedia.org/wikipedia/commons/a/ad/Iron_electrolytic_and_1cm3_cube.jpg" TargetMode="External"/><Relationship Id="rId14" Type="http://schemas.openxmlformats.org/officeDocument/2006/relationships/hyperlink" Target="//upload.wikimedia.org/wikipedia/commons/f/fa/Anticlastic-Copper-Cuff-Bracelet.jpg" TargetMode="External"/><Relationship Id="rId22" Type="http://schemas.microsoft.com/office/2007/relationships/hdphoto" Target="../media/hdphoto8.wdp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Germanium" TargetMode="External"/><Relationship Id="rId3" Type="http://schemas.openxmlformats.org/officeDocument/2006/relationships/hyperlink" Target="http://cs.wikipedia.org/wiki/Polokovy" TargetMode="External"/><Relationship Id="rId7" Type="http://schemas.openxmlformats.org/officeDocument/2006/relationships/hyperlink" Target="http://cs.wikipedia.org/wiki/K%C5%99em%C3%ADk" TargetMode="External"/><Relationship Id="rId2" Type="http://schemas.openxmlformats.org/officeDocument/2006/relationships/hyperlink" Target="http://cs.wikipedia.org/wiki/Kovy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Uhl%C3%ADk" TargetMode="External"/><Relationship Id="rId5" Type="http://schemas.openxmlformats.org/officeDocument/2006/relationships/hyperlink" Target="http://cs.wikipedia.org/wiki/Fosfor" TargetMode="External"/><Relationship Id="rId4" Type="http://schemas.openxmlformats.org/officeDocument/2006/relationships/hyperlink" Target="http://cs.wikipedia.org/wiki/Nekov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Prvky a směsi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M. Vejražková</a:t>
            </a:r>
          </a:p>
          <a:p>
            <a:endParaRPr lang="cs-CZ" dirty="0" smtClean="0"/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VY_32_INOVACE_13_Kovy a nekovy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61104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0"/>
            <a:ext cx="7242048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Chemické prvky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1844824"/>
            <a:ext cx="727280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dirty="0">
                <a:solidFill>
                  <a:schemeClr val="bg2">
                    <a:lumMod val="25000"/>
                  </a:schemeClr>
                </a:solidFill>
              </a:rPr>
              <a:t>a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tomy prvků  se od sebe odlišují počtem protonů</a:t>
            </a:r>
          </a:p>
          <a:p>
            <a:pPr marL="285750" indent="-285750">
              <a:buFont typeface="Wingdings" pitchFamily="2" charset="2"/>
              <a:buChar char="§"/>
            </a:pPr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>
                <a:solidFill>
                  <a:schemeClr val="bg2">
                    <a:lumMod val="25000"/>
                  </a:schemeClr>
                </a:solidFill>
              </a:rPr>
              <a:t>doposud známo 107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prvků</a:t>
            </a:r>
          </a:p>
          <a:p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V přírodě se vyskytuje 92 prvků, další prvky byly vyrobeny uměle</a:t>
            </a:r>
          </a:p>
          <a:p>
            <a:r>
              <a:rPr lang="cs-CZ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 </a:t>
            </a:r>
          </a:p>
          <a:p>
            <a:r>
              <a:rPr lang="cs-CZ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    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Každý prvek má : </a:t>
            </a:r>
            <a:r>
              <a:rPr lang="cs-CZ" dirty="0" smtClean="0">
                <a:solidFill>
                  <a:srgbClr val="FF1515"/>
                </a:solidFill>
              </a:rPr>
              <a:t>název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                                </a:t>
            </a:r>
          </a:p>
          <a:p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                              </a:t>
            </a:r>
            <a:r>
              <a:rPr lang="cs-CZ" dirty="0" smtClean="0">
                <a:solidFill>
                  <a:srgbClr val="831132"/>
                </a:solidFill>
              </a:rPr>
              <a:t>značku</a:t>
            </a:r>
            <a:endParaRPr lang="cs-CZ" dirty="0" smtClean="0">
              <a:solidFill>
                <a:srgbClr val="FF1515"/>
              </a:solidFill>
            </a:endParaRPr>
          </a:p>
          <a:p>
            <a:r>
              <a:rPr lang="cs-CZ" dirty="0">
                <a:solidFill>
                  <a:srgbClr val="FF1515"/>
                </a:solidFill>
              </a:rPr>
              <a:t> </a:t>
            </a:r>
            <a:r>
              <a:rPr lang="cs-CZ" dirty="0" smtClean="0">
                <a:solidFill>
                  <a:srgbClr val="FF1515"/>
                </a:solidFill>
              </a:rPr>
              <a:t>                    </a:t>
            </a:r>
          </a:p>
          <a:p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                              protonové číslo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80112" y="3717032"/>
            <a:ext cx="1440160" cy="1323439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     </a:t>
            </a:r>
            <a:r>
              <a:rPr lang="cs-CZ" dirty="0" smtClean="0">
                <a:solidFill>
                  <a:srgbClr val="FF1515"/>
                </a:solidFill>
              </a:rPr>
              <a:t>Vodík</a:t>
            </a:r>
            <a:endParaRPr lang="cs-CZ" dirty="0">
              <a:solidFill>
                <a:srgbClr val="FF1515"/>
              </a:solidFill>
            </a:endParaRPr>
          </a:p>
          <a:p>
            <a:r>
              <a:rPr lang="cs-CZ" sz="3200" baseline="-25000" dirty="0" smtClean="0"/>
              <a:t>    </a:t>
            </a:r>
            <a:r>
              <a:rPr lang="cs-CZ" sz="3200" baseline="-25000" dirty="0" smtClean="0">
                <a:solidFill>
                  <a:srgbClr val="C00000"/>
                </a:solidFill>
              </a:rPr>
              <a:t>1</a:t>
            </a:r>
            <a:r>
              <a:rPr lang="cs-CZ" sz="4800" dirty="0" smtClean="0">
                <a:solidFill>
                  <a:srgbClr val="831132"/>
                </a:solidFill>
              </a:rPr>
              <a:t>H</a:t>
            </a:r>
            <a:endParaRPr lang="cs-CZ" dirty="0" smtClean="0">
              <a:solidFill>
                <a:srgbClr val="831132"/>
              </a:solidFill>
            </a:endParaRPr>
          </a:p>
          <a:p>
            <a:endParaRPr lang="cs-CZ" sz="1400" dirty="0" smtClean="0">
              <a:solidFill>
                <a:srgbClr val="83113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38182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2"/>
          <p:cNvSpPr txBox="1">
            <a:spLocks/>
          </p:cNvSpPr>
          <p:nvPr/>
        </p:nvSpPr>
        <p:spPr>
          <a:xfrm>
            <a:off x="467544" y="188640"/>
            <a:ext cx="7242048" cy="11430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800" b="1" kern="1200" cap="all" baseline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Chemické prvky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9512" y="1484784"/>
            <a:ext cx="59046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Značky prvků jsou odvozené od latinského názvu prvku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411760" y="2564904"/>
            <a:ext cx="38164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H – </a:t>
            </a:r>
            <a:r>
              <a:rPr lang="cs-CZ" sz="2800" dirty="0" smtClean="0">
                <a:solidFill>
                  <a:srgbClr val="C00000"/>
                </a:solidFill>
              </a:rPr>
              <a:t>H</a:t>
            </a:r>
            <a:r>
              <a:rPr lang="cs-CZ" sz="2000" dirty="0" smtClean="0">
                <a:solidFill>
                  <a:srgbClr val="002060"/>
                </a:solidFill>
              </a:rPr>
              <a:t>ydrogenium – vodík </a:t>
            </a:r>
            <a:endParaRPr lang="cs-CZ" sz="2000" dirty="0">
              <a:solidFill>
                <a:srgbClr val="00206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411760" y="2996952"/>
            <a:ext cx="38164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bg2">
                    <a:lumMod val="10000"/>
                  </a:schemeClr>
                </a:solidFill>
              </a:rPr>
              <a:t>O</a:t>
            </a:r>
            <a:r>
              <a:rPr lang="cs-CZ" sz="2800" dirty="0" smtClean="0">
                <a:solidFill>
                  <a:srgbClr val="002060"/>
                </a:solidFill>
              </a:rPr>
              <a:t> – </a:t>
            </a:r>
            <a:r>
              <a:rPr lang="cs-CZ" sz="2800" dirty="0" smtClean="0">
                <a:solidFill>
                  <a:srgbClr val="C00000"/>
                </a:solidFill>
              </a:rPr>
              <a:t>O</a:t>
            </a:r>
            <a:r>
              <a:rPr lang="cs-CZ" sz="2000" dirty="0" smtClean="0">
                <a:solidFill>
                  <a:srgbClr val="002060"/>
                </a:solidFill>
              </a:rPr>
              <a:t>xygenium – kyslík </a:t>
            </a:r>
            <a:endParaRPr lang="cs-CZ" sz="2000" dirty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411760" y="3429000"/>
            <a:ext cx="38164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S </a:t>
            </a:r>
            <a:r>
              <a:rPr lang="cs-CZ" sz="2800" dirty="0" smtClean="0">
                <a:solidFill>
                  <a:srgbClr val="002060"/>
                </a:solidFill>
              </a:rPr>
              <a:t>– </a:t>
            </a:r>
            <a:r>
              <a:rPr lang="cs-CZ" sz="2800" dirty="0" err="1" smtClean="0">
                <a:solidFill>
                  <a:srgbClr val="C00000"/>
                </a:solidFill>
              </a:rPr>
              <a:t>S</a:t>
            </a:r>
            <a:r>
              <a:rPr lang="cs-CZ" sz="2000" dirty="0" err="1" smtClean="0">
                <a:solidFill>
                  <a:srgbClr val="002060"/>
                </a:solidFill>
              </a:rPr>
              <a:t>ulphur</a:t>
            </a:r>
            <a:r>
              <a:rPr lang="cs-CZ" sz="2800" dirty="0" smtClean="0">
                <a:solidFill>
                  <a:srgbClr val="002060"/>
                </a:solidFill>
              </a:rPr>
              <a:t> </a:t>
            </a:r>
            <a:r>
              <a:rPr lang="cs-CZ" sz="2000" dirty="0" smtClean="0">
                <a:solidFill>
                  <a:srgbClr val="002060"/>
                </a:solidFill>
              </a:rPr>
              <a:t>– síra </a:t>
            </a:r>
            <a:endParaRPr lang="cs-CZ" sz="2000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411760" y="3861048"/>
            <a:ext cx="38164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4000">
                <a:solidFill>
                  <a:srgbClr val="002060"/>
                </a:solidFill>
              </a:defRPr>
            </a:lvl1pPr>
          </a:lstStyle>
          <a:p>
            <a:r>
              <a:rPr lang="cs-CZ" sz="2800" dirty="0">
                <a:solidFill>
                  <a:schemeClr val="bg2">
                    <a:lumMod val="10000"/>
                  </a:schemeClr>
                </a:solidFill>
              </a:rPr>
              <a:t>Na</a:t>
            </a:r>
            <a:r>
              <a:rPr lang="cs-CZ" sz="2800" dirty="0"/>
              <a:t> </a:t>
            </a:r>
            <a:r>
              <a:rPr lang="cs-CZ" sz="2800" dirty="0" smtClean="0"/>
              <a:t>– </a:t>
            </a:r>
            <a:r>
              <a:rPr lang="cs-CZ" sz="2800" dirty="0" smtClean="0">
                <a:solidFill>
                  <a:srgbClr val="C00000"/>
                </a:solidFill>
              </a:rPr>
              <a:t>Na</a:t>
            </a:r>
            <a:r>
              <a:rPr lang="cs-CZ" sz="2000" dirty="0" smtClean="0"/>
              <a:t>trium – sodík 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411760" y="4293096"/>
            <a:ext cx="38164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4000">
                <a:solidFill>
                  <a:srgbClr val="002060"/>
                </a:solidFill>
              </a:defRPr>
            </a:lvl1pPr>
          </a:lstStyle>
          <a:p>
            <a:r>
              <a:rPr lang="cs-CZ" sz="2800" dirty="0" err="1" smtClean="0">
                <a:solidFill>
                  <a:schemeClr val="bg2">
                    <a:lumMod val="10000"/>
                  </a:schemeClr>
                </a:solidFill>
              </a:rPr>
              <a:t>Fe</a:t>
            </a:r>
            <a:r>
              <a:rPr lang="cs-CZ" sz="2800" dirty="0" smtClean="0"/>
              <a:t> – </a:t>
            </a:r>
            <a:r>
              <a:rPr lang="cs-CZ" sz="2800" dirty="0" err="1" smtClean="0">
                <a:solidFill>
                  <a:srgbClr val="C00000"/>
                </a:solidFill>
              </a:rPr>
              <a:t>Fe</a:t>
            </a:r>
            <a:r>
              <a:rPr lang="cs-CZ" sz="2000" dirty="0" err="1" smtClean="0"/>
              <a:t>rrum</a:t>
            </a:r>
            <a:r>
              <a:rPr lang="cs-CZ" sz="2000" dirty="0" smtClean="0"/>
              <a:t> – železo 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411760" y="4725144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4000">
                <a:solidFill>
                  <a:srgbClr val="002060"/>
                </a:solidFill>
              </a:defRPr>
            </a:lvl1pPr>
          </a:lstStyle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Cl</a:t>
            </a:r>
            <a:r>
              <a:rPr lang="cs-CZ" sz="2800" dirty="0" smtClean="0"/>
              <a:t> – </a:t>
            </a:r>
            <a:r>
              <a:rPr lang="cs-CZ" sz="2800" dirty="0" err="1" smtClean="0">
                <a:solidFill>
                  <a:srgbClr val="C00000"/>
                </a:solidFill>
              </a:rPr>
              <a:t>C</a:t>
            </a:r>
            <a:r>
              <a:rPr lang="cs-CZ" sz="2000" dirty="0" err="1" smtClean="0"/>
              <a:t>h</a:t>
            </a:r>
            <a:r>
              <a:rPr lang="cs-CZ" sz="2800" dirty="0" err="1" smtClean="0">
                <a:solidFill>
                  <a:srgbClr val="C00000"/>
                </a:solidFill>
              </a:rPr>
              <a:t>l</a:t>
            </a:r>
            <a:r>
              <a:rPr lang="cs-CZ" sz="2000" dirty="0" err="1" smtClean="0"/>
              <a:t>orum</a:t>
            </a:r>
            <a:r>
              <a:rPr lang="cs-CZ" sz="2000" dirty="0" smtClean="0"/>
              <a:t> – chlor 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411760" y="5157192"/>
            <a:ext cx="38164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4000">
                <a:solidFill>
                  <a:srgbClr val="002060"/>
                </a:solidFill>
              </a:defRPr>
            </a:lvl1pPr>
          </a:lstStyle>
          <a:p>
            <a:r>
              <a:rPr lang="cs-CZ" sz="2800" dirty="0" err="1" smtClean="0">
                <a:solidFill>
                  <a:schemeClr val="bg2">
                    <a:lumMod val="10000"/>
                  </a:schemeClr>
                </a:solidFill>
              </a:rPr>
              <a:t>Rn</a:t>
            </a:r>
            <a:r>
              <a:rPr lang="cs-CZ" sz="2800" dirty="0" smtClean="0"/>
              <a:t> – </a:t>
            </a:r>
            <a:r>
              <a:rPr lang="cs-CZ" sz="2800" dirty="0" smtClean="0">
                <a:solidFill>
                  <a:srgbClr val="C00000"/>
                </a:solidFill>
              </a:rPr>
              <a:t>R</a:t>
            </a:r>
            <a:r>
              <a:rPr lang="cs-CZ" sz="2000" dirty="0" smtClean="0"/>
              <a:t>ado</a:t>
            </a:r>
            <a:r>
              <a:rPr lang="cs-CZ" sz="2400" dirty="0" smtClean="0">
                <a:solidFill>
                  <a:srgbClr val="C00000"/>
                </a:solidFill>
              </a:rPr>
              <a:t>n</a:t>
            </a:r>
            <a:r>
              <a:rPr lang="cs-CZ" sz="2000" dirty="0" smtClean="0"/>
              <a:t> – radon </a:t>
            </a:r>
            <a:endParaRPr lang="cs-CZ" sz="2000" dirty="0"/>
          </a:p>
        </p:txBody>
      </p:sp>
      <p:pic>
        <p:nvPicPr>
          <p:cNvPr id="3075" name="Picture 3" descr="C:\Users\Monika\AppData\Local\Microsoft\Windows\Temporary Internet Files\Content.IE5\K3M70BP3\MP900439460[1]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-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88640"/>
            <a:ext cx="2160240" cy="1623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4577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2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1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2"/>
          <p:cNvSpPr txBox="1">
            <a:spLocks/>
          </p:cNvSpPr>
          <p:nvPr/>
        </p:nvSpPr>
        <p:spPr>
          <a:xfrm>
            <a:off x="1691680" y="188640"/>
            <a:ext cx="4608512" cy="864096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800" b="1" kern="1200" cap="all" baseline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Chemické prvky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5004048" y="836712"/>
            <a:ext cx="1368152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 flipH="1">
            <a:off x="1475656" y="836712"/>
            <a:ext cx="1584176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827584" y="1988840"/>
            <a:ext cx="1152128" cy="369332"/>
          </a:xfrm>
          <a:prstGeom prst="rect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189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kovy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84168" y="1916832"/>
            <a:ext cx="1152128" cy="36933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  <a:lvl6pPr>
              <a:defRPr>
                <a:solidFill>
                  <a:schemeClr val="tx1"/>
                </a:solidFill>
              </a:defRPr>
            </a:lvl6pPr>
            <a:lvl7pPr>
              <a:defRPr>
                <a:solidFill>
                  <a:schemeClr val="tx1"/>
                </a:solidFill>
              </a:defRPr>
            </a:lvl7pPr>
            <a:lvl8pPr>
              <a:defRPr>
                <a:solidFill>
                  <a:schemeClr val="tx1"/>
                </a:solidFill>
              </a:defRPr>
            </a:lvl8pPr>
            <a:lvl9pPr>
              <a:defRPr>
                <a:solidFill>
                  <a:schemeClr val="tx1"/>
                </a:solidFill>
              </a:defRPr>
            </a:lvl9pPr>
          </a:lstStyle>
          <a:p>
            <a:pPr algn="ctr"/>
            <a:r>
              <a:rPr lang="cs-CZ" dirty="0"/>
              <a:t>nekovy</a:t>
            </a:r>
          </a:p>
        </p:txBody>
      </p:sp>
      <p:cxnSp>
        <p:nvCxnSpPr>
          <p:cNvPr id="14" name="Přímá spojnice se šipkou 13"/>
          <p:cNvCxnSpPr/>
          <p:nvPr/>
        </p:nvCxnSpPr>
        <p:spPr>
          <a:xfrm>
            <a:off x="3995936" y="836712"/>
            <a:ext cx="0" cy="1152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3491880" y="2060848"/>
            <a:ext cx="1152128" cy="369332"/>
          </a:xfrm>
          <a:prstGeom prst="rect">
            <a:avLst/>
          </a:prstGeom>
          <a:solidFill>
            <a:srgbClr val="FFC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  <a:lvl6pPr>
              <a:defRPr>
                <a:solidFill>
                  <a:schemeClr val="tx1"/>
                </a:solidFill>
              </a:defRPr>
            </a:lvl6pPr>
            <a:lvl7pPr>
              <a:defRPr>
                <a:solidFill>
                  <a:schemeClr val="tx1"/>
                </a:solidFill>
              </a:defRPr>
            </a:lvl7pPr>
            <a:lvl8pPr>
              <a:defRPr>
                <a:solidFill>
                  <a:schemeClr val="tx1"/>
                </a:solidFill>
              </a:defRPr>
            </a:lvl8pPr>
            <a:lvl9pPr>
              <a:defRPr>
                <a:solidFill>
                  <a:schemeClr val="tx1"/>
                </a:solidFill>
              </a:defRPr>
            </a:lvl9pPr>
          </a:lstStyle>
          <a:p>
            <a:r>
              <a:rPr lang="cs-CZ" dirty="0" smtClean="0"/>
              <a:t>polokovy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3568" y="2708920"/>
            <a:ext cx="144016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Železo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Fe</a:t>
            </a:r>
            <a:endParaRPr lang="cs-CZ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dirty="0" smtClean="0"/>
              <a:t>Hliník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Al</a:t>
            </a:r>
          </a:p>
          <a:p>
            <a:r>
              <a:rPr lang="cs-CZ" dirty="0" smtClean="0"/>
              <a:t>Olovo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Pb</a:t>
            </a:r>
            <a:endParaRPr lang="cs-CZ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dirty="0" smtClean="0"/>
              <a:t>Chrom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Cr</a:t>
            </a:r>
            <a:endParaRPr lang="cs-CZ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dirty="0" smtClean="0"/>
              <a:t>Měď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Cu</a:t>
            </a:r>
            <a:endParaRPr lang="cs-CZ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dirty="0" smtClean="0"/>
              <a:t>Zinek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Zn</a:t>
            </a:r>
            <a:r>
              <a:rPr lang="cs-CZ" dirty="0" smtClean="0"/>
              <a:t> </a:t>
            </a:r>
          </a:p>
          <a:p>
            <a:r>
              <a:rPr lang="cs-CZ" dirty="0" smtClean="0"/>
              <a:t>Nikl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Ni</a:t>
            </a:r>
          </a:p>
          <a:p>
            <a:r>
              <a:rPr lang="cs-CZ" dirty="0" smtClean="0"/>
              <a:t>Kobalt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Co</a:t>
            </a:r>
          </a:p>
          <a:p>
            <a:r>
              <a:rPr lang="cs-CZ" dirty="0" smtClean="0"/>
              <a:t>Stříbro </a:t>
            </a:r>
            <a:r>
              <a:rPr lang="cs-CZ" dirty="0" err="1" smtClean="0">
                <a:solidFill>
                  <a:schemeClr val="bg2">
                    <a:lumMod val="10000"/>
                  </a:schemeClr>
                </a:solidFill>
              </a:rPr>
              <a:t>Ag</a:t>
            </a:r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dirty="0" smtClean="0"/>
              <a:t>Zlato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Au …</a:t>
            </a:r>
          </a:p>
        </p:txBody>
      </p:sp>
      <p:sp>
        <p:nvSpPr>
          <p:cNvPr id="9" name="Obdélník 8"/>
          <p:cNvSpPr/>
          <p:nvPr/>
        </p:nvSpPr>
        <p:spPr>
          <a:xfrm>
            <a:off x="3347864" y="2420888"/>
            <a:ext cx="180020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/>
          </a:p>
          <a:p>
            <a:r>
              <a:rPr lang="cs-CZ" dirty="0"/>
              <a:t>Bor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B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dirty="0"/>
              <a:t>Křemík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Si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dirty="0"/>
              <a:t>Germanium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Ge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dirty="0"/>
              <a:t>Arsen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As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dirty="0"/>
              <a:t>Selen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Se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dirty="0"/>
              <a:t>Antimon 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Sb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dirty="0"/>
              <a:t>Tellur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Te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dirty="0"/>
              <a:t>Astat </a:t>
            </a:r>
            <a:r>
              <a:rPr lang="cs-CZ" dirty="0" smtClean="0"/>
              <a:t> 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At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6084168" y="2564904"/>
            <a:ext cx="1728192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Fluor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F</a:t>
            </a:r>
          </a:p>
          <a:p>
            <a:r>
              <a:rPr lang="cs-CZ" dirty="0" smtClean="0"/>
              <a:t>Chlor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Cl</a:t>
            </a:r>
          </a:p>
          <a:p>
            <a:r>
              <a:rPr lang="cs-CZ" dirty="0" smtClean="0"/>
              <a:t>Vodík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H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dirty="0"/>
              <a:t>Uhlík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C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dirty="0"/>
              <a:t>Dusík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N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dirty="0"/>
              <a:t>Kyslík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O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dirty="0" smtClean="0"/>
              <a:t>Fosfor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P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dirty="0"/>
              <a:t>Síra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S</a:t>
            </a:r>
          </a:p>
          <a:p>
            <a:r>
              <a:rPr lang="cs-CZ" dirty="0" smtClean="0"/>
              <a:t>Neon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Ne</a:t>
            </a:r>
          </a:p>
          <a:p>
            <a:r>
              <a:rPr lang="cs-CZ" dirty="0" smtClean="0"/>
              <a:t>Helium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He …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35460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42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42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42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7" grpId="0" animBg="1"/>
      <p:bldP spid="8" grpId="0"/>
      <p:bldP spid="9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2"/>
          <p:cNvSpPr txBox="1">
            <a:spLocks/>
          </p:cNvSpPr>
          <p:nvPr/>
        </p:nvSpPr>
        <p:spPr>
          <a:xfrm>
            <a:off x="1691680" y="188640"/>
            <a:ext cx="4608512" cy="864096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800" b="1" kern="1200" cap="all" baseline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Chemické prvky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4932040" y="836712"/>
            <a:ext cx="1152128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 flipH="1">
            <a:off x="2051720" y="908720"/>
            <a:ext cx="792088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683568" y="980728"/>
            <a:ext cx="1152128" cy="369332"/>
          </a:xfrm>
          <a:prstGeom prst="rect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189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kovy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300192" y="980728"/>
            <a:ext cx="1152128" cy="36933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  <a:lvl6pPr>
              <a:defRPr>
                <a:solidFill>
                  <a:schemeClr val="tx1"/>
                </a:solidFill>
              </a:defRPr>
            </a:lvl6pPr>
            <a:lvl7pPr>
              <a:defRPr>
                <a:solidFill>
                  <a:schemeClr val="tx1"/>
                </a:solidFill>
              </a:defRPr>
            </a:lvl7pPr>
            <a:lvl8pPr>
              <a:defRPr>
                <a:solidFill>
                  <a:schemeClr val="tx1"/>
                </a:solidFill>
              </a:defRPr>
            </a:lvl8pPr>
            <a:lvl9pPr>
              <a:defRPr>
                <a:solidFill>
                  <a:schemeClr val="tx1"/>
                </a:solidFill>
              </a:defRPr>
            </a:lvl9pPr>
          </a:lstStyle>
          <a:p>
            <a:pPr algn="ctr"/>
            <a:r>
              <a:rPr lang="cs-CZ" dirty="0"/>
              <a:t>nekovy</a:t>
            </a:r>
          </a:p>
        </p:txBody>
      </p:sp>
      <p:cxnSp>
        <p:nvCxnSpPr>
          <p:cNvPr id="14" name="Přímá spojnice se šipkou 13"/>
          <p:cNvCxnSpPr/>
          <p:nvPr/>
        </p:nvCxnSpPr>
        <p:spPr>
          <a:xfrm>
            <a:off x="3923928" y="980728"/>
            <a:ext cx="0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3419872" y="1412776"/>
            <a:ext cx="1152128" cy="369332"/>
          </a:xfrm>
          <a:prstGeom prst="rect">
            <a:avLst/>
          </a:prstGeom>
          <a:solidFill>
            <a:srgbClr val="FFC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  <a:lvl6pPr>
              <a:defRPr>
                <a:solidFill>
                  <a:schemeClr val="tx1"/>
                </a:solidFill>
              </a:defRPr>
            </a:lvl6pPr>
            <a:lvl7pPr>
              <a:defRPr>
                <a:solidFill>
                  <a:schemeClr val="tx1"/>
                </a:solidFill>
              </a:defRPr>
            </a:lvl7pPr>
            <a:lvl8pPr>
              <a:defRPr>
                <a:solidFill>
                  <a:schemeClr val="tx1"/>
                </a:solidFill>
              </a:defRPr>
            </a:lvl8pPr>
            <a:lvl9pPr>
              <a:defRPr>
                <a:solidFill>
                  <a:schemeClr val="tx1"/>
                </a:solidFill>
              </a:defRPr>
            </a:lvl9pPr>
          </a:lstStyle>
          <a:p>
            <a:r>
              <a:rPr lang="cs-CZ" dirty="0" smtClean="0"/>
              <a:t>polokovy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3501008"/>
            <a:ext cx="230425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4/5 všech prvků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jsou pevné látky kapalná rtuť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>
                <a:solidFill>
                  <a:schemeClr val="bg2">
                    <a:lumMod val="25000"/>
                  </a:schemeClr>
                </a:solidFill>
              </a:rPr>
              <a:t>kovový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lesk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>
                <a:solidFill>
                  <a:schemeClr val="bg2">
                    <a:lumMod val="25000"/>
                  </a:schemeClr>
                </a:solidFill>
              </a:rPr>
              <a:t>k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ujné a tažné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vodí elektrický proud a teplo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rezaví</a:t>
            </a:r>
          </a:p>
          <a:p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940152" y="3356992"/>
            <a:ext cx="230425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solidFill>
                <a:schemeClr val="bg2">
                  <a:lumMod val="2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jsou pevné, kapalné a plynné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>
                <a:solidFill>
                  <a:schemeClr val="bg2">
                    <a:lumMod val="25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evné jsou křehké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nevodí elektrický proud a teplo</a:t>
            </a:r>
          </a:p>
          <a:p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419872" y="3284984"/>
            <a:ext cx="230425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solidFill>
                <a:schemeClr val="bg2">
                  <a:lumMod val="2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přechod mezi kovy a nekovy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jsou pevné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           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a křehké látky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málo vodí elektrický proud a teplo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>
                <a:solidFill>
                  <a:schemeClr val="bg2">
                    <a:lumMod val="25000"/>
                  </a:schemeClr>
                </a:solidFill>
              </a:rPr>
              <a:t>j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ejich vodivost se dá měnit</a:t>
            </a:r>
          </a:p>
        </p:txBody>
      </p:sp>
      <p:grpSp>
        <p:nvGrpSpPr>
          <p:cNvPr id="19" name="Skupina 18"/>
          <p:cNvGrpSpPr/>
          <p:nvPr/>
        </p:nvGrpSpPr>
        <p:grpSpPr>
          <a:xfrm>
            <a:off x="2987824" y="1916832"/>
            <a:ext cx="2520280" cy="1368152"/>
            <a:chOff x="2987824" y="1916832"/>
            <a:chExt cx="2520280" cy="1368152"/>
          </a:xfrm>
        </p:grpSpPr>
        <p:pic>
          <p:nvPicPr>
            <p:cNvPr id="2057" name="Picture 9" descr="Soubor:Polykristalines Silizium.jpg">
              <a:hlinkClick r:id="rId3"/>
            </p:cNvPr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10027" b="100000" l="13125" r="100000">
                          <a14:backgroundMark x1="82031" y1="86721" x2="82031" y2="86721"/>
                          <a14:backgroundMark x1="27344" y1="74797" x2="52188" y2="92683"/>
                          <a14:backgroundMark x1="55781" y1="90515" x2="78594" y2="59079"/>
                          <a14:backgroundMark x1="79219" y1="63957" x2="88281" y2="54201"/>
                          <a14:backgroundMark x1="89063" y1="54201" x2="96563" y2="4823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87824" y="2132856"/>
              <a:ext cx="1998270" cy="11521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61" name="Picture 13" descr="Soubor:Arsen 1a.jpg">
              <a:hlinkClick r:id="rId6"/>
            </p:cNvPr>
            <p:cNvPicPr>
              <a:picLocks noChangeAspect="1" noChangeArrowheads="1"/>
            </p:cNvPicPr>
            <p:nvPr/>
          </p:nvPicPr>
          <p:blipFill rotWithShape="1">
            <a:blip r:embed="rId7" cstate="print">
              <a:extLst>
                <a:ext uri="{BEBA8EAE-BF5A-486C-A8C5-ECC9F3942E4B}">
                  <a14:imgProps xmlns:a14="http://schemas.microsoft.com/office/drawing/2010/main" xmlns="">
                    <a14:imgLayer r:embed="rId8">
                      <a14:imgEffect>
                        <a14:backgroundRemoval t="20000" b="82353" l="6966" r="79326">
                          <a14:foregroundMark x1="44719" y1="40784" x2="44719" y2="40784"/>
                          <a14:foregroundMark x1="67416" y1="58039" x2="67416" y2="5803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771" t="12363" r="20350" b="9235"/>
            <a:stretch/>
          </p:blipFill>
          <p:spPr bwMode="auto">
            <a:xfrm>
              <a:off x="3779912" y="1916832"/>
              <a:ext cx="1728192" cy="10369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1" name="Skupina 20"/>
          <p:cNvGrpSpPr/>
          <p:nvPr/>
        </p:nvGrpSpPr>
        <p:grpSpPr>
          <a:xfrm>
            <a:off x="287814" y="1340768"/>
            <a:ext cx="2242703" cy="2376273"/>
            <a:chOff x="287814" y="1340768"/>
            <a:chExt cx="2242703" cy="2376273"/>
          </a:xfrm>
        </p:grpSpPr>
        <p:pic>
          <p:nvPicPr>
            <p:cNvPr id="2063" name="Picture 15" descr="Soubor:Iron electrolytic and 1cm3 cube.jpg">
              <a:hlinkClick r:id="rId9"/>
            </p:cNvPr>
            <p:cNvPicPr>
              <a:picLocks noChangeAspect="1" noChangeArrowheads="1"/>
            </p:cNvPicPr>
            <p:nvPr/>
          </p:nvPicPr>
          <p:blipFill rotWithShape="1">
            <a:blip r:embed="rId10" cstate="print">
              <a:extLst>
                <a:ext uri="{BEBA8EAE-BF5A-486C-A8C5-ECC9F3942E4B}">
                  <a14:imgProps xmlns:a14="http://schemas.microsoft.com/office/drawing/2010/main" xmlns="">
                    <a14:imgLayer r:embed="rId11">
                      <a14:imgEffect>
                        <a14:backgroundRemoval t="16667" b="49598" l="2000" r="205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18107" r="78997" b="51225"/>
            <a:stretch/>
          </p:blipFill>
          <p:spPr bwMode="auto">
            <a:xfrm>
              <a:off x="827584" y="1340768"/>
              <a:ext cx="1600409" cy="1454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9" name="Skupina 8"/>
            <p:cNvGrpSpPr/>
            <p:nvPr/>
          </p:nvGrpSpPr>
          <p:grpSpPr>
            <a:xfrm>
              <a:off x="287814" y="1844833"/>
              <a:ext cx="2242703" cy="1872208"/>
              <a:chOff x="116571" y="1855912"/>
              <a:chExt cx="2413946" cy="2016224"/>
            </a:xfrm>
          </p:grpSpPr>
          <p:pic>
            <p:nvPicPr>
              <p:cNvPr id="2050" name="Picture 2" descr="C:\Users\Monika\AppData\Local\Microsoft\Windows\Temporary Internet Files\Content.IE5\CJ3AK4W8\MP900398811[1].jpg"/>
              <p:cNvPicPr>
                <a:picLocks noChangeAspect="1" noChangeArrowheads="1"/>
              </p:cNvPicPr>
              <p:nvPr/>
            </p:nvPicPr>
            <p:blipFill rotWithShape="1">
              <a:blip r:embed="rId12" cstate="print">
                <a:extLst>
                  <a:ext uri="{BEBA8EAE-BF5A-486C-A8C5-ECC9F3942E4B}">
                    <a14:imgProps xmlns:a14="http://schemas.microsoft.com/office/drawing/2010/main" xmlns="">
                      <a14:imgLayer r:embed="rId13">
                        <a14:imgEffect>
                          <a14:backgroundRemoval t="7467" b="71067" l="32000" r="82667">
                            <a14:backgroundMark x1="43048" y1="21333" x2="43048" y2="21333"/>
                            <a14:backgroundMark x1="37429" y1="25067" x2="37429" y2="25067"/>
                            <a14:backgroundMark x1="42476" y1="29867" x2="42476" y2="29867"/>
                            <a14:backgroundMark x1="20571" y1="83867" x2="20571" y2="83867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 l="32700" t="8332" r="18226" b="28618"/>
              <a:stretch/>
            </p:blipFill>
            <p:spPr bwMode="auto">
              <a:xfrm>
                <a:off x="1115616" y="2132856"/>
                <a:ext cx="1414901" cy="1298466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065" name="Picture 17" descr="Soubor:Anticlastic-Copper-Cuff-Bracelet.jpg">
                <a:hlinkClick r:id="rId14"/>
              </p:cNvPr>
              <p:cNvPicPr>
                <a:picLocks noChangeAspect="1" noChangeArrowheads="1"/>
              </p:cNvPicPr>
              <p:nvPr/>
            </p:nvPicPr>
            <p:blipFill>
              <a:blip r:embed="rId15" cstate="print">
                <a:extLst>
                  <a:ext uri="{BEBA8EAE-BF5A-486C-A8C5-ECC9F3942E4B}">
                    <a14:imgProps xmlns:a14="http://schemas.microsoft.com/office/drawing/2010/main" xmlns="">
                      <a14:imgLayer r:embed="rId16">
                        <a14:imgEffect>
                          <a14:backgroundRemoval t="10000" b="90000" l="10000" r="9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1355963">
                <a:off x="116571" y="1855912"/>
                <a:ext cx="2016224" cy="201622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</p:grpSp>
      </p:grpSp>
      <p:grpSp>
        <p:nvGrpSpPr>
          <p:cNvPr id="20" name="Skupina 19"/>
          <p:cNvGrpSpPr/>
          <p:nvPr/>
        </p:nvGrpSpPr>
        <p:grpSpPr>
          <a:xfrm>
            <a:off x="5868144" y="1412776"/>
            <a:ext cx="2088232" cy="1750100"/>
            <a:chOff x="5868144" y="1412776"/>
            <a:chExt cx="2088232" cy="1750100"/>
          </a:xfrm>
        </p:grpSpPr>
        <p:pic>
          <p:nvPicPr>
            <p:cNvPr id="2053" name="Picture 5" descr="Soubor:Diamond-and-graphite-with-scale.jpg">
              <a:hlinkClick r:id="rId17"/>
            </p:cNvPr>
            <p:cNvPicPr>
              <a:picLocks noChangeAspect="1" noChangeArrowheads="1"/>
            </p:cNvPicPr>
            <p:nvPr/>
          </p:nvPicPr>
          <p:blipFill>
            <a:blip r:embed="rId18" cstate="print">
              <a:extLst>
                <a:ext uri="{BEBA8EAE-BF5A-486C-A8C5-ECC9F3942E4B}">
                  <a14:imgProps xmlns:a14="http://schemas.microsoft.com/office/drawing/2010/main" xmlns="">
                    <a14:imgLayer r:embed="rId19">
                      <a14:imgEffect>
                        <a14:backgroundRemoval t="10000" b="95278" l="1000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72200" y="1484784"/>
              <a:ext cx="1584176" cy="129614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9" name="Picture 11" descr="Soubor:Sulfur-sample.jpg">
              <a:hlinkClick r:id="rId20"/>
            </p:cNvPr>
            <p:cNvPicPr>
              <a:picLocks noChangeAspect="1" noChangeArrowheads="1"/>
            </p:cNvPicPr>
            <p:nvPr/>
          </p:nvPicPr>
          <p:blipFill rotWithShape="1">
            <a:blip r:embed="rId21" cstate="print">
              <a:extLst>
                <a:ext uri="{BEBA8EAE-BF5A-486C-A8C5-ECC9F3942E4B}">
                  <a14:imgProps xmlns:a14="http://schemas.microsoft.com/office/drawing/2010/main" xmlns="">
                    <a14:imgLayer r:embed="rId22">
                      <a14:imgEffect>
                        <a14:backgroundRemoval t="26377" b="48080" l="45557" r="62453">
                          <a14:foregroundMark x1="46809" y1="36227" x2="45932" y2="37062"/>
                          <a14:foregroundMark x1="51815" y1="34558" x2="51815" y2="34558"/>
                          <a14:foregroundMark x1="47184" y1="35392" x2="49562" y2="31720"/>
                          <a14:foregroundMark x1="50438" y1="45409" x2="45557" y2="39733"/>
                          <a14:foregroundMark x1="50063" y1="31886" x2="51314" y2="31386"/>
                          <a14:foregroundMark x1="51564" y1="31219" x2="53191" y2="31720"/>
                          <a14:foregroundMark x1="62453" y1="48080" x2="62453" y2="48080"/>
                          <a14:backgroundMark x1="47810" y1="44240" x2="47810" y2="44240"/>
                          <a14:backgroundMark x1="49562" y1="44908" x2="49562" y2="44908"/>
                          <a14:backgroundMark x1="46058" y1="40735" x2="46058" y2="40735"/>
                          <a14:backgroundMark x1="72591" y1="49583" x2="72591" y2="4958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5093" t="24795" r="42121" b="53761"/>
            <a:stretch/>
          </p:blipFill>
          <p:spPr bwMode="auto">
            <a:xfrm>
              <a:off x="5868144" y="1412776"/>
              <a:ext cx="1465943" cy="137367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5" name="Picture 7" descr="Soubor:PhosphComby.jpg">
              <a:hlinkClick r:id="rId23"/>
            </p:cNvPr>
            <p:cNvPicPr>
              <a:picLocks noChangeAspect="1" noChangeArrowheads="1"/>
            </p:cNvPicPr>
            <p:nvPr/>
          </p:nvPicPr>
          <p:blipFill rotWithShape="1">
            <a:blip r:embed="rId24" cstate="print">
              <a:extLst>
                <a:ext uri="{BEBA8EAE-BF5A-486C-A8C5-ECC9F3942E4B}">
                  <a14:imgProps xmlns:a14="http://schemas.microsoft.com/office/drawing/2010/main" xmlns="">
                    <a14:imgLayer r:embed="rId25">
                      <a14:imgEffect>
                        <a14:backgroundRemoval t="3557" b="89723" l="2286" r="2171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r="75784"/>
            <a:stretch/>
          </p:blipFill>
          <p:spPr bwMode="auto">
            <a:xfrm>
              <a:off x="6732240" y="2348880"/>
              <a:ext cx="1080120" cy="8139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xmlns="" val="1718538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7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2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2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7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2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12" grpId="0" build="p"/>
      <p:bldP spid="1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196752"/>
            <a:ext cx="7560840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Zdroj </a:t>
            </a:r>
            <a:r>
              <a:rPr lang="cs-CZ" dirty="0" smtClean="0"/>
              <a:t> textů a obrázků :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dirty="0" smtClean="0"/>
              <a:t> galerie Microsoft Office</a:t>
            </a:r>
            <a:endParaRPr lang="cs-CZ" dirty="0"/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cs.wikipedia.org/wiki/Kovy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cs.wikipedia.org/wiki/Polokovy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cs.wikipedia.org/wiki/Nekov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cs.wikipedia.org/wiki/Fosfor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cs.wikipedia.org/wiki/Uhl%C3%ADk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cs.wikipedia.org/wiki/K%C5%99em%C3%ADk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cs.wikipedia.org/wiki/Germanium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Vytvořeno jako DUM do předmětu </a:t>
            </a:r>
            <a:r>
              <a:rPr lang="cs-CZ" dirty="0" smtClean="0"/>
              <a:t>chemie </a:t>
            </a:r>
            <a:r>
              <a:rPr lang="cs-CZ" dirty="0"/>
              <a:t>na </a:t>
            </a:r>
            <a:r>
              <a:rPr lang="cs-CZ" dirty="0" smtClean="0"/>
              <a:t>Základní škole a Mateřské škole  </a:t>
            </a:r>
            <a:r>
              <a:rPr lang="en-GB" dirty="0"/>
              <a:t>17.listopadu 1325, </a:t>
            </a:r>
            <a:r>
              <a:rPr lang="en-GB" dirty="0" err="1"/>
              <a:t>příspěvková</a:t>
            </a:r>
            <a:r>
              <a:rPr lang="en-GB" dirty="0"/>
              <a:t> </a:t>
            </a:r>
            <a:r>
              <a:rPr lang="en-GB" dirty="0" err="1" smtClean="0"/>
              <a:t>organizace</a:t>
            </a:r>
            <a:r>
              <a:rPr lang="cs-CZ" dirty="0" smtClean="0"/>
              <a:t> </a:t>
            </a:r>
            <a:r>
              <a:rPr lang="cs-CZ" dirty="0"/>
              <a:t>, Mladá Boleslav </a:t>
            </a:r>
            <a:r>
              <a:rPr lang="cs-CZ"/>
              <a:t>pro </a:t>
            </a:r>
            <a:r>
              <a:rPr lang="cs-CZ" smtClean="0"/>
              <a:t>osmý </a:t>
            </a:r>
            <a:r>
              <a:rPr lang="cs-CZ" dirty="0"/>
              <a:t>ročník základní školy.</a:t>
            </a:r>
          </a:p>
          <a:p>
            <a:endParaRPr lang="cs-CZ" dirty="0"/>
          </a:p>
          <a:p>
            <a:r>
              <a:rPr lang="cs-CZ" dirty="0"/>
              <a:t>Materiál slouží k </a:t>
            </a:r>
            <a:r>
              <a:rPr lang="cs-CZ" dirty="0" smtClean="0"/>
              <a:t>výkladu učiva o chemických prvcích .</a:t>
            </a:r>
          </a:p>
          <a:p>
            <a:r>
              <a:rPr lang="cs-CZ" dirty="0" smtClean="0"/>
              <a:t>Materiál </a:t>
            </a:r>
            <a:r>
              <a:rPr lang="cs-CZ" dirty="0"/>
              <a:t>doporučuji prezentovat pomocí dataprojektoru.</a:t>
            </a:r>
          </a:p>
          <a:p>
            <a:r>
              <a:rPr lang="cs-CZ" dirty="0"/>
              <a:t>Materiál byl vytvořen a pilotován ve I. pololetí školního roku </a:t>
            </a:r>
            <a:r>
              <a:rPr lang="cs-CZ" dirty="0" smtClean="0"/>
              <a:t>2012/2013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5135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Vlastní 2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4731C9"/>
      </a:accent6>
      <a:hlink>
        <a:srgbClr val="3399FF"/>
      </a:hlink>
      <a:folHlink>
        <a:srgbClr val="B2B2B2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733</TotalTime>
  <Words>333</Words>
  <Application>Microsoft Office PowerPoint</Application>
  <PresentationFormat>Předvádění na obrazovce (4:3)</PresentationFormat>
  <Paragraphs>106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Bohatý</vt:lpstr>
      <vt:lpstr>     </vt:lpstr>
      <vt:lpstr>Chemické prvky</vt:lpstr>
      <vt:lpstr>Snímek 3</vt:lpstr>
      <vt:lpstr>Snímek 4</vt:lpstr>
      <vt:lpstr>Snímek 5</vt:lpstr>
      <vt:lpstr>Snímek 6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Prvky</dc:title>
  <dc:creator>Monika</dc:creator>
  <cp:lastModifiedBy>Dum</cp:lastModifiedBy>
  <cp:revision>43</cp:revision>
  <dcterms:created xsi:type="dcterms:W3CDTF">2012-11-09T17:31:35Z</dcterms:created>
  <dcterms:modified xsi:type="dcterms:W3CDTF">2013-03-08T15:22:09Z</dcterms:modified>
</cp:coreProperties>
</file>