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366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722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601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356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410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781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734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59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858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181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98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4138D1-2A28-4146-A58E-ED02B1674A64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6125-5812-4D36-8EE7-D6FDAC27E3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108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d/Iron_electrolytic_and_1cm3_cube.jpg" TargetMode="External"/><Relationship Id="rId7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Magnetite.jpg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uxite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//upload.wikimedia.org/wikipedia/commons/f/f9/Zinc_fragment_sublimed_and_1cm3_cub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Sphalerite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Torun_kosciol_garn_dach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Metal_cube_lead.jpg" TargetMode="Externa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3.png"/><Relationship Id="rId4" Type="http://schemas.openxmlformats.org/officeDocument/2006/relationships/hyperlink" Target="http://cs.wikipedia.org/wiki/Soubor:GalenaFromKansas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//upload.wikimedia.org/wikipedia/commons/5/56/Metal_cube_ti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assiteriteUSGOV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Cynowy_Danzig_ubt.jpe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ametal.JPG.jpg" TargetMode="External"/><Relationship Id="rId13" Type="http://schemas.openxmlformats.org/officeDocument/2006/relationships/image" Target="../media/image22.jpe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12" Type="http://schemas.openxmlformats.org/officeDocument/2006/relationships/hyperlink" Target="http://cs.wikipedia.org/wiki/Soubor:Potassium.JPG" TargetMode="External"/><Relationship Id="rId2" Type="http://schemas.openxmlformats.org/officeDocument/2006/relationships/hyperlink" Target="http://cs.wikipedia.org/wiki/Soubor:Flammenf%C3%A4rbungLi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lammenf%C3%A4rbungNa.png" TargetMode="External"/><Relationship Id="rId11" Type="http://schemas.openxmlformats.org/officeDocument/2006/relationships/image" Target="../media/image21.png"/><Relationship Id="rId5" Type="http://schemas.openxmlformats.org/officeDocument/2006/relationships/image" Target="../media/image18.jpeg"/><Relationship Id="rId10" Type="http://schemas.openxmlformats.org/officeDocument/2006/relationships/hyperlink" Target="http://cs.wikipedia.org/wiki/Soubor:Flammenf%C3%A4rbungK.png" TargetMode="External"/><Relationship Id="rId4" Type="http://schemas.openxmlformats.org/officeDocument/2006/relationships/hyperlink" Target="http://cs.wikipedia.org/wiki/Soubor:Lithium_paraffin.jpg" TargetMode="External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Lithium" TargetMode="External"/><Relationship Id="rId3" Type="http://schemas.openxmlformats.org/officeDocument/2006/relationships/hyperlink" Target="http://cs.wikipedia.org/wiki/Hlin%C3%ADk" TargetMode="External"/><Relationship Id="rId7" Type="http://schemas.openxmlformats.org/officeDocument/2006/relationships/hyperlink" Target="http://cs.wikipedia.org/wiki/C%C3%ADn" TargetMode="External"/><Relationship Id="rId2" Type="http://schemas.openxmlformats.org/officeDocument/2006/relationships/hyperlink" Target="http://cs.wikipedia.org/wiki/%C5%BDelez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Kasiterit" TargetMode="External"/><Relationship Id="rId5" Type="http://schemas.openxmlformats.org/officeDocument/2006/relationships/hyperlink" Target="http://cs.wikipedia.org/wiki/Galenit" TargetMode="External"/><Relationship Id="rId10" Type="http://schemas.openxmlformats.org/officeDocument/2006/relationships/hyperlink" Target="http://cs.wikipedia.org/wiki/Drasl%C3%ADk" TargetMode="External"/><Relationship Id="rId4" Type="http://schemas.openxmlformats.org/officeDocument/2006/relationships/hyperlink" Target="http://cs.wikipedia.org/wiki/Zinek" TargetMode="External"/><Relationship Id="rId9" Type="http://schemas.openxmlformats.org/officeDocument/2006/relationships/hyperlink" Target="http://cs.wikipedia.org/wiki/Sod%C3%AD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Prvky a směsi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VY_32_INOVACE_14_Nešlechtilé kovy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0950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836712"/>
            <a:ext cx="84249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/>
              <a:t>Vlastnosti: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neušlechtilý poměrně měkký kov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magnetické,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světle šedé až bílé s malou odolností proti korozi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l</a:t>
            </a:r>
            <a:r>
              <a:rPr lang="cs-CZ" dirty="0" smtClean="0"/>
              <a:t>idstvu je známo již </a:t>
            </a:r>
            <a:r>
              <a:rPr lang="cs-CZ" smtClean="0"/>
              <a:t>od pravěku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jeho </a:t>
            </a:r>
            <a:r>
              <a:rPr lang="cs-CZ" dirty="0"/>
              <a:t>průmyslová výroba začíná v 18. </a:t>
            </a:r>
            <a:r>
              <a:rPr lang="cs-CZ" dirty="0" smtClean="0"/>
              <a:t>století n.l.</a:t>
            </a:r>
          </a:p>
          <a:p>
            <a:r>
              <a:rPr lang="cs-CZ" sz="2400" i="1" dirty="0" smtClean="0"/>
              <a:t>Výskyt: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je druhý nejrozšířenější kov na Zemi, </a:t>
            </a:r>
            <a:r>
              <a:rPr lang="cs-CZ" dirty="0" smtClean="0"/>
              <a:t>je </a:t>
            </a:r>
            <a:r>
              <a:rPr lang="cs-CZ" dirty="0"/>
              <a:t>také hojně zastoupen i ve vesmíru.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v </a:t>
            </a:r>
            <a:r>
              <a:rPr lang="cs-CZ" dirty="0"/>
              <a:t>přírodě se minerály železa vyskytují velmi hojně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železo se z nich získává redukcí ve vysoké peci</a:t>
            </a:r>
            <a:r>
              <a:rPr lang="cs-CZ" dirty="0" smtClean="0"/>
              <a:t>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</a:t>
            </a:r>
            <a:r>
              <a:rPr lang="cs-CZ" dirty="0"/>
              <a:t>také velmi významným biogenním prvkem, v organismu se podílí na přenášení kyslíku k buňkám </a:t>
            </a:r>
            <a:r>
              <a:rPr lang="cs-CZ" dirty="0" smtClean="0"/>
              <a:t>a </a:t>
            </a:r>
            <a:r>
              <a:rPr lang="cs-CZ" dirty="0"/>
              <a:t>tím umožňuje život mnoha organismů na naší </a:t>
            </a:r>
            <a:r>
              <a:rPr lang="cs-CZ" dirty="0" smtClean="0"/>
              <a:t>planetě</a:t>
            </a:r>
          </a:p>
          <a:p>
            <a:r>
              <a:rPr lang="cs-CZ" sz="2400" i="1" dirty="0"/>
              <a:t>Využití: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Železo má všestranné </a:t>
            </a:r>
            <a:r>
              <a:rPr lang="cs-CZ" dirty="0" smtClean="0"/>
              <a:t>využití při výrobě  slitin, požívá se na výrobu strojů, přístrojů</a:t>
            </a:r>
          </a:p>
          <a:p>
            <a:r>
              <a:rPr lang="cs-CZ" dirty="0" smtClean="0"/>
              <a:t>      konstrukcí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32970"/>
            <a:ext cx="4896544" cy="8843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spcBef>
                <a:spcPct val="0"/>
              </a:spcBef>
              <a:buNone/>
              <a:defRPr sz="4400" b="1">
                <a:latin typeface="+mj-lt"/>
                <a:ea typeface="+mj-ea"/>
                <a:cs typeface="+mj-cs"/>
              </a:defRPr>
            </a:lvl1pPr>
          </a:lstStyle>
          <a:p>
            <a:endParaRPr lang="cs-CZ" dirty="0" smtClean="0"/>
          </a:p>
          <a:p>
            <a:r>
              <a:rPr lang="cs-CZ" dirty="0" smtClean="0"/>
              <a:t>Železo – </a:t>
            </a:r>
            <a:r>
              <a:rPr lang="cs-CZ" dirty="0" err="1" smtClean="0"/>
              <a:t>Fe</a:t>
            </a:r>
            <a:r>
              <a:rPr lang="cs-CZ" dirty="0" smtClean="0"/>
              <a:t> - </a:t>
            </a:r>
            <a:r>
              <a:rPr lang="la-Latn" b="0" i="1" dirty="0" smtClean="0"/>
              <a:t>Ferrum</a:t>
            </a:r>
            <a:endParaRPr lang="cs-CZ" b="0" i="1" dirty="0"/>
          </a:p>
          <a:p>
            <a:endParaRPr lang="cs-CZ" dirty="0"/>
          </a:p>
        </p:txBody>
      </p:sp>
      <p:pic>
        <p:nvPicPr>
          <p:cNvPr id="1027" name="Picture 3" descr="C:\Users\Monika\AppData\Local\Microsoft\Windows\Temporary Internet Files\Content.IE5\CJ3AK4W8\MP9004019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229200"/>
            <a:ext cx="2056275" cy="1370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Soubor:Iron electrolytic and 1cm3 cub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16632"/>
            <a:ext cx="2520281" cy="1568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onika\AppData\Local\Microsoft\Windows\Temporary Internet Files\Content.IE5\TOUEON64\MP900387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73216"/>
            <a:ext cx="1676401" cy="119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agnetite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00808"/>
            <a:ext cx="1656184" cy="109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377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9604" y="-25183"/>
            <a:ext cx="8229600" cy="1143000"/>
          </a:xfrm>
        </p:spPr>
        <p:txBody>
          <a:bodyPr/>
          <a:lstStyle/>
          <a:p>
            <a:r>
              <a:rPr lang="cs-CZ" b="1" dirty="0" smtClean="0"/>
              <a:t>Hliník - </a:t>
            </a:r>
            <a:r>
              <a:rPr lang="cs-CZ" b="1" dirty="0" smtClean="0"/>
              <a:t>Al</a:t>
            </a:r>
            <a:r>
              <a:rPr lang="cs-CZ" dirty="0" smtClean="0"/>
              <a:t>-</a:t>
            </a:r>
            <a:r>
              <a:rPr lang="la-Latn" i="1" dirty="0"/>
              <a:t> </a:t>
            </a:r>
            <a:r>
              <a:rPr lang="la-Latn" i="1" dirty="0" smtClean="0"/>
              <a:t>Aluminium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79928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/>
              <a:t>Vlastnosti: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neušlechtilý </a:t>
            </a:r>
            <a:r>
              <a:rPr lang="cs-CZ" dirty="0"/>
              <a:t>stříbřitě šedý,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</a:t>
            </a:r>
            <a:r>
              <a:rPr lang="cs-CZ" dirty="0"/>
              <a:t>velmi lehký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nestálý, kujný kov,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velmi dobrý vodič elektrického proudu</a:t>
            </a:r>
          </a:p>
          <a:p>
            <a:endParaRPr lang="cs-CZ" dirty="0" smtClean="0"/>
          </a:p>
          <a:p>
            <a:r>
              <a:rPr lang="cs-CZ" sz="2400" i="1" dirty="0"/>
              <a:t>Výskyt:</a:t>
            </a:r>
          </a:p>
          <a:p>
            <a:r>
              <a:rPr lang="cs-CZ" dirty="0"/>
              <a:t>V přírodě se vyskytuje zejména ve formě sloučenin,</a:t>
            </a:r>
          </a:p>
          <a:p>
            <a:r>
              <a:rPr lang="cs-CZ" dirty="0"/>
              <a:t> nejznámější rudou je bauxit </a:t>
            </a:r>
            <a:endParaRPr lang="cs-CZ" dirty="0" smtClean="0"/>
          </a:p>
          <a:p>
            <a:endParaRPr lang="cs-CZ" dirty="0"/>
          </a:p>
          <a:p>
            <a:r>
              <a:rPr lang="cs-CZ" sz="2400" i="1" dirty="0" smtClean="0"/>
              <a:t>Využití 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široce používaný v elektrotechnice </a:t>
            </a:r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ve formě slitin v leteckém průmyslu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obaly.</a:t>
            </a:r>
          </a:p>
        </p:txBody>
      </p:sp>
      <p:pic>
        <p:nvPicPr>
          <p:cNvPr id="2052" name="Picture 4" descr="C:\Users\Monika\AppData\Local\Microsoft\Windows\Temporary Internet Files\Content.IE5\TFW0W2JF\MP9003417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636912"/>
            <a:ext cx="2650133" cy="189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auxit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1128"/>
            <a:ext cx="2160240" cy="183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5/5d/Aluminium-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81128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3597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b="1" dirty="0" smtClean="0"/>
              <a:t>Zinek - </a:t>
            </a:r>
            <a:r>
              <a:rPr lang="cs-CZ" b="1" dirty="0" err="1" smtClean="0"/>
              <a:t>Zn</a:t>
            </a:r>
            <a:r>
              <a:rPr lang="cs-CZ" b="1" dirty="0" smtClean="0"/>
              <a:t>- </a:t>
            </a:r>
            <a:r>
              <a:rPr lang="cs-CZ" i="1" dirty="0" err="1" smtClean="0"/>
              <a:t>Zincum</a:t>
            </a:r>
            <a:endParaRPr lang="cs-CZ" i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763284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/>
              <a:t>Vlastnosti: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měkký lehce tavitelný kov,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používaný člověkem již od starověku.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</a:t>
            </a:r>
            <a:r>
              <a:rPr lang="cs-CZ" dirty="0"/>
              <a:t>modrobílý kovový prvek se silným </a:t>
            </a:r>
            <a:r>
              <a:rPr lang="cs-CZ" dirty="0" smtClean="0"/>
              <a:t>leskem,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o</a:t>
            </a:r>
            <a:r>
              <a:rPr lang="cs-CZ" dirty="0" smtClean="0"/>
              <a:t>dolný vůči korozi</a:t>
            </a:r>
          </a:p>
          <a:p>
            <a:endParaRPr lang="cs-CZ" sz="2400" i="1" dirty="0" smtClean="0"/>
          </a:p>
          <a:p>
            <a:r>
              <a:rPr lang="cs-CZ" sz="2400" i="1" dirty="0" smtClean="0"/>
              <a:t>Výskyt: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Ve formě sloučenin v zemské kůře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dirty="0" smtClean="0"/>
          </a:p>
          <a:p>
            <a:r>
              <a:rPr lang="cs-CZ" sz="2400" i="1" dirty="0" smtClean="0"/>
              <a:t>Využití:</a:t>
            </a:r>
            <a:endParaRPr lang="cs-CZ" sz="2400" i="1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slouží </a:t>
            </a:r>
            <a:r>
              <a:rPr lang="cs-CZ" dirty="0"/>
              <a:t>jako součást různých slitin,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používá </a:t>
            </a:r>
            <a:r>
              <a:rPr lang="cs-CZ" dirty="0"/>
              <a:t>se při výrobě barviv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jeho přítomnost v potravě je nezbytná pro správný vývoj organismu.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ze </a:t>
            </a:r>
            <a:r>
              <a:rPr lang="cs-CZ" dirty="0"/>
              <a:t>slitin zinku je nejvýznamnější slitina s mědí – </a:t>
            </a:r>
            <a:r>
              <a:rPr lang="cs-CZ" dirty="0" smtClean="0"/>
              <a:t> mosaz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ýroba baterií</a:t>
            </a:r>
            <a:endParaRPr lang="cs-CZ" dirty="0"/>
          </a:p>
        </p:txBody>
      </p:sp>
      <p:pic>
        <p:nvPicPr>
          <p:cNvPr id="3074" name="Picture 2" descr="Soubor:Zinc fragment sublimed and 1cm3 cub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36712"/>
            <a:ext cx="2389454" cy="1460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thumb/b/bf/Torun_kosciol_garn_dach.jpg/200px-Torun_kosciol_garn_dach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60648"/>
            <a:ext cx="1512168" cy="2018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d/de/Sphalerite.jpg/200px-Sphalerite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348880"/>
            <a:ext cx="1905000" cy="133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037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526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Olovo - </a:t>
            </a:r>
            <a:r>
              <a:rPr lang="cs-CZ" b="1" dirty="0" err="1" smtClean="0"/>
              <a:t>Pb</a:t>
            </a:r>
            <a:r>
              <a:rPr lang="cs-CZ" b="1" dirty="0" smtClean="0"/>
              <a:t>- </a:t>
            </a:r>
            <a:r>
              <a:rPr lang="cs-CZ" i="1" dirty="0" err="1" smtClean="0"/>
              <a:t>Plumbum</a:t>
            </a:r>
            <a:endParaRPr lang="cs-CZ" i="1" dirty="0"/>
          </a:p>
        </p:txBody>
      </p:sp>
      <p:sp>
        <p:nvSpPr>
          <p:cNvPr id="3" name="Obdélník 2"/>
          <p:cNvSpPr/>
          <p:nvPr/>
        </p:nvSpPr>
        <p:spPr>
          <a:xfrm>
            <a:off x="611560" y="1268760"/>
            <a:ext cx="655272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/>
              <a:t>Vlastnosti: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</a:t>
            </a:r>
            <a:r>
              <a:rPr lang="cs-CZ" dirty="0"/>
              <a:t>těžký toxický kov, který je znám lidstvu již od starověku.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má </a:t>
            </a:r>
            <a:r>
              <a:rPr lang="cs-CZ" dirty="0"/>
              <a:t>velmi nízký bod tání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</a:t>
            </a:r>
            <a:r>
              <a:rPr lang="cs-CZ" dirty="0"/>
              <a:t>dobře kujný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odolný </a:t>
            </a:r>
            <a:r>
              <a:rPr lang="cs-CZ" dirty="0"/>
              <a:t>vůči korozi</a:t>
            </a:r>
            <a:r>
              <a:rPr lang="cs-CZ" dirty="0" smtClean="0"/>
              <a:t>. </a:t>
            </a:r>
          </a:p>
          <a:p>
            <a:endParaRPr lang="cs-CZ" sz="2400" i="1" dirty="0" smtClean="0"/>
          </a:p>
          <a:p>
            <a:r>
              <a:rPr lang="cs-CZ" sz="2400" i="1" dirty="0" smtClean="0"/>
              <a:t>Využití: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kovové </a:t>
            </a:r>
            <a:r>
              <a:rPr lang="cs-CZ" dirty="0"/>
              <a:t>olovo velmi dobře pohlcuje </a:t>
            </a:r>
            <a:r>
              <a:rPr lang="cs-CZ" dirty="0" smtClean="0"/>
              <a:t>rentgenová </a:t>
            </a:r>
            <a:r>
              <a:rPr lang="cs-CZ" dirty="0"/>
              <a:t>záření </a:t>
            </a:r>
            <a:r>
              <a:rPr lang="cs-CZ" dirty="0" smtClean="0"/>
              <a:t>lékařství </a:t>
            </a:r>
          </a:p>
          <a:p>
            <a:r>
              <a:rPr lang="cs-CZ" dirty="0"/>
              <a:t> </a:t>
            </a:r>
            <a:r>
              <a:rPr lang="cs-CZ" dirty="0" smtClean="0"/>
              <a:t>     při </a:t>
            </a:r>
            <a:r>
              <a:rPr lang="cs-CZ" dirty="0"/>
              <a:t>ochraně obsluhy běžných medicinálních rentgenů.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ýroba autobaterii</a:t>
            </a:r>
            <a:endParaRPr lang="cs-CZ" dirty="0"/>
          </a:p>
        </p:txBody>
      </p:sp>
      <p:pic>
        <p:nvPicPr>
          <p:cNvPr id="4098" name="Picture 2" descr="Kovové elementární olovo">
            <a:hlinkClick r:id="rId2" tooltip="Kovové elementární olovo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33056"/>
            <a:ext cx="2088232" cy="177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GalenaFromKansa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365104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531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526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Cín - </a:t>
            </a:r>
            <a:r>
              <a:rPr lang="cs-CZ" b="1" dirty="0" err="1" smtClean="0"/>
              <a:t>Sn</a:t>
            </a:r>
            <a:r>
              <a:rPr lang="cs-CZ" b="1" dirty="0" smtClean="0"/>
              <a:t>- </a:t>
            </a:r>
            <a:r>
              <a:rPr lang="cs-CZ" i="1" dirty="0" err="1"/>
              <a:t>Stannum</a:t>
            </a:r>
            <a:endParaRPr lang="cs-CZ" i="1" dirty="0"/>
          </a:p>
        </p:txBody>
      </p:sp>
      <p:sp>
        <p:nvSpPr>
          <p:cNvPr id="7" name="Obdélník 6"/>
          <p:cNvSpPr/>
          <p:nvPr/>
        </p:nvSpPr>
        <p:spPr>
          <a:xfrm>
            <a:off x="539552" y="1340768"/>
            <a:ext cx="6624736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/>
              <a:t>Vlastnosti: </a:t>
            </a:r>
            <a:endParaRPr lang="cs-CZ" sz="2400" i="1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patří </a:t>
            </a:r>
            <a:r>
              <a:rPr lang="cs-CZ" dirty="0"/>
              <a:t>mezi kovy, které jsou známy lidstvu již od starověku především jako součást slitiny zvané bronz.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je </a:t>
            </a:r>
            <a:r>
              <a:rPr lang="cs-CZ" dirty="0"/>
              <a:t>to stříbrobílý lesklý kov,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není </a:t>
            </a:r>
            <a:r>
              <a:rPr lang="cs-CZ" dirty="0"/>
              <a:t>příliš tvrdý, ale je značně tažný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má </a:t>
            </a:r>
            <a:r>
              <a:rPr lang="cs-CZ" dirty="0"/>
              <a:t>velmi nízký bod tání a je dobře kujný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odolný </a:t>
            </a:r>
            <a:r>
              <a:rPr lang="cs-CZ" dirty="0"/>
              <a:t>vůči korozi.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  <a:p>
            <a:r>
              <a:rPr lang="cs-CZ" sz="2400" i="1" dirty="0" smtClean="0"/>
              <a:t>Využití: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nachází </a:t>
            </a:r>
            <a:r>
              <a:rPr lang="cs-CZ" dirty="0"/>
              <a:t>využití při výrobě slitin (bronz, pájky, ložiskový kov),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v </a:t>
            </a:r>
            <a:r>
              <a:rPr lang="cs-CZ" dirty="0"/>
              <a:t>potravinářství při dlouhodobém uchovávání potravin (pocínování konzerv, cínové fólie)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při </a:t>
            </a:r>
            <a:r>
              <a:rPr lang="cs-CZ" dirty="0"/>
              <a:t>výrobě uměleckých předmětů.</a:t>
            </a:r>
          </a:p>
        </p:txBody>
      </p:sp>
      <p:pic>
        <p:nvPicPr>
          <p:cNvPr id="5124" name="Picture 4" descr="Soubor:Metal cube t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988840"/>
            <a:ext cx="2016224" cy="184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upload.wikimedia.org/wikipedia/commons/thumb/e/e5/Cynowy_Danzig_ubt.jpeg/250px-Cynowy_Danzig_ubt.jpe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933056"/>
            <a:ext cx="158199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assiteriteUSGOV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97152"/>
            <a:ext cx="2362200" cy="178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6710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252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Alkalické kovy</a:t>
            </a:r>
            <a:endParaRPr lang="cs-CZ" i="1" dirty="0"/>
          </a:p>
        </p:txBody>
      </p:sp>
      <p:pic>
        <p:nvPicPr>
          <p:cNvPr id="6146" name="Picture 2" descr="http://upload.wikimedia.org/wikipedia/commons/thumb/d/da/Flammenf%C3%A4rbungLi.png/100px-Flammenf%C3%A4rbungLi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2656"/>
            <a:ext cx="72007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Lithium v parafínu">
            <a:hlinkClick r:id="rId4" tooltip="Lithium v parafínu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88840"/>
            <a:ext cx="1512168" cy="84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upload.wikimedia.org/wikipedia/commons/thumb/c/c1/Flammenf%C3%A4rbungNa.png/75px-Flammenf%C3%A4rbungNa.pn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2656"/>
            <a:ext cx="79208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Sodík">
            <a:hlinkClick r:id="rId8" tooltip="Sodík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852936"/>
            <a:ext cx="1512168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upload.wikimedia.org/wikipedia/commons/thumb/b/b8/Flammenf%C3%A4rbungK.png/75px-Flammenf%C3%A4rbungK.pn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332656"/>
            <a:ext cx="762811" cy="226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Draslík">
            <a:hlinkClick r:id="rId12" tooltip="Draslík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05064"/>
            <a:ext cx="1440159" cy="124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339752" y="4221088"/>
            <a:ext cx="62646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Jsou  měkké, lehké stříbrolesklé kovy, </a:t>
            </a:r>
            <a:r>
              <a:rPr lang="cs-CZ" dirty="0" smtClean="0"/>
              <a:t> které </a:t>
            </a:r>
            <a:r>
              <a:rPr lang="cs-CZ" dirty="0"/>
              <a:t>lze krájet nožem</a:t>
            </a:r>
            <a:r>
              <a:rPr lang="cs-CZ" dirty="0" smtClean="0"/>
              <a:t>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jsou </a:t>
            </a:r>
            <a:r>
              <a:rPr lang="cs-CZ" dirty="0"/>
              <a:t>lehčí než voda a </a:t>
            </a:r>
            <a:r>
              <a:rPr lang="cs-CZ" dirty="0" smtClean="0"/>
              <a:t>plavou </a:t>
            </a:r>
            <a:r>
              <a:rPr lang="cs-CZ" dirty="0"/>
              <a:t>na ní.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edou </a:t>
            </a:r>
            <a:r>
              <a:rPr lang="cs-CZ" dirty="0"/>
              <a:t>velmi dobře elektrický proud a teplo.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m</a:t>
            </a:r>
            <a:r>
              <a:rPr lang="cs-CZ" dirty="0" smtClean="0"/>
              <a:t>ájí nízký </a:t>
            </a:r>
            <a:r>
              <a:rPr lang="cs-CZ" dirty="0"/>
              <a:t>bod tání a varu ve srovnání s ostatními kovy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31640" y="23488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Sodík  Na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148478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Lithium </a:t>
            </a:r>
            <a:r>
              <a:rPr lang="cs-CZ" sz="2400" dirty="0" err="1" smtClean="0"/>
              <a:t>Li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335699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Draslík  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967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836712"/>
            <a:ext cx="756084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</a:t>
            </a:r>
            <a:r>
              <a:rPr lang="cs-CZ" dirty="0" smtClean="0"/>
              <a:t> textů a obrázků :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/>
              <a:t> galerie </a:t>
            </a:r>
            <a:r>
              <a:rPr lang="cs-CZ" smtClean="0"/>
              <a:t>Microsoft Office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http://cs.wikipedia.org/wiki/%C5%BDelezo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http://cs.wikipedia.org/wiki/Hlin%C3%ADk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cs.wikipedia.org/wiki/Zinek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cs.wikipedia.org/wiki/Galenit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cs.wikipedia.org/wiki/Kasiterit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cs.wikipedia.org/wiki/C%C3%ADn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cs.wikipedia.org/wiki/Lithium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cs.wikipedia.org/wiki/Sod%C3%ADk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cs.wikipedia.org/wiki/Drasl%C3%ADk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Vytvořeno </a:t>
            </a:r>
            <a:r>
              <a:rPr lang="cs-CZ" dirty="0"/>
              <a:t>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a Mateřské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 </a:t>
            </a:r>
            <a:r>
              <a:rPr lang="cs-CZ" dirty="0"/>
              <a:t>, Mladá Boleslav pro </a:t>
            </a:r>
            <a:r>
              <a:rPr lang="cs-CZ" dirty="0" smtClean="0"/>
              <a:t>osmý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učiva o kovech.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07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557</Words>
  <Application>Microsoft Office PowerPoint</Application>
  <PresentationFormat>Předvádění na obrazovce (4:3)</PresentationFormat>
  <Paragraphs>108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Prezentace aplikace PowerPoint</vt:lpstr>
      <vt:lpstr>Hliník - Al- Aluminium</vt:lpstr>
      <vt:lpstr>Zinek - Zn- Zincum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27</cp:revision>
  <dcterms:created xsi:type="dcterms:W3CDTF">2012-11-19T22:11:48Z</dcterms:created>
  <dcterms:modified xsi:type="dcterms:W3CDTF">2013-01-17T19:05:45Z</dcterms:modified>
</cp:coreProperties>
</file>