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3C4E"/>
    <a:srgbClr val="8F972D"/>
    <a:srgbClr val="BBC53B"/>
    <a:srgbClr val="CCCC00"/>
    <a:srgbClr val="FFCC00"/>
    <a:srgbClr val="56345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ECE8AB4-F564-471F-B92E-3D075C58123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2F1D676-C858-4601-9E01-134371938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T.sv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hyperlink" Target="http://cs.wikipedia.org/wiki/Soubor:Hazard_C.svg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T.svg" TargetMode="External"/><Relationship Id="rId7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hyperlink" Target="http://cs.wikipedia.org/wiki/Soubor:Hazard_N.svg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azard_N.sv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5.png"/><Relationship Id="rId2" Type="http://schemas.openxmlformats.org/officeDocument/2006/relationships/hyperlink" Target="http://cs.wikipedia.org/wiki/Soubor:Bromine_vial_in_acrylic_cub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Hazard_C.svg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Hazard_T.svg" TargetMode="Externa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7/7c/Iod_kristall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lit-Kristalle.jpg" TargetMode="External"/><Relationship Id="rId2" Type="http://schemas.openxmlformats.org/officeDocument/2006/relationships/hyperlink" Target="http://cs.wikipedia.org/wiki/Soubor:USDA_Mineral_Flourite_93c396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Iod_kristall.jpg" TargetMode="External"/><Relationship Id="rId4" Type="http://schemas.openxmlformats.org/officeDocument/2006/relationships/hyperlink" Target="http://cs.wikipedia.org/wiki/Soubor:Bromine_vial_in_acrylic_cu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9416"/>
            <a:ext cx="7571184" cy="4846320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Směsi a prvky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VY_32_INOVACE_16_Halogeny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1566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33265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Halogeny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844824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Jako </a:t>
            </a:r>
            <a:r>
              <a:rPr lang="cs-CZ" b="1" dirty="0" smtClean="0"/>
              <a:t>halogeny</a:t>
            </a:r>
            <a:r>
              <a:rPr lang="cs-CZ" dirty="0" smtClean="0"/>
              <a:t> (halové prvky) označujeme první čtyři prvky  (VII.A) skupiny periodické tabulky prvků.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780928"/>
            <a:ext cx="7776864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        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fluor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             chlor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             brom 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             jód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Někdy se k nim připojují další dva prvky, které jsou ve stejné skupině.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929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1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65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052736"/>
            <a:ext cx="777686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563450"/>
              </a:buClr>
            </a:pPr>
            <a:r>
              <a:rPr lang="cs-CZ" b="1" i="1" dirty="0" smtClean="0"/>
              <a:t>Vlastnosti</a:t>
            </a:r>
            <a:endParaRPr lang="cs-CZ" b="1" i="1" dirty="0"/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je nekovový prvek, 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zelenožlutý plyn s dráždivým zápachem 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je extrémně jedovatý  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leptá dokonce i sklo. 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endParaRPr lang="cs-CZ" b="1" dirty="0" smtClean="0"/>
          </a:p>
          <a:p>
            <a:pPr>
              <a:buClr>
                <a:srgbClr val="563450"/>
              </a:buClr>
            </a:pPr>
            <a:r>
              <a:rPr lang="cs-CZ" b="1" i="1" dirty="0" smtClean="0"/>
              <a:t>Výskyt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 se na Zemi vyskytuje pouze ve sloučeninách a to v nevelkém množství. 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nejvýznamnější minerál fluoru jsou kazivec CaF</a:t>
            </a:r>
            <a:r>
              <a:rPr lang="cs-CZ" baseline="-25000" dirty="0" smtClean="0"/>
              <a:t>2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 patří také k biogenním prvkům, vyskytuje se v kostech a zubech.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endParaRPr lang="cs-CZ" b="1" i="1" dirty="0" smtClean="0"/>
          </a:p>
          <a:p>
            <a:pPr>
              <a:buClr>
                <a:srgbClr val="563450"/>
              </a:buClr>
            </a:pPr>
            <a:r>
              <a:rPr lang="cs-CZ" b="1" i="1" dirty="0" smtClean="0"/>
              <a:t>Využití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endParaRPr lang="cs-CZ" b="1" i="1" dirty="0" smtClean="0"/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/>
              <a:t>z</a:t>
            </a:r>
            <a:r>
              <a:rPr lang="cs-CZ" dirty="0" smtClean="0"/>
              <a:t>e sloučenin fluoru se nejvíce využívá </a:t>
            </a:r>
            <a:r>
              <a:rPr lang="cs-CZ" b="1" i="1" dirty="0" smtClean="0"/>
              <a:t>kyselina fluorovodíková,</a:t>
            </a:r>
          </a:p>
          <a:p>
            <a:pPr>
              <a:buClr>
                <a:srgbClr val="563450"/>
              </a:buClr>
            </a:pPr>
            <a:r>
              <a:rPr lang="cs-CZ" dirty="0" smtClean="0"/>
              <a:t>     jako základní průmyslová chemikálie. </a:t>
            </a:r>
          </a:p>
          <a:p>
            <a:pPr marL="285750" indent="-285750">
              <a:buClr>
                <a:srgbClr val="563450"/>
              </a:buClr>
              <a:buFont typeface="Wingdings" pitchFamily="2" charset="2"/>
              <a:buChar char="§"/>
            </a:pPr>
            <a:r>
              <a:rPr lang="cs-CZ" dirty="0" smtClean="0"/>
              <a:t>fluor se dále využívá na výrobu teflonu</a:t>
            </a:r>
            <a:r>
              <a:rPr lang="cs-CZ" dirty="0"/>
              <a:t>, výrobě hliníku </a:t>
            </a:r>
          </a:p>
          <a:p>
            <a:pPr>
              <a:buClr>
                <a:srgbClr val="563450"/>
              </a:buClr>
            </a:pPr>
            <a:r>
              <a:rPr lang="cs-CZ" dirty="0" smtClean="0"/>
              <a:t>     fluorid uranový v jaderných elektrárnách.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27784" y="332656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563450"/>
                </a:solidFill>
              </a:rPr>
              <a:t>Fluor-F -</a:t>
            </a:r>
            <a:r>
              <a:rPr lang="cs-CZ" sz="2800" dirty="0" smtClean="0">
                <a:solidFill>
                  <a:srgbClr val="563450"/>
                </a:solidFill>
              </a:rPr>
              <a:t> </a:t>
            </a:r>
            <a:r>
              <a:rPr lang="cs-CZ" sz="2800" dirty="0" err="1">
                <a:solidFill>
                  <a:srgbClr val="563450"/>
                </a:solidFill>
              </a:rPr>
              <a:t>F</a:t>
            </a:r>
            <a:r>
              <a:rPr lang="cs-CZ" sz="2800" dirty="0" err="1" smtClean="0">
                <a:solidFill>
                  <a:srgbClr val="563450"/>
                </a:solidFill>
              </a:rPr>
              <a:t>luorum</a:t>
            </a:r>
            <a:r>
              <a:rPr lang="cs-CZ" sz="2800" dirty="0" smtClean="0">
                <a:solidFill>
                  <a:srgbClr val="563450"/>
                </a:solidFill>
              </a:rPr>
              <a:t> </a:t>
            </a:r>
            <a:endParaRPr lang="cs-CZ" sz="2800" b="1" dirty="0" smtClean="0">
              <a:solidFill>
                <a:srgbClr val="563450"/>
              </a:solidFill>
            </a:endParaRPr>
          </a:p>
          <a:p>
            <a:endParaRPr lang="cs-CZ" sz="2800" dirty="0">
              <a:solidFill>
                <a:srgbClr val="563450"/>
              </a:solidFill>
            </a:endParaRPr>
          </a:p>
        </p:txBody>
      </p:sp>
      <p:pic>
        <p:nvPicPr>
          <p:cNvPr id="1026" name="Picture 2" descr="http://upload.wikimedia.org/wikipedia/commons/f/f0/USDA_Mineral_Flourite_93c39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0688"/>
            <a:ext cx="2447699" cy="166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Vysoce toxický">
            <a:hlinkClick r:id="rId3" tooltip="Vysoce toxick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1556792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Žíravý">
            <a:hlinkClick r:id="rId5" tooltip="Žíravý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62068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812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2474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Clr>
                <a:srgbClr val="8F972D"/>
              </a:buClr>
            </a:pPr>
            <a:r>
              <a:rPr lang="cs-CZ" dirty="0" smtClean="0"/>
              <a:t> </a:t>
            </a:r>
            <a:r>
              <a:rPr lang="cs-CZ" b="1" i="1" dirty="0" smtClean="0"/>
              <a:t>Vlastnosti</a:t>
            </a:r>
          </a:p>
          <a:p>
            <a:pPr marL="285750" indent="-285750">
              <a:buClr>
                <a:srgbClr val="8F972D"/>
              </a:buClr>
              <a:buFont typeface="Wingdings" pitchFamily="2" charset="2"/>
              <a:buChar char="§"/>
            </a:pPr>
            <a:r>
              <a:rPr lang="cs-CZ" dirty="0" smtClean="0"/>
              <a:t>je toxický, světle zelený plyn </a:t>
            </a:r>
          </a:p>
          <a:p>
            <a:pPr marL="285750" indent="-285750">
              <a:buClr>
                <a:srgbClr val="8F972D"/>
              </a:buClr>
              <a:buFont typeface="Wingdings" pitchFamily="2" charset="2"/>
              <a:buChar char="§"/>
            </a:pPr>
            <a:r>
              <a:rPr lang="cs-CZ" dirty="0" smtClean="0"/>
              <a:t>je velmi reaktivní, který se ochotně slučuje s většinou prvků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332656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F972D"/>
                </a:solidFill>
              </a:rPr>
              <a:t>Chlor-Cl-</a:t>
            </a:r>
            <a:r>
              <a:rPr lang="cs-CZ" sz="2800" dirty="0" smtClean="0">
                <a:solidFill>
                  <a:srgbClr val="8F972D"/>
                </a:solidFill>
              </a:rPr>
              <a:t> </a:t>
            </a:r>
            <a:r>
              <a:rPr lang="cs-CZ" sz="2800" dirty="0" err="1" smtClean="0">
                <a:solidFill>
                  <a:srgbClr val="8F972D"/>
                </a:solidFill>
              </a:rPr>
              <a:t>Chlorum</a:t>
            </a:r>
            <a:r>
              <a:rPr lang="cs-CZ" sz="2800" dirty="0" smtClean="0">
                <a:solidFill>
                  <a:srgbClr val="8F972D"/>
                </a:solidFill>
              </a:rPr>
              <a:t> </a:t>
            </a:r>
            <a:endParaRPr lang="cs-CZ" sz="2800" b="1" dirty="0" smtClean="0">
              <a:solidFill>
                <a:srgbClr val="8F972D"/>
              </a:solidFill>
            </a:endParaRPr>
          </a:p>
          <a:p>
            <a:endParaRPr lang="cs-CZ" sz="2800" dirty="0">
              <a:ln>
                <a:solidFill>
                  <a:srgbClr val="FFC000"/>
                </a:solidFill>
              </a:ln>
              <a:solidFill>
                <a:srgbClr val="8F972D"/>
              </a:solidFill>
            </a:endParaRPr>
          </a:p>
        </p:txBody>
      </p:sp>
      <p:pic>
        <p:nvPicPr>
          <p:cNvPr id="2050" name="Picture 2" descr="http://upload.wikimedia.org/wikipedia/commons/9/9a/Chlorine-sample-fl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2877823" cy="162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2564904"/>
            <a:ext cx="6408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8F972D"/>
              </a:buClr>
            </a:pPr>
            <a:r>
              <a:rPr lang="cs-CZ" b="1" i="1" dirty="0" smtClean="0"/>
              <a:t>Výskyt</a:t>
            </a:r>
          </a:p>
          <a:p>
            <a:pPr marL="285750" indent="-285750">
              <a:buClr>
                <a:srgbClr val="8F972D"/>
              </a:buClr>
              <a:buFont typeface="Wingdings" pitchFamily="2" charset="2"/>
              <a:buChar char="§"/>
            </a:pPr>
            <a:r>
              <a:rPr lang="cs-CZ" dirty="0" smtClean="0"/>
              <a:t>na Zemi je chlor přítomen pouze ve formě sloučenin,</a:t>
            </a:r>
          </a:p>
          <a:p>
            <a:pPr marL="285750" indent="-285750">
              <a:buClr>
                <a:srgbClr val="8F972D"/>
              </a:buClr>
              <a:buFont typeface="Wingdings" pitchFamily="2" charset="2"/>
              <a:buChar char="§"/>
            </a:pPr>
            <a:r>
              <a:rPr lang="cs-CZ" dirty="0" smtClean="0"/>
              <a:t>většina z nich je rozpuštěna v mořské vodě  </a:t>
            </a:r>
            <a:r>
              <a:rPr lang="cs-CZ" dirty="0" err="1" smtClean="0"/>
              <a:t>NaCl</a:t>
            </a:r>
            <a:endParaRPr lang="cs-CZ" dirty="0"/>
          </a:p>
        </p:txBody>
      </p:sp>
      <p:pic>
        <p:nvPicPr>
          <p:cNvPr id="2052" name="Picture 4" descr="Toxický">
            <a:hlinkClick r:id="rId3" tooltip="Toxick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2780928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Nebezpečný pro životní prostředí">
            <a:hlinkClick r:id="rId5" tooltip="Nebezpečný pro životní prostředí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1916832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7544" y="3861048"/>
            <a:ext cx="61206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8F972D"/>
              </a:buClr>
            </a:pPr>
            <a:r>
              <a:rPr lang="cs-CZ" b="1" i="1" dirty="0" smtClean="0"/>
              <a:t>Využití</a:t>
            </a:r>
          </a:p>
          <a:p>
            <a:pPr marL="285750" indent="-285750">
              <a:buClr>
                <a:srgbClr val="8F972D"/>
              </a:buClr>
              <a:buFont typeface="Wingdings" pitchFamily="2" charset="2"/>
              <a:buChar char="§"/>
            </a:pPr>
            <a:r>
              <a:rPr lang="cs-CZ" dirty="0" smtClean="0"/>
              <a:t>prakticky používá k desinfekci pitné vody, protože </a:t>
            </a:r>
            <a:r>
              <a:rPr lang="cs-CZ" dirty="0" smtClean="0"/>
              <a:t>                 i </a:t>
            </a:r>
            <a:r>
              <a:rPr lang="cs-CZ" dirty="0" smtClean="0"/>
              <a:t>v malých koncentracích hubí bakterie </a:t>
            </a:r>
          </a:p>
          <a:p>
            <a:pPr marL="285750" indent="-285750">
              <a:buClr>
                <a:srgbClr val="8F972D"/>
              </a:buClr>
              <a:buFont typeface="Wingdings" pitchFamily="2" charset="2"/>
              <a:buChar char="§"/>
            </a:pPr>
            <a:r>
              <a:rPr lang="cs-CZ" dirty="0" smtClean="0"/>
              <a:t>papírenském a textilním průmyslu, kde se používá </a:t>
            </a:r>
            <a:r>
              <a:rPr lang="cs-CZ" dirty="0" smtClean="0"/>
              <a:t>              k </a:t>
            </a:r>
            <a:r>
              <a:rPr lang="cs-CZ" dirty="0" smtClean="0"/>
              <a:t>bělení surovin</a:t>
            </a:r>
            <a:endParaRPr lang="cs-CZ" dirty="0"/>
          </a:p>
        </p:txBody>
      </p:sp>
      <p:pic>
        <p:nvPicPr>
          <p:cNvPr id="2055" name="Picture 7" descr="http://upload.wikimedia.org/wikipedia/commons/e/ea/Halit-Kristall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2612542" cy="193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683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55776" y="332656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Brom - Br-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>
                <a:solidFill>
                  <a:srgbClr val="C00000"/>
                </a:solidFill>
              </a:rPr>
              <a:t>B</a:t>
            </a:r>
            <a:r>
              <a:rPr lang="cs-CZ" sz="2800" dirty="0" err="1" smtClean="0">
                <a:solidFill>
                  <a:srgbClr val="C00000"/>
                </a:solidFill>
              </a:rPr>
              <a:t>romum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Brom">
            <a:hlinkClick r:id="rId2" tooltip="Brom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2428875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1268760"/>
            <a:ext cx="56166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r>
              <a:rPr lang="cs-CZ" b="1" i="1" dirty="0" smtClean="0"/>
              <a:t>Vlastnosti</a:t>
            </a:r>
          </a:p>
          <a:p>
            <a:pPr marL="285750" indent="-285750">
              <a:buClr>
                <a:srgbClr val="C00000"/>
              </a:buClr>
              <a:buFont typeface="Wingdings" pitchFamily="2" charset="2"/>
              <a:buChar char="§"/>
            </a:pPr>
            <a:r>
              <a:rPr lang="cs-CZ" dirty="0" smtClean="0"/>
              <a:t>za normálních podmínek toxická, červenohnědá kapalina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2564904"/>
            <a:ext cx="669674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r>
              <a:rPr lang="cs-CZ" b="1" i="1" dirty="0" smtClean="0"/>
              <a:t>Výskyt</a:t>
            </a:r>
          </a:p>
          <a:p>
            <a:pPr marL="285750" indent="-285750">
              <a:buClr>
                <a:srgbClr val="C00000"/>
              </a:buClr>
              <a:buFont typeface="Wingdings" pitchFamily="2" charset="2"/>
              <a:buChar char="§"/>
            </a:pPr>
            <a:r>
              <a:rPr lang="cs-CZ" dirty="0" smtClean="0"/>
              <a:t>na Zemi je brom přítomen pouze ve formě sloučenin, většina z nich je rozpuštěna v mořské vodě </a:t>
            </a:r>
          </a:p>
          <a:p>
            <a:pPr marL="285750" indent="-285750">
              <a:buClr>
                <a:srgbClr val="C00000"/>
              </a:buClr>
              <a:buFont typeface="Wingdings" pitchFamily="2" charset="2"/>
              <a:buChar char="§"/>
            </a:pPr>
            <a:r>
              <a:rPr lang="cs-CZ" dirty="0" smtClean="0"/>
              <a:t>zastoupení bromu v zemské kůře i ve vesmíru je velmi nízké.</a:t>
            </a:r>
          </a:p>
          <a:p>
            <a:pPr marL="285750" indent="-285750">
              <a:buClr>
                <a:srgbClr val="C00000"/>
              </a:buClr>
              <a:buFont typeface="Wingdings" pitchFamily="2" charset="2"/>
              <a:buChar char="§"/>
            </a:pPr>
            <a:endParaRPr lang="cs-CZ" dirty="0" smtClean="0"/>
          </a:p>
          <a:p>
            <a:pPr>
              <a:buClr>
                <a:srgbClr val="C00000"/>
              </a:buClr>
            </a:pPr>
            <a:r>
              <a:rPr lang="cs-CZ" b="1" i="1" dirty="0"/>
              <a:t>Využití</a:t>
            </a:r>
          </a:p>
          <a:p>
            <a:pPr marL="285750" indent="-285750">
              <a:buClr>
                <a:srgbClr val="C00000"/>
              </a:buClr>
              <a:buFont typeface="Wingdings" pitchFamily="2" charset="2"/>
              <a:buChar char="§"/>
            </a:pPr>
            <a:endParaRPr lang="cs-CZ" dirty="0" smtClean="0"/>
          </a:p>
          <a:p>
            <a:pPr marL="285750" indent="-285750">
              <a:buClr>
                <a:srgbClr val="C00000"/>
              </a:buCl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raktický význam mají pouze soli např. nerozpustný bromid stříbrný, </a:t>
            </a:r>
            <a:r>
              <a:rPr lang="cs-CZ" dirty="0" err="1" smtClean="0"/>
              <a:t>AgBr</a:t>
            </a:r>
            <a:r>
              <a:rPr lang="cs-CZ" dirty="0" smtClean="0"/>
              <a:t>, nachází využití ve fotografickém průmyslu. </a:t>
            </a:r>
            <a:endParaRPr lang="cs-CZ" dirty="0"/>
          </a:p>
        </p:txBody>
      </p:sp>
      <p:pic>
        <p:nvPicPr>
          <p:cNvPr id="3076" name="Picture 4" descr="Vysoce toxický">
            <a:hlinkClick r:id="rId4" tooltip="Vysoce toxický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5013176"/>
            <a:ext cx="714375" cy="71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Žíravý">
            <a:hlinkClick r:id="rId6" tooltip="Žíravý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4077072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Nebezpečný pro životní prostředí">
            <a:hlinkClick r:id="rId8" tooltip="Nebezpečný pro životní prostředí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3068960"/>
            <a:ext cx="714375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508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332656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4B3C4E"/>
                </a:solidFill>
              </a:rPr>
              <a:t>Jód- I-</a:t>
            </a:r>
            <a:r>
              <a:rPr lang="cs-CZ" sz="2800" dirty="0" smtClean="0">
                <a:solidFill>
                  <a:srgbClr val="4B3C4E"/>
                </a:solidFill>
              </a:rPr>
              <a:t> </a:t>
            </a:r>
            <a:r>
              <a:rPr lang="cs-CZ" sz="2800" dirty="0" err="1" smtClean="0">
                <a:solidFill>
                  <a:srgbClr val="4B3C4E"/>
                </a:solidFill>
              </a:rPr>
              <a:t>Iodum</a:t>
            </a:r>
            <a:r>
              <a:rPr lang="cs-CZ" sz="2800" dirty="0" smtClean="0">
                <a:solidFill>
                  <a:srgbClr val="4B3C4E"/>
                </a:solidFill>
              </a:rPr>
              <a:t> </a:t>
            </a:r>
            <a:endParaRPr lang="cs-CZ" sz="2800" b="1" dirty="0" smtClean="0">
              <a:solidFill>
                <a:srgbClr val="4B3C4E"/>
              </a:solidFill>
            </a:endParaRPr>
          </a:p>
          <a:p>
            <a:endParaRPr lang="cs-CZ" sz="2800" dirty="0">
              <a:solidFill>
                <a:srgbClr val="4B3C4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700808"/>
            <a:ext cx="676875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4B3C4E"/>
              </a:buClr>
            </a:pPr>
            <a:r>
              <a:rPr lang="cs-CZ" b="1" i="1" dirty="0" smtClean="0"/>
              <a:t>Vlastnosti</a:t>
            </a:r>
          </a:p>
          <a:p>
            <a:pPr marL="285750" indent="-285750">
              <a:buClr>
                <a:srgbClr val="4B3C4E"/>
              </a:buClr>
              <a:buFont typeface="Wingdings" pitchFamily="2" charset="2"/>
              <a:buChar char="§"/>
            </a:pPr>
            <a:r>
              <a:rPr lang="cs-CZ" dirty="0" smtClean="0"/>
              <a:t>je tmavě fialová až černá látka, která za atmosférického tlaku přechází přímo do plynné fáze, sublimuje.</a:t>
            </a:r>
          </a:p>
          <a:p>
            <a:pPr marL="285750" indent="-285750">
              <a:buClr>
                <a:srgbClr val="4B3C4E"/>
              </a:buClr>
              <a:buFont typeface="Wingdings" pitchFamily="2" charset="2"/>
              <a:buChar char="§"/>
            </a:pPr>
            <a:r>
              <a:rPr lang="cs-CZ" dirty="0" smtClean="0"/>
              <a:t>Její páry mají fialovou barvu a charakteristický dráždivý zápach.</a:t>
            </a:r>
          </a:p>
          <a:p>
            <a:pPr marL="285750" indent="-285750">
              <a:buClr>
                <a:srgbClr val="4B3C4E"/>
              </a:buClr>
              <a:buFont typeface="Wingdings" pitchFamily="2" charset="2"/>
              <a:buChar char="§"/>
            </a:pPr>
            <a:endParaRPr lang="cs-CZ" dirty="0"/>
          </a:p>
          <a:p>
            <a:pPr>
              <a:buClr>
                <a:srgbClr val="4B3C4E"/>
              </a:buClr>
            </a:pPr>
            <a:r>
              <a:rPr lang="cs-CZ" b="1" i="1" dirty="0" smtClean="0"/>
              <a:t>Výskyt</a:t>
            </a:r>
          </a:p>
          <a:p>
            <a:pPr marL="285750" indent="-285750">
              <a:buClr>
                <a:srgbClr val="4B3C4E"/>
              </a:buClr>
              <a:buFont typeface="Wingdings" pitchFamily="2" charset="2"/>
              <a:buChar char="§"/>
            </a:pPr>
            <a:r>
              <a:rPr lang="cs-CZ" dirty="0" smtClean="0"/>
              <a:t>Jod je velmi vzácný prvek, který se v přírodě vyskytuje pouze ve sloučeninách.</a:t>
            </a:r>
          </a:p>
          <a:p>
            <a:pPr marL="285750" indent="-285750">
              <a:buClr>
                <a:srgbClr val="4B3C4E"/>
              </a:buClr>
              <a:buFont typeface="Wingdings" pitchFamily="2" charset="2"/>
              <a:buChar char="§"/>
            </a:pPr>
            <a:r>
              <a:rPr lang="cs-CZ" dirty="0" smtClean="0"/>
              <a:t> Je to důležitý biogenní prvek, jehož přítomnost v potravě je nezbytná pro správný vývoj organismu.</a:t>
            </a:r>
          </a:p>
          <a:p>
            <a:pPr marL="285750" indent="-285750">
              <a:buClr>
                <a:srgbClr val="4B3C4E"/>
              </a:buClr>
              <a:buFont typeface="Wingdings" pitchFamily="2" charset="2"/>
              <a:buChar char="§"/>
            </a:pPr>
            <a:endParaRPr lang="cs-CZ" dirty="0" smtClean="0"/>
          </a:p>
          <a:p>
            <a:pPr>
              <a:buClr>
                <a:srgbClr val="4B3C4E"/>
              </a:buClr>
            </a:pPr>
            <a:r>
              <a:rPr lang="cs-CZ" dirty="0" smtClean="0"/>
              <a:t> </a:t>
            </a:r>
            <a:r>
              <a:rPr lang="cs-CZ" b="1" i="1" dirty="0" smtClean="0"/>
              <a:t>Využití</a:t>
            </a:r>
          </a:p>
          <a:p>
            <a:pPr marL="285750" indent="-285750">
              <a:buClr>
                <a:srgbClr val="4B3C4E"/>
              </a:buClr>
              <a:buFont typeface="Wingdings" pitchFamily="2" charset="2"/>
              <a:buChar char="§"/>
            </a:pPr>
            <a:r>
              <a:rPr lang="cs-CZ" dirty="0" smtClean="0"/>
              <a:t>Roztok jodu ve směsi alkohol-voda je nazýván jodová tinktura a slouží v medicíně jako dezinfekční činidlo</a:t>
            </a:r>
          </a:p>
        </p:txBody>
      </p:sp>
      <p:pic>
        <p:nvPicPr>
          <p:cNvPr id="4099" name="Picture 3" descr="Soubor:Iod kristal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8640"/>
            <a:ext cx="3360555" cy="179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544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556792"/>
            <a:ext cx="78488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textů a obrázků: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cs.wikipedia.org/wiki/Soubor:USDA_Mineral_Flourite_93c3962.jpg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cs.wikipedia.org/wiki/Soubor:Halit-Kristalle.jpg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cs.wikipedia.org/wiki/Soubor:Bromine_vial_in_acrylic_cube.jpg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cs.wikipedia.org/wiki/Soubor:Iod_kristall.jpg</a:t>
            </a:r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 smtClean="0"/>
              <a:t>Microsoft </a:t>
            </a:r>
            <a:r>
              <a:rPr lang="cs-CZ" dirty="0" smtClean="0"/>
              <a:t>Office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</a:t>
            </a:r>
            <a:r>
              <a:rPr lang="en-GB" dirty="0"/>
              <a:t>17.listopadu </a:t>
            </a:r>
            <a:r>
              <a:rPr lang="en-GB" dirty="0" smtClean="0"/>
              <a:t>1325,</a:t>
            </a:r>
            <a:r>
              <a:rPr lang="cs-CZ" dirty="0" smtClean="0"/>
              <a:t> </a:t>
            </a:r>
            <a:r>
              <a:rPr lang="en-GB" dirty="0" err="1" smtClean="0"/>
              <a:t>příspěvková</a:t>
            </a:r>
            <a:r>
              <a:rPr lang="en-GB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</a:t>
            </a:r>
            <a:r>
              <a:rPr lang="cs-CZ" dirty="0"/>
              <a:t>Mladá Boleslav </a:t>
            </a:r>
            <a:r>
              <a:rPr lang="cs-CZ" dirty="0" smtClean="0"/>
              <a:t>pro 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o halogenech.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009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247</TotalTime>
  <Words>454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     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Dum</cp:lastModifiedBy>
  <cp:revision>25</cp:revision>
  <dcterms:created xsi:type="dcterms:W3CDTF">2012-12-03T20:30:54Z</dcterms:created>
  <dcterms:modified xsi:type="dcterms:W3CDTF">2013-03-08T15:28:21Z</dcterms:modified>
</cp:coreProperties>
</file>