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84868"/>
    <a:srgbClr val="D399C2"/>
    <a:srgbClr val="F3A7D8"/>
    <a:srgbClr val="BD79BD"/>
    <a:srgbClr val="FFD70D"/>
    <a:srgbClr val="80BCC2"/>
    <a:srgbClr val="3778BF"/>
    <a:srgbClr val="DD4FB4"/>
    <a:srgbClr val="8A3A7B"/>
    <a:srgbClr val="7B496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7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2BC33A1-ECA5-48DD-932A-27CD1CFA87E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1289A5-1DBC-4D01-9539-5299FDC1E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BC33A1-ECA5-48DD-932A-27CD1CFA87E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1289A5-1DBC-4D01-9539-5299FDC1E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2BC33A1-ECA5-48DD-932A-27CD1CFA87E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1289A5-1DBC-4D01-9539-5299FDC1E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BC33A1-ECA5-48DD-932A-27CD1CFA87E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1289A5-1DBC-4D01-9539-5299FDC1E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BC33A1-ECA5-48DD-932A-27CD1CFA87E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1289A5-1DBC-4D01-9539-5299FDC1E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BC33A1-ECA5-48DD-932A-27CD1CFA87E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1289A5-1DBC-4D01-9539-5299FDC1E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2BC33A1-ECA5-48DD-932A-27CD1CFA87E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1289A5-1DBC-4D01-9539-5299FDC1E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BC33A1-ECA5-48DD-932A-27CD1CFA87E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1289A5-1DBC-4D01-9539-5299FDC1E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BC33A1-ECA5-48DD-932A-27CD1CFA87E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1289A5-1DBC-4D01-9539-5299FDC1E73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BC33A1-ECA5-48DD-932A-27CD1CFA87E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1289A5-1DBC-4D01-9539-5299FDC1E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2BC33A1-ECA5-48DD-932A-27CD1CFA87E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1289A5-1DBC-4D01-9539-5299FDC1E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85000"/>
              </a:schemeClr>
            </a:gs>
            <a:gs pos="100000">
              <a:schemeClr val="bg1">
                <a:lumMod val="7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2BC33A1-ECA5-48DD-932A-27CD1CFA87E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1289A5-1DBC-4D01-9539-5299FDC1E7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NeTube.jpg" TargetMode="Externa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e/e7/KrTube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XeTube.jpg" TargetMode="Externa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0/0b/Radiation_warning_symbol.sv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Radon" TargetMode="External"/><Relationship Id="rId3" Type="http://schemas.openxmlformats.org/officeDocument/2006/relationships/hyperlink" Target="http://cs.wikipedia.org/wiki/Helium" TargetMode="External"/><Relationship Id="rId7" Type="http://schemas.openxmlformats.org/officeDocument/2006/relationships/hyperlink" Target="http://cs.wikipedia.org/wiki/Xenon" TargetMode="External"/><Relationship Id="rId2" Type="http://schemas.openxmlformats.org/officeDocument/2006/relationships/hyperlink" Target="http://cs.wikipedia.org/wiki/Vz%C3%A1cn%C3%A9_plyn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Krypton" TargetMode="External"/><Relationship Id="rId5" Type="http://schemas.openxmlformats.org/officeDocument/2006/relationships/hyperlink" Target="http://cs.wikipedia.org/wiki/Argon" TargetMode="External"/><Relationship Id="rId4" Type="http://schemas.openxmlformats.org/officeDocument/2006/relationships/hyperlink" Target="http://cs.wikipedia.org/wiki/Ne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Prvky a směsi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VY_32_INOVACE_18_ Vzácné plyny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7474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59832" y="692696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Vzácné plyny</a:t>
            </a:r>
            <a:endParaRPr lang="cs-CZ" sz="3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1628800"/>
            <a:ext cx="552636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jsou členy 8.A skupiny periodické soustavy prvků </a:t>
            </a:r>
          </a:p>
          <a:p>
            <a:endParaRPr lang="cs-CZ" dirty="0">
              <a:solidFill>
                <a:srgbClr val="4D4D4D"/>
              </a:solidFill>
            </a:endParaRPr>
          </a:p>
          <a:p>
            <a:r>
              <a:rPr lang="cs-CZ" dirty="0" smtClean="0">
                <a:solidFill>
                  <a:srgbClr val="4D4D4D"/>
                </a:solidFill>
              </a:rPr>
              <a:t>                                 </a:t>
            </a:r>
            <a:r>
              <a:rPr lang="cs-CZ" sz="2400" dirty="0" smtClean="0">
                <a:solidFill>
                  <a:srgbClr val="4D4D4D"/>
                </a:solidFill>
              </a:rPr>
              <a:t>helium </a:t>
            </a:r>
          </a:p>
          <a:p>
            <a:r>
              <a:rPr lang="cs-CZ" sz="2400" dirty="0" smtClean="0">
                <a:solidFill>
                  <a:srgbClr val="4D4D4D"/>
                </a:solidFill>
              </a:rPr>
              <a:t>                         neon</a:t>
            </a:r>
          </a:p>
          <a:p>
            <a:r>
              <a:rPr lang="cs-CZ" sz="2400" dirty="0" smtClean="0">
                <a:solidFill>
                  <a:srgbClr val="4D4D4D"/>
                </a:solidFill>
              </a:rPr>
              <a:t>                         argon</a:t>
            </a:r>
          </a:p>
          <a:p>
            <a:r>
              <a:rPr lang="cs-CZ" sz="2400" dirty="0" smtClean="0">
                <a:solidFill>
                  <a:srgbClr val="4D4D4D"/>
                </a:solidFill>
              </a:rPr>
              <a:t>                         krypton</a:t>
            </a:r>
          </a:p>
          <a:p>
            <a:r>
              <a:rPr lang="cs-CZ" sz="2400" dirty="0" smtClean="0">
                <a:solidFill>
                  <a:srgbClr val="4D4D4D"/>
                </a:solidFill>
              </a:rPr>
              <a:t>                         xenon</a:t>
            </a:r>
          </a:p>
          <a:p>
            <a:r>
              <a:rPr lang="cs-CZ" sz="2400" dirty="0" smtClean="0">
                <a:solidFill>
                  <a:srgbClr val="4D4D4D"/>
                </a:solidFill>
              </a:rPr>
              <a:t>                         radon</a:t>
            </a:r>
            <a:endParaRPr lang="cs-CZ" sz="2400" dirty="0">
              <a:solidFill>
                <a:srgbClr val="4D4D4D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43608" y="4725144"/>
            <a:ext cx="60486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Jsou získávané frakční destilací zkapalněného vzduchu.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993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95536" y="260648"/>
            <a:ext cx="66247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Helium</a:t>
            </a:r>
            <a:r>
              <a:rPr lang="cs-CZ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He</a:t>
            </a:r>
            <a:r>
              <a:rPr lang="cs-CZ" sz="2800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Helium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60648"/>
            <a:ext cx="2013248" cy="1509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251520" y="1556792"/>
            <a:ext cx="7488717" cy="31393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je plynný chemický prvek patřící mezi inertní plyny  </a:t>
            </a:r>
          </a:p>
          <a:p>
            <a:r>
              <a:rPr lang="cs-CZ" dirty="0" smtClean="0"/>
              <a:t>    tvořící druhou nejvíce zastoupenou složku vesmírné hmoty.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bezbarvý plyn, bez chuti a zápachu snadno se ionizují 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dobře vedou elektrický proud. Toho se využívá při výrobě výbojek, </a:t>
            </a:r>
          </a:p>
          <a:p>
            <a:r>
              <a:rPr lang="cs-CZ" dirty="0"/>
              <a:t> </a:t>
            </a:r>
            <a:r>
              <a:rPr lang="cs-CZ" dirty="0" smtClean="0"/>
              <a:t>   září intenzivně žlutě.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nevytváří žádné sloučeniny.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je jediná látka, která při nízkých teplotách a normálním tlaku </a:t>
            </a:r>
          </a:p>
          <a:p>
            <a:r>
              <a:rPr lang="cs-CZ" dirty="0" smtClean="0"/>
              <a:t>   zůstává kapalná až k teplotě absolutní nuly.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Kapalné helium je látka, která vyniká velkým množstvím </a:t>
            </a:r>
          </a:p>
          <a:p>
            <a:r>
              <a:rPr lang="cs-CZ" dirty="0" smtClean="0"/>
              <a:t>    zajímavých vlastností. Je supratekuté</a:t>
            </a:r>
            <a:r>
              <a:rPr lang="cs-CZ" dirty="0"/>
              <a:t> </a:t>
            </a:r>
            <a:r>
              <a:rPr lang="cs-CZ" dirty="0" smtClean="0"/>
              <a:t>a supravodivé. </a:t>
            </a:r>
          </a:p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95536" y="5301208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používá k plnění balónů a vzducholodí jako náhrada hořlavého vodíku.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5536" y="5589240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Směsí helia, kyslíku a dusíku se plní tlakové láhve s dýchací směsí, určenou pro potápění do velkých hloubek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3568" y="4725144"/>
            <a:ext cx="1221873" cy="461665"/>
          </a:xfrm>
          <a:prstGeom prst="rect">
            <a:avLst/>
          </a:prstGeom>
        </p:spPr>
        <p:txBody>
          <a:bodyPr wrap="none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2400" b="1" i="1" dirty="0">
                <a:ln>
                  <a:solidFill>
                    <a:srgbClr val="FFD70D"/>
                  </a:solidFill>
                  <a:prstDash val="solid"/>
                </a:ln>
                <a:solidFill>
                  <a:srgbClr val="FFC0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Využití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95536" y="1124744"/>
            <a:ext cx="1675459" cy="461665"/>
          </a:xfrm>
          <a:prstGeom prst="rect">
            <a:avLst/>
          </a:prstGeom>
        </p:spPr>
        <p:txBody>
          <a:bodyPr wrap="none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2400" b="1" i="1" dirty="0">
                <a:ln>
                  <a:solidFill>
                    <a:srgbClr val="FFD70D"/>
                  </a:solidFill>
                  <a:prstDash val="solid"/>
                </a:ln>
                <a:solidFill>
                  <a:srgbClr val="FFC0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Vlastnosti</a:t>
            </a:r>
          </a:p>
        </p:txBody>
      </p:sp>
    </p:spTree>
    <p:extLst>
      <p:ext uri="{BB962C8B-B14F-4D97-AF65-F5344CB8AC3E}">
        <p14:creationId xmlns:p14="http://schemas.microsoft.com/office/powerpoint/2010/main" val="262901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60648"/>
            <a:ext cx="63367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Neon</a:t>
            </a:r>
            <a:r>
              <a:rPr lang="cs-CZ" sz="2800" dirty="0" smtClean="0"/>
              <a:t> </a:t>
            </a:r>
            <a:r>
              <a:rPr lang="cs-CZ" sz="2800" b="1" dirty="0" smtClean="0"/>
              <a:t>Ne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Neonum</a:t>
            </a:r>
            <a:endParaRPr lang="cs-CZ" sz="2800" i="1" dirty="0" smtClean="0"/>
          </a:p>
        </p:txBody>
      </p:sp>
      <p:pic>
        <p:nvPicPr>
          <p:cNvPr id="2050" name="Picture 2" descr="http://upload.wikimedia.org/wikipedia/commons/thumb/8/88/NeTube.jpg/220px-NeTub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8640"/>
            <a:ext cx="2095500" cy="1571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55576" y="2060848"/>
            <a:ext cx="68407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b</a:t>
            </a:r>
            <a:r>
              <a:rPr lang="cs-CZ" dirty="0" smtClean="0"/>
              <a:t>ezbarvý plyn, bez chuti a zápachu,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nereaktivní, </a:t>
            </a:r>
            <a:r>
              <a:rPr lang="cs-CZ" dirty="0"/>
              <a:t>c</a:t>
            </a:r>
            <a:r>
              <a:rPr lang="cs-CZ" dirty="0" smtClean="0"/>
              <a:t>hemické sloučeniny neonu nejsou známy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snadno ionizuje, a v ionizovaném stavu intenzivně září.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5576" y="1556792"/>
            <a:ext cx="1675459" cy="461665"/>
          </a:xfrm>
          <a:prstGeom prst="rect">
            <a:avLst/>
          </a:prstGeom>
        </p:spPr>
        <p:txBody>
          <a:bodyPr wrap="none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2400" b="1" i="1" dirty="0">
                <a:ln>
                  <a:prstDash val="solid"/>
                </a:ln>
                <a:solidFill>
                  <a:srgbClr val="C72F3A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Vlastnosti</a:t>
            </a:r>
          </a:p>
        </p:txBody>
      </p:sp>
      <p:sp>
        <p:nvSpPr>
          <p:cNvPr id="7" name="Obdélník 6"/>
          <p:cNvSpPr/>
          <p:nvPr/>
        </p:nvSpPr>
        <p:spPr>
          <a:xfrm>
            <a:off x="755576" y="3501008"/>
            <a:ext cx="1221873" cy="461665"/>
          </a:xfrm>
          <a:prstGeom prst="rect">
            <a:avLst/>
          </a:prstGeom>
        </p:spPr>
        <p:txBody>
          <a:bodyPr wrap="none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2400" b="1" i="1" dirty="0">
                <a:ln>
                  <a:prstDash val="solid"/>
                </a:ln>
                <a:solidFill>
                  <a:srgbClr val="C72F3A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Využití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5576" y="4077072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solidFill>
                  <a:prstClr val="black"/>
                </a:solidFill>
              </a:rPr>
              <a:t>v </a:t>
            </a:r>
            <a:r>
              <a:rPr lang="cs-CZ" dirty="0">
                <a:solidFill>
                  <a:prstClr val="black"/>
                </a:solidFill>
              </a:rPr>
              <a:t>osvětlovací technice. Neon má ve výbojkách </a:t>
            </a:r>
            <a:r>
              <a:rPr lang="cs-CZ" dirty="0" smtClean="0"/>
              <a:t>šarlatovou barvu.</a:t>
            </a:r>
          </a:p>
        </p:txBody>
      </p:sp>
    </p:spTree>
    <p:extLst>
      <p:ext uri="{BB962C8B-B14F-4D97-AF65-F5344CB8AC3E}">
        <p14:creationId xmlns:p14="http://schemas.microsoft.com/office/powerpoint/2010/main" val="2201236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60648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 smtClean="0"/>
              <a:t>Argon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b="1" dirty="0" smtClean="0"/>
              <a:t>Ar</a:t>
            </a:r>
            <a:r>
              <a:rPr lang="cs-CZ" sz="2800" dirty="0"/>
              <a:t> </a:t>
            </a:r>
            <a:r>
              <a:rPr lang="cs-CZ" sz="2800" i="1" dirty="0" smtClean="0"/>
              <a:t>Argon</a:t>
            </a:r>
            <a:endParaRPr lang="cs-CZ" sz="2800" dirty="0"/>
          </a:p>
        </p:txBody>
      </p:sp>
      <p:pic>
        <p:nvPicPr>
          <p:cNvPr id="3074" name="Picture 2" descr="http://upload.wikimedia.org/wikipedia/commons/2/2f/ArTub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8640"/>
            <a:ext cx="2276252" cy="1707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2060848"/>
            <a:ext cx="64087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Bezbarvý plyn, bez chuti a zápachu,  málo reaktivní,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3573016"/>
            <a:ext cx="741682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v uzavřených trubicích, kterými prochází elektrický proud, vznikají elektrické výboje. Toho se využívá v osvětlovací technice.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Argon září při větší koncentraci červeně, při nižších přechází přes fialovou a modrou až k bílé barvě.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Inertních vlastností argonu se využívá především při svařování kovů, kde tvoří ochrannou atmosféru kolem roztaveného kovu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9552" y="1484784"/>
            <a:ext cx="16754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>
                <a:ln>
                  <a:prstDash val="solid"/>
                </a:ln>
                <a:solidFill>
                  <a:srgbClr val="3778BF"/>
                </a:solidFill>
                <a:effectLst>
                  <a:glow rad="63500">
                    <a:srgbClr val="80BCC2">
                      <a:alpha val="40000"/>
                    </a:srgbClr>
                  </a:glow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Vlastnosti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9552" y="2852936"/>
            <a:ext cx="122187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>
                <a:ln>
                  <a:prstDash val="solid"/>
                </a:ln>
                <a:solidFill>
                  <a:srgbClr val="3778BF"/>
                </a:solidFill>
                <a:effectLst>
                  <a:glow rad="63500">
                    <a:srgbClr val="80BCC2">
                      <a:alpha val="40000"/>
                    </a:srgbClr>
                  </a:glow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Využití</a:t>
            </a:r>
          </a:p>
        </p:txBody>
      </p:sp>
    </p:spTree>
    <p:extLst>
      <p:ext uri="{BB962C8B-B14F-4D97-AF65-F5344CB8AC3E}">
        <p14:creationId xmlns:p14="http://schemas.microsoft.com/office/powerpoint/2010/main" val="157738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KrTub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60648"/>
            <a:ext cx="2160240" cy="1620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27584" y="1700808"/>
            <a:ext cx="60486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je plynný chemický prvek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b</a:t>
            </a:r>
            <a:r>
              <a:rPr lang="cs-CZ" dirty="0" smtClean="0"/>
              <a:t>ezbarvý plyn, bez chuti a zápachu, nereaktivní,</a:t>
            </a:r>
          </a:p>
          <a:p>
            <a:r>
              <a:rPr lang="cs-CZ" dirty="0" smtClean="0"/>
              <a:t>    chemické sloučeniny tvoří pouze vzácně s fluorem a        </a:t>
            </a:r>
          </a:p>
          <a:p>
            <a:r>
              <a:rPr lang="cs-CZ" dirty="0"/>
              <a:t> </a:t>
            </a:r>
            <a:r>
              <a:rPr lang="cs-CZ" dirty="0" smtClean="0"/>
              <a:t>   kyslíkem, všechny jsou velmi nestálé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476672"/>
            <a:ext cx="40927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Krypton</a:t>
            </a:r>
            <a:r>
              <a:rPr lang="cs-CZ" sz="2800" dirty="0" smtClean="0"/>
              <a:t>  </a:t>
            </a:r>
            <a:r>
              <a:rPr lang="cs-CZ" sz="2800" b="1" dirty="0" err="1" smtClean="0"/>
              <a:t>Kr</a:t>
            </a:r>
            <a:r>
              <a:rPr lang="cs-CZ" sz="2800" dirty="0" smtClean="0"/>
              <a:t> </a:t>
            </a:r>
            <a:r>
              <a:rPr lang="cs-CZ" sz="2800" i="1" dirty="0" err="1" smtClean="0"/>
              <a:t>Kryptonum</a:t>
            </a:r>
            <a:r>
              <a:rPr lang="cs-CZ" sz="2800" i="1" dirty="0" smtClean="0"/>
              <a:t> 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11560" y="1268760"/>
            <a:ext cx="16754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>
                <a:ln>
                  <a:solidFill>
                    <a:srgbClr val="BD79BD"/>
                  </a:solidFill>
                  <a:prstDash val="solid"/>
                </a:ln>
                <a:solidFill>
                  <a:srgbClr val="BD79BD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Vlastnosti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5576" y="3068960"/>
            <a:ext cx="122187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>
                <a:ln>
                  <a:solidFill>
                    <a:srgbClr val="BD79BD"/>
                  </a:solidFill>
                  <a:prstDash val="solid"/>
                </a:ln>
                <a:solidFill>
                  <a:srgbClr val="BD79BD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Využití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827584" y="3573016"/>
            <a:ext cx="57606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Světlo vzniklé výbojem v kryptonu má zelenavě až světle fialovou barvu, která se jeho ředěním v nádobě vytrácí a při velkém zředění začne vydávat bílé světlo.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6452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85000"/>
              </a:schemeClr>
            </a:gs>
            <a:gs pos="100000">
              <a:schemeClr val="bg1">
                <a:lumMod val="7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5/59/XeTube.jpg/200px-XeTube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6672"/>
            <a:ext cx="19050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1916832"/>
            <a:ext cx="669674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b</a:t>
            </a:r>
            <a:r>
              <a:rPr lang="cs-CZ" dirty="0" smtClean="0"/>
              <a:t>ezbarvý plyn, bez chuti a zápachu, nereaktivní.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c</a:t>
            </a:r>
            <a:r>
              <a:rPr lang="cs-CZ" dirty="0" smtClean="0"/>
              <a:t>hemické sloučeniny tvoří pouze vzácně s fluorem, chlorem a kyslíkem</a:t>
            </a:r>
            <a:r>
              <a:rPr lang="cs-CZ" dirty="0"/>
              <a:t> </a:t>
            </a:r>
            <a:r>
              <a:rPr lang="cs-CZ" dirty="0" smtClean="0"/>
              <a:t>jsou velmi nestále.</a:t>
            </a:r>
          </a:p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x</a:t>
            </a:r>
            <a:r>
              <a:rPr lang="cs-CZ" dirty="0" smtClean="0"/>
              <a:t>enon stejně jako i ostatní vzácné plyny má velmi malý elektrický odpor, a proto vede velmi dobře elektrický proud. Toho se využívá v osvětlovací technice.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Xenon má fialovou barvu, ale ředěním xenonu ve výbojové trubici barva ztrácí na plnosti a při velkém zředění vydává xenon pouze bílé světlo.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268760"/>
            <a:ext cx="16754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>
                <a:ln>
                  <a:solidFill>
                    <a:srgbClr val="BD79BD"/>
                  </a:solidFill>
                  <a:prstDash val="solid"/>
                </a:ln>
                <a:solidFill>
                  <a:srgbClr val="BD79BD"/>
                </a:solidFill>
                <a:effectLst>
                  <a:glow rad="63500">
                    <a:srgbClr val="80BCC2">
                      <a:alpha val="40000"/>
                    </a:srgbClr>
                  </a:glow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Vlastnosti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3429000"/>
            <a:ext cx="122187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>
                <a:ln>
                  <a:solidFill>
                    <a:srgbClr val="BD79BD"/>
                  </a:solidFill>
                  <a:prstDash val="solid"/>
                </a:ln>
                <a:solidFill>
                  <a:srgbClr val="BD79BD"/>
                </a:solidFill>
                <a:effectLst>
                  <a:glow rad="63500">
                    <a:srgbClr val="80BCC2">
                      <a:alpha val="40000"/>
                    </a:srgbClr>
                  </a:glow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Využití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260648"/>
            <a:ext cx="63367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Xenon</a:t>
            </a:r>
            <a:r>
              <a:rPr lang="cs-CZ" sz="2800" dirty="0" smtClean="0"/>
              <a:t> </a:t>
            </a:r>
            <a:r>
              <a:rPr lang="cs-CZ" sz="2800" b="1" dirty="0" err="1" smtClean="0"/>
              <a:t>Xe</a:t>
            </a:r>
            <a:r>
              <a:rPr lang="cs-CZ" sz="2800" dirty="0" smtClean="0"/>
              <a:t> </a:t>
            </a:r>
            <a:r>
              <a:rPr lang="cs-CZ" sz="2800" i="1" dirty="0"/>
              <a:t>Xenon</a:t>
            </a:r>
            <a:endParaRPr lang="cs-CZ" sz="2800" i="1" dirty="0" smtClean="0"/>
          </a:p>
        </p:txBody>
      </p:sp>
    </p:spTree>
    <p:extLst>
      <p:ext uri="{BB962C8B-B14F-4D97-AF65-F5344CB8AC3E}">
        <p14:creationId xmlns:p14="http://schemas.microsoft.com/office/powerpoint/2010/main" val="3425119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132856"/>
            <a:ext cx="705678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b</a:t>
            </a:r>
            <a:r>
              <a:rPr lang="cs-CZ" dirty="0" smtClean="0"/>
              <a:t>ezbarvý plyn, bez chuti a zápachu, nereaktivní.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zniká jako produkt radioaktivního rozpadu radia a uranu a díky své nestálosti postupně zaniká dalším radioaktivním rozpadem.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c</a:t>
            </a:r>
            <a:r>
              <a:rPr lang="cs-CZ" dirty="0" smtClean="0"/>
              <a:t>hemické sloučeniny tvoří vzácně s fluorem, chlorem a kyslíkem, všechny jsou velmi nestálé.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vede velmi dobře elektrický proud.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 toho by se dalo využívat při výrobě osvětlovací techniky, ale je velmi radioaktivní, a proto to není možné. Radon ve výbojce vydává jasně bílé světlo.</a:t>
            </a:r>
            <a:endParaRPr lang="cs-CZ" dirty="0"/>
          </a:p>
        </p:txBody>
      </p:sp>
      <p:pic>
        <p:nvPicPr>
          <p:cNvPr id="6146" name="Picture 2" descr="Soubor:Radiation warning symbol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48680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27584" y="836712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 smtClean="0"/>
              <a:t>Radon</a:t>
            </a:r>
            <a:r>
              <a:rPr lang="cs-CZ" sz="2800" dirty="0"/>
              <a:t> </a:t>
            </a:r>
            <a:r>
              <a:rPr lang="cs-CZ" sz="2800" b="1" dirty="0" err="1" smtClean="0"/>
              <a:t>Rn</a:t>
            </a:r>
            <a:r>
              <a:rPr lang="cs-CZ" sz="2800" b="1" dirty="0" smtClean="0"/>
              <a:t> </a:t>
            </a:r>
            <a:r>
              <a:rPr lang="cs-CZ" sz="2800" i="1" dirty="0" err="1" smtClean="0"/>
              <a:t>Radonum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683568" y="4581128"/>
            <a:ext cx="662473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může </a:t>
            </a:r>
            <a:r>
              <a:rPr lang="cs-CZ" dirty="0"/>
              <a:t>v malých dávkách vyvěrat sám z podloží přímo v plynné </a:t>
            </a:r>
            <a:r>
              <a:rPr lang="cs-CZ" dirty="0" smtClean="0"/>
              <a:t>podobě</a:t>
            </a:r>
            <a:r>
              <a:rPr lang="cs-CZ" dirty="0"/>
              <a:t> </a:t>
            </a:r>
            <a:r>
              <a:rPr lang="cs-CZ" dirty="0" smtClean="0"/>
              <a:t>nebo </a:t>
            </a:r>
            <a:r>
              <a:rPr lang="cs-CZ" dirty="0"/>
              <a:t>radon absorbuje do podzemní vody a s tou se dostává na povrch.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Zvýšený </a:t>
            </a:r>
            <a:r>
              <a:rPr lang="cs-CZ" dirty="0"/>
              <a:t>výskyt radonu v určité lokalitě s sebou přináší nárůst nebezpečí výskytu rakoviny plic. </a:t>
            </a:r>
          </a:p>
        </p:txBody>
      </p:sp>
    </p:spTree>
    <p:extLst>
      <p:ext uri="{BB962C8B-B14F-4D97-AF65-F5344CB8AC3E}">
        <p14:creationId xmlns:p14="http://schemas.microsoft.com/office/powerpoint/2010/main" val="1941184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556792"/>
            <a:ext cx="777686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textů a  </a:t>
            </a:r>
            <a:r>
              <a:rPr lang="cs-CZ" dirty="0"/>
              <a:t>obrázků </a:t>
            </a:r>
            <a:r>
              <a:rPr lang="cs-CZ" dirty="0" smtClean="0"/>
              <a:t>:</a:t>
            </a: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http://cs.wikipedia.org/wiki/Vz%C3%A1cn%C3%A9_plyny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http://cs.wikipedia.org/wiki/Helium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http://cs.wikipedia.org/wiki/Neon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5"/>
              </a:rPr>
              <a:t>http://cs.wikipedia.org/wiki/Argon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6"/>
              </a:rPr>
              <a:t>http://cs.wikipedia.org/wiki/Krypton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7"/>
              </a:rPr>
              <a:t>http://cs.wikipedia.org/wiki/Xenon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hlinkClick r:id="rId8"/>
              </a:rPr>
              <a:t>http://cs.wikipedia.org/wiki/Radon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ZŠ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výkladu </a:t>
            </a:r>
            <a:r>
              <a:rPr lang="cs-CZ" dirty="0" smtClean="0"/>
              <a:t>učiva vzácné plyny. </a:t>
            </a:r>
            <a:endParaRPr lang="cs-CZ" dirty="0" smtClean="0"/>
          </a:p>
          <a:p>
            <a:r>
              <a:rPr lang="cs-CZ" dirty="0" smtClean="0"/>
              <a:t>Materiál </a:t>
            </a:r>
            <a:r>
              <a:rPr lang="cs-CZ" dirty="0"/>
              <a:t>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3801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677</TotalTime>
  <Words>647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</cp:lastModifiedBy>
  <cp:revision>28</cp:revision>
  <dcterms:created xsi:type="dcterms:W3CDTF">2013-01-02T17:07:30Z</dcterms:created>
  <dcterms:modified xsi:type="dcterms:W3CDTF">2013-01-17T19:29:02Z</dcterms:modified>
</cp:coreProperties>
</file>