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59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33335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380850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530585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65275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39958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4671769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278892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8143637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26619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57626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24864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50000">
              <a:schemeClr val="accent6">
                <a:lumMod val="40000"/>
                <a:lumOff val="6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62EEE-DC26-4E00-8093-CA9A040E975C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02BEF-713C-4A61-AF8D-C86199A04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6315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VY_32_INOVACE_21_Polární, nepolární vazba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55785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772400" cy="1470025"/>
          </a:xfrm>
        </p:spPr>
        <p:txBody>
          <a:bodyPr/>
          <a:lstStyle/>
          <a:p>
            <a:r>
              <a:rPr lang="cs-CZ" dirty="0" smtClean="0"/>
              <a:t>Chemická vazba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2014" y="1844824"/>
            <a:ext cx="7970426" cy="3672408"/>
          </a:xfrm>
        </p:spPr>
        <p:txBody>
          <a:bodyPr>
            <a:noAutofit/>
          </a:bodyPr>
          <a:lstStyle/>
          <a:p>
            <a:pPr algn="l">
              <a:lnSpc>
                <a:spcPct val="110000"/>
              </a:lnSpc>
              <a:spcBef>
                <a:spcPct val="50000"/>
              </a:spcBef>
              <a:defRPr/>
            </a:pPr>
            <a:r>
              <a:rPr kumimoji="1"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Atomy prvků nejsou schopné trvalé existence v nesloučeném stavu. </a:t>
            </a:r>
            <a:r>
              <a:rPr kumimoji="1"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Sdružují </a:t>
            </a:r>
            <a:r>
              <a:rPr kumimoji="1"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 do molekul nebo krystalů</a:t>
            </a:r>
            <a:r>
              <a:rPr kumimoji="1" lang="cs-CZ" sz="2400" dirty="0" smtClean="0"/>
              <a:t>.</a:t>
            </a:r>
          </a:p>
          <a:p>
            <a:pPr algn="l">
              <a:lnSpc>
                <a:spcPct val="110000"/>
              </a:lnSpc>
              <a:spcBef>
                <a:spcPct val="50000"/>
              </a:spcBef>
              <a:defRPr/>
            </a:pPr>
            <a:endParaRPr kumimoji="1" lang="cs-CZ" sz="2400" dirty="0"/>
          </a:p>
          <a:p>
            <a:pPr algn="l">
              <a:lnSpc>
                <a:spcPct val="110000"/>
              </a:lnSpc>
            </a:pPr>
            <a:r>
              <a:rPr lang="cs-CZ" sz="2400" b="1" dirty="0" smtClean="0">
                <a:solidFill>
                  <a:schemeClr val="tx1"/>
                </a:solidFill>
              </a:rPr>
              <a:t>Chemická vazba </a:t>
            </a:r>
            <a:r>
              <a:rPr lang="cs-CZ" sz="2400" dirty="0" smtClean="0">
                <a:solidFill>
                  <a:schemeClr val="tx1"/>
                </a:solidFill>
              </a:rPr>
              <a:t>– jsou </a:t>
            </a:r>
            <a:r>
              <a:rPr lang="cs-CZ" sz="2400" dirty="0" smtClean="0">
                <a:solidFill>
                  <a:schemeClr val="tx1"/>
                </a:solidFill>
              </a:rPr>
              <a:t>síly, které drží atomy v molekulách.</a:t>
            </a:r>
          </a:p>
          <a:p>
            <a:pPr algn="l">
              <a:lnSpc>
                <a:spcPct val="110000"/>
              </a:lnSpc>
            </a:pPr>
            <a:endParaRPr lang="cs-CZ" sz="2400" dirty="0" smtClean="0">
              <a:solidFill>
                <a:schemeClr val="tx1"/>
              </a:solidFill>
            </a:endParaRPr>
          </a:p>
          <a:p>
            <a:pPr algn="l">
              <a:spcBef>
                <a:spcPct val="50000"/>
              </a:spcBef>
              <a:defRPr/>
            </a:pPr>
            <a:r>
              <a:rPr kumimoji="1" lang="cs-CZ" sz="2400" dirty="0">
                <a:solidFill>
                  <a:schemeClr val="tx1"/>
                </a:solidFill>
              </a:rPr>
              <a:t>Vytvořit chemickou vazbu mezi atomy mohou jen tzv. </a:t>
            </a:r>
            <a:r>
              <a:rPr kumimoji="1" lang="cs-CZ" sz="2400" b="1" dirty="0">
                <a:solidFill>
                  <a:schemeClr val="tx1"/>
                </a:solidFill>
              </a:rPr>
              <a:t>valenční </a:t>
            </a:r>
            <a:r>
              <a:rPr kumimoji="1" lang="cs-CZ" sz="2400" b="1" dirty="0" smtClean="0">
                <a:solidFill>
                  <a:schemeClr val="tx1"/>
                </a:solidFill>
              </a:rPr>
              <a:t>elektrony </a:t>
            </a:r>
            <a:r>
              <a:rPr kumimoji="1" lang="cs-CZ" sz="2400" dirty="0" smtClean="0">
                <a:solidFill>
                  <a:schemeClr val="tx1"/>
                </a:solidFill>
              </a:rPr>
              <a:t>(elektrony </a:t>
            </a:r>
            <a:r>
              <a:rPr kumimoji="1" lang="cs-CZ" sz="2400" dirty="0">
                <a:solidFill>
                  <a:schemeClr val="tx1"/>
                </a:solidFill>
              </a:rPr>
              <a:t>obíhající nejdál od jádra atomu).</a:t>
            </a:r>
          </a:p>
          <a:p>
            <a:pPr algn="l">
              <a:lnSpc>
                <a:spcPct val="110000"/>
              </a:lnSpc>
            </a:pPr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6534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556792"/>
            <a:ext cx="792088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lang="cs-CZ" sz="2400" b="1" dirty="0"/>
              <a:t>Elektronegativita</a:t>
            </a:r>
            <a:r>
              <a:rPr lang="cs-CZ" sz="2400" dirty="0"/>
              <a:t> je  vlastnost atomu, vyjadřující jeho </a:t>
            </a:r>
            <a:r>
              <a:rPr lang="cs-CZ" sz="2400" dirty="0" smtClean="0"/>
              <a:t>   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 </a:t>
            </a:r>
            <a:r>
              <a:rPr lang="cs-CZ" sz="2400" dirty="0" smtClean="0"/>
              <a:t> schopnost </a:t>
            </a:r>
            <a:r>
              <a:rPr lang="cs-CZ" sz="2400" dirty="0"/>
              <a:t>přitahovat vazebné elektrony. 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Je to bezrozměrná relativní veličina, značí se  X . Elektronegativitu najdeme v tabulkách.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Podle rozdílu elektronegativity rozlišujeme vazby na</a:t>
            </a:r>
            <a:r>
              <a:rPr lang="cs-CZ" sz="2400" dirty="0" smtClean="0"/>
              <a:t>:</a:t>
            </a:r>
          </a:p>
          <a:p>
            <a:pPr>
              <a:lnSpc>
                <a:spcPct val="110000"/>
              </a:lnSpc>
            </a:pPr>
            <a:endParaRPr lang="cs-CZ" sz="2400" dirty="0"/>
          </a:p>
          <a:p>
            <a:pPr>
              <a:lnSpc>
                <a:spcPct val="110000"/>
              </a:lnSpc>
            </a:pPr>
            <a:r>
              <a:rPr lang="cs-CZ" sz="2400" dirty="0"/>
              <a:t>a) </a:t>
            </a:r>
            <a:r>
              <a:rPr lang="cs-CZ" sz="2400" dirty="0">
                <a:solidFill>
                  <a:srgbClr val="C00000"/>
                </a:solidFill>
              </a:rPr>
              <a:t>nepolární</a:t>
            </a:r>
            <a:r>
              <a:rPr lang="cs-CZ" sz="2400" dirty="0"/>
              <a:t> (rozdíl elektronegativity je menší je 0,4)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b)</a:t>
            </a:r>
            <a:r>
              <a:rPr lang="cs-CZ" sz="2400" dirty="0">
                <a:solidFill>
                  <a:srgbClr val="C00000"/>
                </a:solidFill>
              </a:rPr>
              <a:t> polární </a:t>
            </a:r>
            <a:r>
              <a:rPr lang="cs-CZ" sz="2400" dirty="0"/>
              <a:t>(rozdíl je 0,4 - 1,7)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c) </a:t>
            </a:r>
            <a:r>
              <a:rPr lang="cs-CZ" sz="2400" dirty="0">
                <a:solidFill>
                  <a:srgbClr val="C00000"/>
                </a:solidFill>
              </a:rPr>
              <a:t>iontová</a:t>
            </a:r>
            <a:r>
              <a:rPr lang="cs-CZ" sz="2400" dirty="0"/>
              <a:t> (1,7 a více)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 </a:t>
            </a:r>
          </a:p>
        </p:txBody>
      </p:sp>
      <p:sp>
        <p:nvSpPr>
          <p:cNvPr id="3" name="Text Box 21"/>
          <p:cNvSpPr txBox="1">
            <a:spLocks noChangeArrowheads="1"/>
          </p:cNvSpPr>
          <p:nvPr/>
        </p:nvSpPr>
        <p:spPr bwMode="auto">
          <a:xfrm>
            <a:off x="381000" y="304800"/>
            <a:ext cx="822344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Elektronegativita</a:t>
            </a:r>
            <a:endParaRPr lang="cs-CZ" sz="36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4670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827584" y="1268760"/>
            <a:ext cx="784887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kumimoji="1" lang="cs-CZ" sz="2000" dirty="0" smtClean="0">
                <a:latin typeface="Arial" charset="0"/>
              </a:rPr>
              <a:t>- Vznikne tak, </a:t>
            </a:r>
            <a:r>
              <a:rPr kumimoji="1" lang="cs-CZ" sz="2000" dirty="0">
                <a:latin typeface="Arial" charset="0"/>
              </a:rPr>
              <a:t>že elektrony </a:t>
            </a:r>
            <a:r>
              <a:rPr kumimoji="1" lang="cs-CZ" sz="2000" dirty="0" smtClean="0">
                <a:latin typeface="Arial" charset="0"/>
              </a:rPr>
              <a:t> </a:t>
            </a:r>
            <a:r>
              <a:rPr kumimoji="1" lang="cs-CZ" sz="2000" dirty="0">
                <a:latin typeface="Arial" charset="0"/>
              </a:rPr>
              <a:t>atomů vytvoří </a:t>
            </a:r>
            <a:r>
              <a:rPr kumimoji="1" lang="cs-CZ" sz="2000" dirty="0" smtClean="0">
                <a:latin typeface="Arial" charset="0"/>
              </a:rPr>
              <a:t>alespoň </a:t>
            </a:r>
            <a:r>
              <a:rPr kumimoji="1" lang="cs-CZ" sz="2000" dirty="0">
                <a:latin typeface="Arial" charset="0"/>
              </a:rPr>
              <a:t>jeden společný </a:t>
            </a:r>
            <a:r>
              <a:rPr kumimoji="1" lang="cs-CZ" sz="2000" b="1" dirty="0" smtClean="0">
                <a:latin typeface="Arial" charset="0"/>
              </a:rPr>
              <a:t>elektronový pár</a:t>
            </a:r>
            <a:r>
              <a:rPr kumimoji="1" lang="cs-CZ" sz="2000" dirty="0" smtClean="0">
                <a:latin typeface="Arial" charset="0"/>
              </a:rPr>
              <a:t>.</a:t>
            </a:r>
            <a:endParaRPr kumimoji="1" lang="cs-CZ" sz="2000" dirty="0">
              <a:latin typeface="Arial" charset="0"/>
            </a:endParaRPr>
          </a:p>
        </p:txBody>
      </p:sp>
      <p:sp>
        <p:nvSpPr>
          <p:cNvPr id="4101" name="Text Box 21"/>
          <p:cNvSpPr txBox="1">
            <a:spLocks noChangeArrowheads="1"/>
          </p:cNvSpPr>
          <p:nvPr/>
        </p:nvSpPr>
        <p:spPr bwMode="auto">
          <a:xfrm>
            <a:off x="381000" y="304800"/>
            <a:ext cx="822344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Chemická 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vazba -  nepolární</a:t>
            </a:r>
            <a:endParaRPr lang="cs-CZ" sz="36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42007" name="Text Box 23"/>
          <p:cNvSpPr txBox="1">
            <a:spLocks noChangeArrowheads="1"/>
          </p:cNvSpPr>
          <p:nvPr/>
        </p:nvSpPr>
        <p:spPr bwMode="auto">
          <a:xfrm>
            <a:off x="1554088" y="420432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kumimoji="1"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    </a:t>
            </a:r>
            <a:r>
              <a:rPr kumimoji="1" lang="cs-CZ" sz="2800" b="1" dirty="0">
                <a:latin typeface="Arial" charset="0"/>
              </a:rPr>
              <a:t>H</a:t>
            </a:r>
            <a:r>
              <a:rPr kumimoji="1"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</a:t>
            </a:r>
            <a:r>
              <a:rPr kumimoji="1"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+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kumimoji="1" lang="cs-CZ" sz="2800" b="1" dirty="0" smtClean="0">
                <a:latin typeface="Arial" charset="0"/>
              </a:rPr>
              <a:t>H</a:t>
            </a:r>
            <a:endParaRPr kumimoji="1" lang="cs-CZ" sz="2800" b="1" dirty="0">
              <a:latin typeface="Arial" charset="0"/>
            </a:endParaRPr>
          </a:p>
        </p:txBody>
      </p:sp>
      <p:sp>
        <p:nvSpPr>
          <p:cNvPr id="42008" name="Line 24"/>
          <p:cNvSpPr>
            <a:spLocks noChangeShapeType="1"/>
          </p:cNvSpPr>
          <p:nvPr/>
        </p:nvSpPr>
        <p:spPr bwMode="auto">
          <a:xfrm>
            <a:off x="3989200" y="3501008"/>
            <a:ext cx="9144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2019" name="Text Box 35"/>
          <p:cNvSpPr txBox="1">
            <a:spLocks noChangeArrowheads="1"/>
          </p:cNvSpPr>
          <p:nvPr/>
        </p:nvSpPr>
        <p:spPr bwMode="auto">
          <a:xfrm>
            <a:off x="971600" y="2348880"/>
            <a:ext cx="3429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>
                <a:latin typeface="Arial" charset="0"/>
              </a:rPr>
              <a:t>Atom vodíku + atom </a:t>
            </a:r>
            <a:r>
              <a:rPr kumimoji="1" lang="cs-CZ" sz="2000" dirty="0" smtClean="0">
                <a:latin typeface="Arial" charset="0"/>
              </a:rPr>
              <a:t>vodíku</a:t>
            </a:r>
            <a:endParaRPr kumimoji="1" lang="cs-CZ" sz="2000" dirty="0">
              <a:latin typeface="Arial" charset="0"/>
            </a:endParaRPr>
          </a:p>
        </p:txBody>
      </p:sp>
      <p:sp>
        <p:nvSpPr>
          <p:cNvPr id="42020" name="Text Box 36"/>
          <p:cNvSpPr txBox="1">
            <a:spLocks noChangeArrowheads="1"/>
          </p:cNvSpPr>
          <p:nvPr/>
        </p:nvSpPr>
        <p:spPr bwMode="auto">
          <a:xfrm>
            <a:off x="4283968" y="2348880"/>
            <a:ext cx="838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kumimoji="1" lang="cs-CZ" sz="2000" b="1" dirty="0">
                <a:solidFill>
                  <a:srgbClr val="FF0000"/>
                </a:solidFill>
                <a:latin typeface="Arial" charset="0"/>
              </a:rPr>
              <a:t>tvoří</a:t>
            </a:r>
          </a:p>
        </p:txBody>
      </p:sp>
      <p:sp>
        <p:nvSpPr>
          <p:cNvPr id="42021" name="Text Box 37"/>
          <p:cNvSpPr txBox="1">
            <a:spLocks noChangeArrowheads="1"/>
          </p:cNvSpPr>
          <p:nvPr/>
        </p:nvSpPr>
        <p:spPr bwMode="auto">
          <a:xfrm>
            <a:off x="5148064" y="2348880"/>
            <a:ext cx="252028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>
                <a:latin typeface="Arial" charset="0"/>
              </a:rPr>
              <a:t>molekulu</a:t>
            </a:r>
            <a:r>
              <a:rPr kumimoji="1"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kumimoji="1" lang="cs-CZ" sz="2000" dirty="0" smtClean="0">
                <a:latin typeface="Arial" charset="0"/>
              </a:rPr>
              <a:t>vodíku</a:t>
            </a:r>
            <a:endParaRPr kumimoji="1" lang="cs-CZ" sz="2000" dirty="0">
              <a:latin typeface="Arial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1763688" y="3212976"/>
            <a:ext cx="648072" cy="576064"/>
            <a:chOff x="1043608" y="2348880"/>
            <a:chExt cx="1467576" cy="1368152"/>
          </a:xfrm>
        </p:grpSpPr>
        <p:sp>
          <p:nvSpPr>
            <p:cNvPr id="21" name="Ovál 20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565053" y="2870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0" name="Text Box 30"/>
          <p:cNvSpPr txBox="1">
            <a:spLocks noChangeArrowheads="1"/>
          </p:cNvSpPr>
          <p:nvPr/>
        </p:nvSpPr>
        <p:spPr bwMode="auto">
          <a:xfrm>
            <a:off x="5148064" y="4797152"/>
            <a:ext cx="216024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2000">
                <a:latin typeface="Arial" charset="0"/>
              </a:defRPr>
            </a:lvl1pPr>
          </a:lstStyle>
          <a:p>
            <a:r>
              <a:rPr lang="cs-CZ" dirty="0"/>
              <a:t>Elektronový pár</a:t>
            </a:r>
          </a:p>
        </p:txBody>
      </p:sp>
      <p:sp>
        <p:nvSpPr>
          <p:cNvPr id="71" name="Text Box 29"/>
          <p:cNvSpPr txBox="1">
            <a:spLocks noChangeArrowheads="1"/>
          </p:cNvSpPr>
          <p:nvPr/>
        </p:nvSpPr>
        <p:spPr bwMode="auto">
          <a:xfrm>
            <a:off x="1691680" y="4941168"/>
            <a:ext cx="252028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dirty="0">
                <a:latin typeface="Arial" charset="0"/>
              </a:rPr>
              <a:t>Valenční elektrony</a:t>
            </a:r>
          </a:p>
        </p:txBody>
      </p:sp>
      <p:cxnSp>
        <p:nvCxnSpPr>
          <p:cNvPr id="3" name="Přímá spojnice se šipkou 2"/>
          <p:cNvCxnSpPr>
            <a:stCxn id="71" idx="0"/>
          </p:cNvCxnSpPr>
          <p:nvPr/>
        </p:nvCxnSpPr>
        <p:spPr>
          <a:xfrm flipV="1">
            <a:off x="2951820" y="4581128"/>
            <a:ext cx="18002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 flipV="1">
            <a:off x="2483768" y="4581128"/>
            <a:ext cx="21602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Vývojový diagram: ukončení 8"/>
          <p:cNvSpPr/>
          <p:nvPr/>
        </p:nvSpPr>
        <p:spPr>
          <a:xfrm>
            <a:off x="5796136" y="4509120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023" name="Text Box 39"/>
          <p:cNvSpPr txBox="1">
            <a:spLocks noChangeArrowheads="1"/>
          </p:cNvSpPr>
          <p:nvPr/>
        </p:nvSpPr>
        <p:spPr bwMode="auto">
          <a:xfrm>
            <a:off x="5292080" y="4293096"/>
            <a:ext cx="1981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800" b="1" dirty="0" smtClean="0">
                <a:latin typeface="Arial" charset="0"/>
              </a:rPr>
              <a:t>H</a:t>
            </a:r>
            <a:r>
              <a:rPr kumimoji="1" lang="cs-CZ" sz="28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kumimoji="1"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latin typeface="Arial" charset="0"/>
              </a:rPr>
              <a:t> </a:t>
            </a:r>
            <a:r>
              <a:rPr kumimoji="1"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charset="0"/>
              </a:rPr>
              <a:t> </a:t>
            </a:r>
            <a:r>
              <a:rPr kumimoji="1" lang="cs-CZ" sz="2800" b="1" dirty="0" smtClean="0">
                <a:latin typeface="Arial" charset="0"/>
              </a:rPr>
              <a:t>H</a:t>
            </a:r>
            <a:endParaRPr kumimoji="1" lang="cs-CZ" sz="2800" b="1" dirty="0">
              <a:latin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83768" y="3356992"/>
            <a:ext cx="319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cs-CZ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+</a:t>
            </a:r>
            <a:endParaRPr lang="cs-CZ" dirty="0"/>
          </a:p>
        </p:txBody>
      </p:sp>
      <p:grpSp>
        <p:nvGrpSpPr>
          <p:cNvPr id="131" name="Skupina 130"/>
          <p:cNvGrpSpPr/>
          <p:nvPr/>
        </p:nvGrpSpPr>
        <p:grpSpPr>
          <a:xfrm flipH="1">
            <a:off x="2915816" y="3212976"/>
            <a:ext cx="720080" cy="576064"/>
            <a:chOff x="1043608" y="2348880"/>
            <a:chExt cx="1467576" cy="1368152"/>
          </a:xfrm>
        </p:grpSpPr>
        <p:sp>
          <p:nvSpPr>
            <p:cNvPr id="132" name="Ovál 131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565053" y="2870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5" name="Skupina 134"/>
          <p:cNvGrpSpPr/>
          <p:nvPr/>
        </p:nvGrpSpPr>
        <p:grpSpPr>
          <a:xfrm>
            <a:off x="5148064" y="3212976"/>
            <a:ext cx="648072" cy="576064"/>
            <a:chOff x="1043608" y="2348880"/>
            <a:chExt cx="1467576" cy="1368152"/>
          </a:xfrm>
        </p:grpSpPr>
        <p:sp>
          <p:nvSpPr>
            <p:cNvPr id="136" name="Ovál 135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565053" y="2870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9" name="Skupina 138"/>
          <p:cNvGrpSpPr/>
          <p:nvPr/>
        </p:nvGrpSpPr>
        <p:grpSpPr>
          <a:xfrm flipH="1">
            <a:off x="5796136" y="3212976"/>
            <a:ext cx="648072" cy="576064"/>
            <a:chOff x="1043608" y="2348880"/>
            <a:chExt cx="1467576" cy="1368152"/>
          </a:xfrm>
        </p:grpSpPr>
        <p:sp>
          <p:nvSpPr>
            <p:cNvPr id="140" name="Ovál 139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565053" y="2870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3" name="Line 24"/>
          <p:cNvSpPr>
            <a:spLocks noChangeShapeType="1"/>
          </p:cNvSpPr>
          <p:nvPr/>
        </p:nvSpPr>
        <p:spPr bwMode="auto">
          <a:xfrm>
            <a:off x="4067944" y="4509120"/>
            <a:ext cx="9144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3" name="Text Box 6"/>
          <p:cNvSpPr txBox="1">
            <a:spLocks noChangeArrowheads="1"/>
          </p:cNvSpPr>
          <p:nvPr/>
        </p:nvSpPr>
        <p:spPr bwMode="auto">
          <a:xfrm>
            <a:off x="395536" y="5445224"/>
            <a:ext cx="856895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 smtClean="0">
                <a:latin typeface="Arial" charset="0"/>
              </a:rPr>
              <a:t>- Nepolární vazba je typická pro molekuly prvků ale může se vyskytovat</a:t>
            </a:r>
            <a:r>
              <a:rPr kumimoji="1" lang="cs-CZ" sz="2000" dirty="0">
                <a:latin typeface="Arial" charset="0"/>
              </a:rPr>
              <a:t> </a:t>
            </a:r>
            <a:r>
              <a:rPr kumimoji="1" lang="cs-CZ" sz="2000" dirty="0" smtClean="0">
                <a:latin typeface="Arial" charset="0"/>
              </a:rPr>
              <a:t>    i </a:t>
            </a:r>
            <a:r>
              <a:rPr kumimoji="1" lang="cs-CZ" sz="2000" dirty="0" smtClean="0">
                <a:latin typeface="Arial" charset="0"/>
              </a:rPr>
              <a:t>v sloučeninách.</a:t>
            </a:r>
            <a:endParaRPr kumimoji="1" lang="cs-CZ" sz="20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59423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2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2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2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2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2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2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/>
      <p:bldP spid="42007" grpId="0"/>
      <p:bldP spid="42008" grpId="0" animBg="1"/>
      <p:bldP spid="42019" grpId="0"/>
      <p:bldP spid="42020" grpId="0"/>
      <p:bldP spid="42021" grpId="0"/>
      <p:bldP spid="70" grpId="0"/>
      <p:bldP spid="71" grpId="0"/>
      <p:bldP spid="9" grpId="0" animBg="1"/>
      <p:bldP spid="42023" grpId="0"/>
      <p:bldP spid="10" grpId="0"/>
      <p:bldP spid="143" grpId="0" animBg="1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251520" y="1052736"/>
            <a:ext cx="861060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kumimoji="1" lang="cs-CZ" sz="2000" dirty="0" smtClean="0">
                <a:latin typeface="Arial" charset="0"/>
              </a:rPr>
              <a:t>Chemická </a:t>
            </a:r>
            <a:r>
              <a:rPr kumimoji="1" lang="cs-CZ" sz="2000" dirty="0">
                <a:latin typeface="Arial" charset="0"/>
              </a:rPr>
              <a:t>vazba vznikne tím, že elektrony </a:t>
            </a:r>
            <a:r>
              <a:rPr kumimoji="1" lang="cs-CZ" sz="2000" dirty="0" smtClean="0">
                <a:latin typeface="Arial" charset="0"/>
              </a:rPr>
              <a:t>různých </a:t>
            </a:r>
            <a:r>
              <a:rPr kumimoji="1" lang="cs-CZ" sz="2000" dirty="0">
                <a:latin typeface="Arial" charset="0"/>
              </a:rPr>
              <a:t>atomů vytvoří </a:t>
            </a:r>
          </a:p>
          <a:p>
            <a:pPr algn="l">
              <a:spcBef>
                <a:spcPct val="50000"/>
              </a:spcBef>
              <a:defRPr/>
            </a:pPr>
            <a:r>
              <a:rPr kumimoji="1" lang="cs-CZ" sz="2000" dirty="0">
                <a:latin typeface="Arial" charset="0"/>
              </a:rPr>
              <a:t>  alespoň jeden společný </a:t>
            </a:r>
            <a:r>
              <a:rPr kumimoji="1" lang="cs-CZ" sz="2000" b="1" dirty="0" smtClean="0">
                <a:latin typeface="Arial" charset="0"/>
              </a:rPr>
              <a:t>elektronový pár</a:t>
            </a:r>
            <a:r>
              <a:rPr kumimoji="1" lang="cs-CZ" sz="2000" dirty="0">
                <a:latin typeface="Arial" charset="0"/>
              </a:rPr>
              <a:t>.</a:t>
            </a:r>
          </a:p>
          <a:p>
            <a:pPr algn="l">
              <a:spcBef>
                <a:spcPct val="50000"/>
              </a:spcBef>
              <a:defRPr/>
            </a:pPr>
            <a:r>
              <a:rPr kumimoji="1" lang="cs-CZ" sz="2000" dirty="0">
                <a:latin typeface="Arial" charset="0"/>
              </a:rPr>
              <a:t> </a:t>
            </a:r>
          </a:p>
        </p:txBody>
      </p:sp>
      <p:sp>
        <p:nvSpPr>
          <p:cNvPr id="4101" name="Text Box 21"/>
          <p:cNvSpPr txBox="1">
            <a:spLocks noChangeArrowheads="1"/>
          </p:cNvSpPr>
          <p:nvPr/>
        </p:nvSpPr>
        <p:spPr bwMode="auto">
          <a:xfrm>
            <a:off x="381000" y="304800"/>
            <a:ext cx="822344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Chemická 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vazba - polární</a:t>
            </a:r>
            <a:endParaRPr lang="cs-CZ" sz="36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42007" name="Text Box 23"/>
          <p:cNvSpPr txBox="1">
            <a:spLocks noChangeArrowheads="1"/>
          </p:cNvSpPr>
          <p:nvPr/>
        </p:nvSpPr>
        <p:spPr bwMode="auto">
          <a:xfrm>
            <a:off x="1194048" y="4492352"/>
            <a:ext cx="244184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  <a:defRPr/>
            </a:pPr>
            <a:r>
              <a:rPr kumimoji="1"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    </a:t>
            </a:r>
            <a:r>
              <a:rPr kumimoji="1" lang="cs-CZ" sz="2800" b="1" dirty="0">
                <a:latin typeface="Arial" charset="0"/>
              </a:rPr>
              <a:t>H</a:t>
            </a:r>
            <a:r>
              <a:rPr kumimoji="1"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</a:t>
            </a:r>
            <a:r>
              <a:rPr kumimoji="1" lang="cs-CZ" sz="28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+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kumimoji="1" lang="cs-CZ" sz="2800" b="1" dirty="0">
                <a:latin typeface="Arial" charset="0"/>
              </a:rPr>
              <a:t>Cl</a:t>
            </a:r>
          </a:p>
        </p:txBody>
      </p:sp>
      <p:sp>
        <p:nvSpPr>
          <p:cNvPr id="42008" name="Line 24"/>
          <p:cNvSpPr>
            <a:spLocks noChangeShapeType="1"/>
          </p:cNvSpPr>
          <p:nvPr/>
        </p:nvSpPr>
        <p:spPr bwMode="auto">
          <a:xfrm>
            <a:off x="3989200" y="3501008"/>
            <a:ext cx="9144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2019" name="Text Box 35"/>
          <p:cNvSpPr txBox="1">
            <a:spLocks noChangeArrowheads="1"/>
          </p:cNvSpPr>
          <p:nvPr/>
        </p:nvSpPr>
        <p:spPr bwMode="auto">
          <a:xfrm>
            <a:off x="313184" y="2132856"/>
            <a:ext cx="3429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>
                <a:latin typeface="Arial" charset="0"/>
              </a:rPr>
              <a:t>Atom vodíku + atom chloru</a:t>
            </a:r>
          </a:p>
        </p:txBody>
      </p:sp>
      <p:sp>
        <p:nvSpPr>
          <p:cNvPr id="42020" name="Text Box 36"/>
          <p:cNvSpPr txBox="1">
            <a:spLocks noChangeArrowheads="1"/>
          </p:cNvSpPr>
          <p:nvPr/>
        </p:nvSpPr>
        <p:spPr bwMode="auto">
          <a:xfrm>
            <a:off x="3665984" y="2132856"/>
            <a:ext cx="838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kumimoji="1" lang="cs-CZ" sz="2000" b="1" dirty="0">
                <a:solidFill>
                  <a:srgbClr val="FF0000"/>
                </a:solidFill>
                <a:latin typeface="Arial" charset="0"/>
              </a:rPr>
              <a:t>tvoří</a:t>
            </a:r>
          </a:p>
        </p:txBody>
      </p:sp>
      <p:sp>
        <p:nvSpPr>
          <p:cNvPr id="42021" name="Text Box 37"/>
          <p:cNvSpPr txBox="1">
            <a:spLocks noChangeArrowheads="1"/>
          </p:cNvSpPr>
          <p:nvPr/>
        </p:nvSpPr>
        <p:spPr bwMode="auto">
          <a:xfrm>
            <a:off x="4427984" y="2132856"/>
            <a:ext cx="4267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>
                <a:latin typeface="Arial" charset="0"/>
              </a:rPr>
              <a:t>molekulu</a:t>
            </a:r>
            <a:r>
              <a:rPr kumimoji="1"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kumimoji="1" lang="cs-CZ" sz="2000" dirty="0">
                <a:latin typeface="Arial" charset="0"/>
              </a:rPr>
              <a:t>kyseliny</a:t>
            </a:r>
            <a:r>
              <a:rPr kumimoji="1"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kumimoji="1" lang="cs-CZ" sz="2000" dirty="0">
                <a:latin typeface="Arial" charset="0"/>
              </a:rPr>
              <a:t>chlorovodíkové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1108880" y="3068960"/>
            <a:ext cx="648072" cy="576064"/>
            <a:chOff x="1043608" y="2348880"/>
            <a:chExt cx="1467576" cy="1368152"/>
          </a:xfrm>
        </p:grpSpPr>
        <p:sp>
          <p:nvSpPr>
            <p:cNvPr id="21" name="Ovál 20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565053" y="2870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2483768" y="2772945"/>
            <a:ext cx="1323877" cy="1152128"/>
            <a:chOff x="7113956" y="2504665"/>
            <a:chExt cx="1964997" cy="1981342"/>
          </a:xfrm>
        </p:grpSpPr>
        <p:pic>
          <p:nvPicPr>
            <p:cNvPr id="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354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473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Ovál 26"/>
            <p:cNvSpPr/>
            <p:nvPr/>
          </p:nvSpPr>
          <p:spPr>
            <a:xfrm>
              <a:off x="7596336" y="3068960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7395532" y="2852937"/>
              <a:ext cx="1352932" cy="129614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1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38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293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6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0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0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5922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394482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57906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400102" y="38728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616126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4430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40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Ovál 46"/>
            <p:cNvSpPr/>
            <p:nvPr/>
          </p:nvSpPr>
          <p:spPr>
            <a:xfrm>
              <a:off x="7210838" y="2642227"/>
              <a:ext cx="1728191" cy="172819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322474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8407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4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29675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39360" y="3367883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223867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583905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51189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255384" y="3367881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655914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3335" y="315185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27926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10306" y="32589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401683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3" y="272069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544119" y="27206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1" y="250466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113956" y="3027459"/>
              <a:ext cx="254923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610271" y="4018132"/>
              <a:ext cx="254923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82754" y="2532126"/>
              <a:ext cx="254923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423285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824032" y="3013731"/>
              <a:ext cx="254921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0" name="Text Box 30"/>
          <p:cNvSpPr txBox="1">
            <a:spLocks noChangeArrowheads="1"/>
          </p:cNvSpPr>
          <p:nvPr/>
        </p:nvSpPr>
        <p:spPr bwMode="auto">
          <a:xfrm>
            <a:off x="5076056" y="5157192"/>
            <a:ext cx="208823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2000">
                <a:latin typeface="Arial" charset="0"/>
              </a:defRPr>
            </a:lvl1pPr>
          </a:lstStyle>
          <a:p>
            <a:r>
              <a:rPr lang="cs-CZ" dirty="0"/>
              <a:t>Elektronový pár</a:t>
            </a:r>
          </a:p>
        </p:txBody>
      </p:sp>
      <p:sp>
        <p:nvSpPr>
          <p:cNvPr id="71" name="Text Box 29"/>
          <p:cNvSpPr txBox="1">
            <a:spLocks noChangeArrowheads="1"/>
          </p:cNvSpPr>
          <p:nvPr/>
        </p:nvSpPr>
        <p:spPr bwMode="auto">
          <a:xfrm>
            <a:off x="1403648" y="5157192"/>
            <a:ext cx="259228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dirty="0">
                <a:latin typeface="Arial" charset="0"/>
              </a:rPr>
              <a:t>Valenční elektrony</a:t>
            </a:r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2555776" y="4869160"/>
            <a:ext cx="21602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 flipV="1">
            <a:off x="2123728" y="4869160"/>
            <a:ext cx="21602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023" name="Text Box 39"/>
          <p:cNvSpPr txBox="1">
            <a:spLocks noChangeArrowheads="1"/>
          </p:cNvSpPr>
          <p:nvPr/>
        </p:nvSpPr>
        <p:spPr bwMode="auto">
          <a:xfrm>
            <a:off x="5004048" y="4581128"/>
            <a:ext cx="230425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800" b="1" dirty="0" smtClean="0">
                <a:latin typeface="Arial" charset="0"/>
              </a:rPr>
              <a:t>   H</a:t>
            </a:r>
            <a:r>
              <a:rPr kumimoji="1" 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 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latin typeface="Arial" charset="0"/>
              </a:rPr>
              <a:t> 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charset="0"/>
              </a:rPr>
              <a:t> </a:t>
            </a:r>
            <a:r>
              <a:rPr kumimoji="1" lang="cs-CZ" sz="2800" b="1" dirty="0" smtClean="0">
                <a:latin typeface="Arial" charset="0"/>
              </a:rPr>
              <a:t>Cl</a:t>
            </a:r>
            <a:endParaRPr kumimoji="1" lang="cs-CZ" sz="2800" b="1" dirty="0">
              <a:latin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72976" y="3140968"/>
            <a:ext cx="319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cs-CZ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+</a:t>
            </a:r>
            <a:endParaRPr lang="cs-CZ" dirty="0"/>
          </a:p>
        </p:txBody>
      </p:sp>
      <p:grpSp>
        <p:nvGrpSpPr>
          <p:cNvPr id="81" name="Skupina 80"/>
          <p:cNvGrpSpPr/>
          <p:nvPr/>
        </p:nvGrpSpPr>
        <p:grpSpPr>
          <a:xfrm>
            <a:off x="5436096" y="3140968"/>
            <a:ext cx="857360" cy="576064"/>
            <a:chOff x="1043608" y="2348880"/>
            <a:chExt cx="1467576" cy="1368152"/>
          </a:xfrm>
        </p:grpSpPr>
        <p:sp>
          <p:nvSpPr>
            <p:cNvPr id="82" name="Ovál 81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396004" y="2888050"/>
              <a:ext cx="370066" cy="3764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5" name="Skupina 84"/>
          <p:cNvGrpSpPr/>
          <p:nvPr/>
        </p:nvGrpSpPr>
        <p:grpSpPr>
          <a:xfrm>
            <a:off x="6156176" y="2924944"/>
            <a:ext cx="1323877" cy="1152128"/>
            <a:chOff x="7113956" y="2504665"/>
            <a:chExt cx="1964997" cy="1981342"/>
          </a:xfrm>
        </p:grpSpPr>
        <p:pic>
          <p:nvPicPr>
            <p:cNvPr id="8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354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473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8" name="Ovál 87"/>
            <p:cNvSpPr/>
            <p:nvPr/>
          </p:nvSpPr>
          <p:spPr>
            <a:xfrm>
              <a:off x="7596336" y="3068960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7395532" y="2852937"/>
              <a:ext cx="1352932" cy="129614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1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38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293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6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0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0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5922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394482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57906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400102" y="38728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616126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4430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40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8" name="Ovál 107"/>
            <p:cNvSpPr/>
            <p:nvPr/>
          </p:nvSpPr>
          <p:spPr>
            <a:xfrm>
              <a:off x="7236296" y="2636912"/>
              <a:ext cx="1728192" cy="172819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322474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8407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4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29675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39360" y="3367883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223867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583905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51189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255384" y="3367881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655914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3335" y="315185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27926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10306" y="32589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401683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3" y="272069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544119" y="27206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1" y="250466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113956" y="3137565"/>
              <a:ext cx="254923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610271" y="4018132"/>
              <a:ext cx="254923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82754" y="2532126"/>
              <a:ext cx="254923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423285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824032" y="3013731"/>
              <a:ext cx="254921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83" name="Vývojový diagram: ukončení 182"/>
          <p:cNvSpPr/>
          <p:nvPr/>
        </p:nvSpPr>
        <p:spPr>
          <a:xfrm>
            <a:off x="6372200" y="4581128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Vývojový diagram: ukončení 184"/>
          <p:cNvSpPr/>
          <p:nvPr/>
        </p:nvSpPr>
        <p:spPr>
          <a:xfrm flipH="1">
            <a:off x="3446160" y="4581129"/>
            <a:ext cx="45719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Vývojový diagram: ukončení 185"/>
          <p:cNvSpPr/>
          <p:nvPr/>
        </p:nvSpPr>
        <p:spPr>
          <a:xfrm>
            <a:off x="3059832" y="4941168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Vývojový diagram: ukončení 186"/>
          <p:cNvSpPr/>
          <p:nvPr/>
        </p:nvSpPr>
        <p:spPr>
          <a:xfrm flipH="1">
            <a:off x="6732240" y="4725144"/>
            <a:ext cx="45719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8" name="Vývojový diagram: ukončení 187"/>
          <p:cNvSpPr/>
          <p:nvPr/>
        </p:nvSpPr>
        <p:spPr>
          <a:xfrm>
            <a:off x="3059832" y="4509120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Vývojový diagram: ukončení 188"/>
          <p:cNvSpPr/>
          <p:nvPr/>
        </p:nvSpPr>
        <p:spPr>
          <a:xfrm>
            <a:off x="6444208" y="5085184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Vývojový diagram: ukončení 193"/>
          <p:cNvSpPr/>
          <p:nvPr/>
        </p:nvSpPr>
        <p:spPr>
          <a:xfrm>
            <a:off x="5868144" y="4797152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Line 24"/>
          <p:cNvSpPr>
            <a:spLocks noChangeShapeType="1"/>
          </p:cNvSpPr>
          <p:nvPr/>
        </p:nvSpPr>
        <p:spPr bwMode="auto">
          <a:xfrm>
            <a:off x="3923928" y="4797152"/>
            <a:ext cx="9144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1141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2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2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2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2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42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2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/>
      <p:bldP spid="42007" grpId="0"/>
      <p:bldP spid="42008" grpId="0" animBg="1"/>
      <p:bldP spid="42019" grpId="0"/>
      <p:bldP spid="42020" grpId="0"/>
      <p:bldP spid="42021" grpId="0"/>
      <p:bldP spid="70" grpId="0"/>
      <p:bldP spid="71" grpId="0"/>
      <p:bldP spid="42023" grpId="0"/>
      <p:bldP spid="10" grpId="0"/>
      <p:bldP spid="183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4" grpId="0" animBg="1"/>
      <p:bldP spid="19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0" y="1052736"/>
            <a:ext cx="936104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dirty="0" smtClean="0">
                <a:latin typeface="Arial" charset="0"/>
              </a:rPr>
              <a:t>Chemická vazba - kterou tvoří jeden elektronový pár se nazývá jednoduchá</a:t>
            </a:r>
          </a:p>
          <a:p>
            <a:pPr>
              <a:spcBef>
                <a:spcPct val="50000"/>
              </a:spcBef>
              <a:defRPr/>
            </a:pPr>
            <a:r>
              <a:rPr kumimoji="1" lang="cs-CZ" sz="2000" dirty="0" smtClean="0">
                <a:latin typeface="Arial" charset="0"/>
              </a:rPr>
              <a:t>                             - kterou </a:t>
            </a:r>
            <a:r>
              <a:rPr kumimoji="1" lang="cs-CZ" sz="2000" dirty="0">
                <a:latin typeface="Arial" charset="0"/>
              </a:rPr>
              <a:t>tvoří </a:t>
            </a:r>
            <a:r>
              <a:rPr kumimoji="1" lang="cs-CZ" sz="2000" dirty="0" smtClean="0">
                <a:latin typeface="Arial" charset="0"/>
              </a:rPr>
              <a:t>dva elektronové páry </a:t>
            </a:r>
            <a:r>
              <a:rPr kumimoji="1" lang="cs-CZ" sz="2000" dirty="0">
                <a:latin typeface="Arial" charset="0"/>
              </a:rPr>
              <a:t>se nazývá </a:t>
            </a:r>
            <a:r>
              <a:rPr kumimoji="1" lang="cs-CZ" sz="2000" dirty="0" smtClean="0">
                <a:latin typeface="Arial" charset="0"/>
              </a:rPr>
              <a:t>dvojná</a:t>
            </a:r>
          </a:p>
          <a:p>
            <a:pPr>
              <a:spcBef>
                <a:spcPct val="50000"/>
              </a:spcBef>
              <a:defRPr/>
            </a:pPr>
            <a:r>
              <a:rPr kumimoji="1" lang="cs-CZ" sz="2000" dirty="0" smtClean="0">
                <a:latin typeface="Arial" charset="0"/>
              </a:rPr>
              <a:t>                              - kterou </a:t>
            </a:r>
            <a:r>
              <a:rPr kumimoji="1" lang="cs-CZ" sz="2000" dirty="0">
                <a:latin typeface="Arial" charset="0"/>
              </a:rPr>
              <a:t>tvoří </a:t>
            </a:r>
            <a:r>
              <a:rPr kumimoji="1" lang="cs-CZ" sz="2000" dirty="0" smtClean="0">
                <a:latin typeface="Arial" charset="0"/>
              </a:rPr>
              <a:t>tři elektronové páry </a:t>
            </a:r>
            <a:r>
              <a:rPr kumimoji="1" lang="cs-CZ" sz="2000" dirty="0">
                <a:latin typeface="Arial" charset="0"/>
              </a:rPr>
              <a:t>se nazývá </a:t>
            </a:r>
            <a:r>
              <a:rPr kumimoji="1" lang="cs-CZ" sz="2000" dirty="0" smtClean="0">
                <a:latin typeface="Arial" charset="0"/>
              </a:rPr>
              <a:t>trojná</a:t>
            </a:r>
            <a:endParaRPr kumimoji="1" lang="cs-CZ" sz="2000" dirty="0">
              <a:latin typeface="Arial" charset="0"/>
            </a:endParaRPr>
          </a:p>
        </p:txBody>
      </p:sp>
      <p:sp>
        <p:nvSpPr>
          <p:cNvPr id="4101" name="Text Box 21"/>
          <p:cNvSpPr txBox="1">
            <a:spLocks noChangeArrowheads="1"/>
          </p:cNvSpPr>
          <p:nvPr/>
        </p:nvSpPr>
        <p:spPr bwMode="auto">
          <a:xfrm>
            <a:off x="381000" y="304800"/>
            <a:ext cx="822344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6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Chemická 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vazba -  násobní</a:t>
            </a:r>
            <a:endParaRPr lang="cs-CZ" sz="36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42007" name="Text Box 23"/>
          <p:cNvSpPr txBox="1">
            <a:spLocks noChangeArrowheads="1"/>
          </p:cNvSpPr>
          <p:nvPr/>
        </p:nvSpPr>
        <p:spPr bwMode="auto">
          <a:xfrm>
            <a:off x="1691680" y="5644480"/>
            <a:ext cx="258464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kumimoji="1" lang="cs-CZ" sz="20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kumimoji="1"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   </a:t>
            </a:r>
            <a:r>
              <a:rPr kumimoji="1" lang="cs-CZ" sz="2800" b="1" dirty="0" smtClean="0">
                <a:latin typeface="Arial" charset="0"/>
              </a:rPr>
              <a:t>N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  </a:t>
            </a:r>
            <a:r>
              <a:rPr kumimoji="1"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+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kumimoji="1"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kumimoji="1" lang="cs-CZ" sz="2800" b="1" dirty="0" smtClean="0">
                <a:latin typeface="Arial" charset="0"/>
              </a:rPr>
              <a:t>N</a:t>
            </a:r>
            <a:endParaRPr kumimoji="1" lang="cs-CZ" sz="2800" b="1" dirty="0">
              <a:latin typeface="Arial" charset="0"/>
            </a:endParaRPr>
          </a:p>
        </p:txBody>
      </p:sp>
      <p:sp>
        <p:nvSpPr>
          <p:cNvPr id="70" name="Text Box 30"/>
          <p:cNvSpPr txBox="1">
            <a:spLocks noChangeArrowheads="1"/>
          </p:cNvSpPr>
          <p:nvPr/>
        </p:nvSpPr>
        <p:spPr bwMode="auto">
          <a:xfrm>
            <a:off x="5364088" y="6309320"/>
            <a:ext cx="24482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2000">
                <a:latin typeface="Arial" charset="0"/>
              </a:defRPr>
            </a:lvl1pPr>
          </a:lstStyle>
          <a:p>
            <a:r>
              <a:rPr lang="cs-CZ" dirty="0" smtClean="0"/>
              <a:t> tři elektronové páry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156176" y="5949280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023" name="Text Box 39"/>
          <p:cNvSpPr txBox="1">
            <a:spLocks noChangeArrowheads="1"/>
          </p:cNvSpPr>
          <p:nvPr/>
        </p:nvSpPr>
        <p:spPr bwMode="auto">
          <a:xfrm>
            <a:off x="5652120" y="5733256"/>
            <a:ext cx="1981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800" b="1" dirty="0" smtClean="0">
                <a:latin typeface="Arial" charset="0"/>
              </a:rPr>
              <a:t>N</a:t>
            </a:r>
            <a:r>
              <a:rPr kumimoji="1" 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kumimoji="1"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latin typeface="Arial" charset="0"/>
              </a:rPr>
              <a:t> </a:t>
            </a:r>
            <a:r>
              <a:rPr kumimoji="1"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charset="0"/>
              </a:rPr>
              <a:t> </a:t>
            </a:r>
            <a:r>
              <a:rPr kumimoji="1" lang="cs-CZ" sz="2800" b="1" dirty="0" smtClean="0">
                <a:latin typeface="Arial" charset="0"/>
              </a:rPr>
              <a:t>N</a:t>
            </a:r>
            <a:endParaRPr kumimoji="1" lang="cs-CZ" sz="2800" b="1" dirty="0">
              <a:latin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4797152"/>
            <a:ext cx="319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cs-CZ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+</a:t>
            </a:r>
            <a:endParaRPr lang="cs-CZ" dirty="0"/>
          </a:p>
        </p:txBody>
      </p:sp>
      <p:sp>
        <p:nvSpPr>
          <p:cNvPr id="143" name="Line 24"/>
          <p:cNvSpPr>
            <a:spLocks noChangeShapeType="1"/>
          </p:cNvSpPr>
          <p:nvPr/>
        </p:nvSpPr>
        <p:spPr bwMode="auto">
          <a:xfrm>
            <a:off x="4427984" y="5949280"/>
            <a:ext cx="9144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1619672" y="4509120"/>
            <a:ext cx="1101381" cy="858098"/>
            <a:chOff x="5580112" y="2852936"/>
            <a:chExt cx="1634753" cy="1475691"/>
          </a:xfrm>
        </p:grpSpPr>
        <p:pic>
          <p:nvPicPr>
            <p:cNvPr id="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534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653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Ovál 35"/>
            <p:cNvSpPr/>
            <p:nvPr/>
          </p:nvSpPr>
          <p:spPr>
            <a:xfrm>
              <a:off x="5865751" y="3046631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5667340" y="2852936"/>
              <a:ext cx="1388884" cy="135586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9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6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101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67854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8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3838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11870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877730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22568" y="373603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720981" y="291283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580112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29714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55886" y="40754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59943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6238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7" name="Skupina 56"/>
          <p:cNvGrpSpPr/>
          <p:nvPr/>
        </p:nvGrpSpPr>
        <p:grpSpPr>
          <a:xfrm>
            <a:off x="3347864" y="4509120"/>
            <a:ext cx="1101381" cy="858098"/>
            <a:chOff x="5580112" y="2852936"/>
            <a:chExt cx="1634753" cy="1475691"/>
          </a:xfrm>
        </p:grpSpPr>
        <p:pic>
          <p:nvPicPr>
            <p:cNvPr id="5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534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653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Ovál 59"/>
            <p:cNvSpPr/>
            <p:nvPr/>
          </p:nvSpPr>
          <p:spPr>
            <a:xfrm>
              <a:off x="5865751" y="3046631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5667340" y="2852936"/>
              <a:ext cx="1388884" cy="135586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9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6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101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67854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8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3838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11870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877730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22568" y="373603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720981" y="291283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580112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29714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55886" y="40754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59943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6238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3" name="Obdélník 82"/>
          <p:cNvSpPr/>
          <p:nvPr/>
        </p:nvSpPr>
        <p:spPr>
          <a:xfrm>
            <a:off x="3491882" y="5805264"/>
            <a:ext cx="49405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</p:txBody>
      </p:sp>
      <p:grpSp>
        <p:nvGrpSpPr>
          <p:cNvPr id="89" name="Skupina 88"/>
          <p:cNvGrpSpPr/>
          <p:nvPr/>
        </p:nvGrpSpPr>
        <p:grpSpPr>
          <a:xfrm rot="5400000">
            <a:off x="3573470" y="5651666"/>
            <a:ext cx="648072" cy="523220"/>
            <a:chOff x="4355976" y="5589240"/>
            <a:chExt cx="648072" cy="523220"/>
          </a:xfrm>
        </p:grpSpPr>
        <p:sp>
          <p:nvSpPr>
            <p:cNvPr id="90" name="Vývojový diagram: ukončení 89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1" name="Obdélník 90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92" name="Obdélník 91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sp>
        <p:nvSpPr>
          <p:cNvPr id="93" name="Obdélník 92"/>
          <p:cNvSpPr/>
          <p:nvPr/>
        </p:nvSpPr>
        <p:spPr>
          <a:xfrm rot="16200000">
            <a:off x="2893596" y="5539453"/>
            <a:ext cx="8556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 • •</a:t>
            </a:r>
            <a:endParaRPr lang="cs-CZ" sz="2800" dirty="0"/>
          </a:p>
        </p:txBody>
      </p:sp>
      <p:sp>
        <p:nvSpPr>
          <p:cNvPr id="94" name="Obdélník 93"/>
          <p:cNvSpPr/>
          <p:nvPr/>
        </p:nvSpPr>
        <p:spPr>
          <a:xfrm rot="16200000">
            <a:off x="2245524" y="5539453"/>
            <a:ext cx="8556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 • •</a:t>
            </a:r>
            <a:endParaRPr lang="cs-CZ" sz="2800" dirty="0"/>
          </a:p>
        </p:txBody>
      </p:sp>
      <p:grpSp>
        <p:nvGrpSpPr>
          <p:cNvPr id="95" name="Skupina 94"/>
          <p:cNvGrpSpPr/>
          <p:nvPr/>
        </p:nvGrpSpPr>
        <p:grpSpPr>
          <a:xfrm rot="5400000">
            <a:off x="1629254" y="5651666"/>
            <a:ext cx="648072" cy="523220"/>
            <a:chOff x="4355976" y="5589240"/>
            <a:chExt cx="648072" cy="523220"/>
          </a:xfrm>
        </p:grpSpPr>
        <p:sp>
          <p:nvSpPr>
            <p:cNvPr id="96" name="Vývojový diagram: ukončení 95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7" name="Obdélník 96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99" name="Skupina 98"/>
          <p:cNvGrpSpPr/>
          <p:nvPr/>
        </p:nvGrpSpPr>
        <p:grpSpPr>
          <a:xfrm rot="5400000">
            <a:off x="6597806" y="5723674"/>
            <a:ext cx="648072" cy="523220"/>
            <a:chOff x="4355976" y="5589240"/>
            <a:chExt cx="648072" cy="523220"/>
          </a:xfrm>
        </p:grpSpPr>
        <p:sp>
          <p:nvSpPr>
            <p:cNvPr id="100" name="Vývojový diagram: ukončení 99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103" name="Skupina 102"/>
          <p:cNvGrpSpPr/>
          <p:nvPr/>
        </p:nvGrpSpPr>
        <p:grpSpPr>
          <a:xfrm rot="16354198">
            <a:off x="5243920" y="5663070"/>
            <a:ext cx="648072" cy="523220"/>
            <a:chOff x="4355976" y="5589240"/>
            <a:chExt cx="648072" cy="523220"/>
          </a:xfrm>
        </p:grpSpPr>
        <p:sp>
          <p:nvSpPr>
            <p:cNvPr id="104" name="Vývojový diagram: ukončení 103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117" name="Skupina 116"/>
          <p:cNvGrpSpPr/>
          <p:nvPr/>
        </p:nvGrpSpPr>
        <p:grpSpPr>
          <a:xfrm>
            <a:off x="6012160" y="5589240"/>
            <a:ext cx="648072" cy="523220"/>
            <a:chOff x="4355976" y="5589240"/>
            <a:chExt cx="648072" cy="523220"/>
          </a:xfrm>
        </p:grpSpPr>
        <p:sp>
          <p:nvSpPr>
            <p:cNvPr id="118" name="Vývojový diagram: ukončení 117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9" name="Obdélník 118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120" name="Obdélník 119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6012160" y="5877272"/>
            <a:ext cx="648072" cy="523220"/>
            <a:chOff x="4355976" y="5589240"/>
            <a:chExt cx="648072" cy="523220"/>
          </a:xfrm>
        </p:grpSpPr>
        <p:sp>
          <p:nvSpPr>
            <p:cNvPr id="122" name="Vývojový diagram: ukončení 121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3" name="Obdélník 122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124" name="Obdélník 123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sp>
        <p:nvSpPr>
          <p:cNvPr id="223" name="Text Box 23"/>
          <p:cNvSpPr txBox="1">
            <a:spLocks noChangeArrowheads="1"/>
          </p:cNvSpPr>
          <p:nvPr/>
        </p:nvSpPr>
        <p:spPr bwMode="auto">
          <a:xfrm>
            <a:off x="1403648" y="3645024"/>
            <a:ext cx="258464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kumimoji="1" lang="cs-CZ" sz="20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kumimoji="1"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   </a:t>
            </a:r>
            <a:r>
              <a:rPr kumimoji="1" lang="cs-CZ" sz="2800" b="1" dirty="0" smtClean="0">
                <a:latin typeface="Arial" charset="0"/>
              </a:rPr>
              <a:t>O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  </a:t>
            </a:r>
            <a:r>
              <a:rPr kumimoji="1"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+</a:t>
            </a:r>
            <a:r>
              <a:rPr kumimoji="1"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kumimoji="1"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kumimoji="1" lang="cs-CZ" sz="2800" b="1" dirty="0" smtClean="0">
                <a:latin typeface="Arial" charset="0"/>
              </a:rPr>
              <a:t>O</a:t>
            </a:r>
            <a:endParaRPr kumimoji="1" lang="cs-CZ" sz="2800" b="1" dirty="0">
              <a:latin typeface="Arial" charset="0"/>
            </a:endParaRPr>
          </a:p>
        </p:txBody>
      </p:sp>
      <p:sp>
        <p:nvSpPr>
          <p:cNvPr id="224" name="Text Box 30"/>
          <p:cNvSpPr txBox="1">
            <a:spLocks noChangeArrowheads="1"/>
          </p:cNvSpPr>
          <p:nvPr/>
        </p:nvSpPr>
        <p:spPr bwMode="auto">
          <a:xfrm>
            <a:off x="5076056" y="4293096"/>
            <a:ext cx="295232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2000">
                <a:latin typeface="Arial" charset="0"/>
              </a:defRPr>
            </a:lvl1pPr>
          </a:lstStyle>
          <a:p>
            <a:r>
              <a:rPr lang="cs-CZ" dirty="0" smtClean="0"/>
              <a:t> dva elektronové páry</a:t>
            </a:r>
            <a:endParaRPr lang="cs-CZ" dirty="0"/>
          </a:p>
        </p:txBody>
      </p:sp>
      <p:sp>
        <p:nvSpPr>
          <p:cNvPr id="225" name="Vývojový diagram: ukončení 224"/>
          <p:cNvSpPr/>
          <p:nvPr/>
        </p:nvSpPr>
        <p:spPr>
          <a:xfrm>
            <a:off x="5868144" y="3933056"/>
            <a:ext cx="288032" cy="4571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6" name="Text Box 39"/>
          <p:cNvSpPr txBox="1">
            <a:spLocks noChangeArrowheads="1"/>
          </p:cNvSpPr>
          <p:nvPr/>
        </p:nvSpPr>
        <p:spPr bwMode="auto">
          <a:xfrm>
            <a:off x="5364088" y="3717032"/>
            <a:ext cx="1981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cs-CZ" sz="2800" b="1" dirty="0" smtClean="0">
                <a:latin typeface="Arial" charset="0"/>
              </a:rPr>
              <a:t>O</a:t>
            </a:r>
            <a:r>
              <a:rPr kumimoji="1" 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kumimoji="1"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latin typeface="Arial" charset="0"/>
              </a:rPr>
              <a:t> 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</a:t>
            </a:r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charset="0"/>
              </a:rPr>
              <a:t> </a:t>
            </a:r>
            <a:r>
              <a:rPr kumimoji="1" lang="cs-CZ" sz="2800" b="1" dirty="0" smtClean="0">
                <a:latin typeface="Arial" charset="0"/>
              </a:rPr>
              <a:t>O</a:t>
            </a:r>
            <a:endParaRPr kumimoji="1" lang="cs-CZ" sz="2800" b="1" dirty="0">
              <a:latin typeface="Arial" charset="0"/>
            </a:endParaRPr>
          </a:p>
        </p:txBody>
      </p:sp>
      <p:sp>
        <p:nvSpPr>
          <p:cNvPr id="227" name="Obdélník 226"/>
          <p:cNvSpPr/>
          <p:nvPr/>
        </p:nvSpPr>
        <p:spPr>
          <a:xfrm>
            <a:off x="2555776" y="2780928"/>
            <a:ext cx="319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cs-CZ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+</a:t>
            </a:r>
            <a:endParaRPr lang="cs-CZ" dirty="0"/>
          </a:p>
        </p:txBody>
      </p:sp>
      <p:sp>
        <p:nvSpPr>
          <p:cNvPr id="228" name="Line 24"/>
          <p:cNvSpPr>
            <a:spLocks noChangeShapeType="1"/>
          </p:cNvSpPr>
          <p:nvPr/>
        </p:nvSpPr>
        <p:spPr bwMode="auto">
          <a:xfrm>
            <a:off x="4139952" y="3933056"/>
            <a:ext cx="9144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77" name="Obdélník 276"/>
          <p:cNvSpPr/>
          <p:nvPr/>
        </p:nvSpPr>
        <p:spPr>
          <a:xfrm>
            <a:off x="3203850" y="3789040"/>
            <a:ext cx="49405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</p:txBody>
      </p:sp>
      <p:grpSp>
        <p:nvGrpSpPr>
          <p:cNvPr id="278" name="Skupina 277"/>
          <p:cNvGrpSpPr/>
          <p:nvPr/>
        </p:nvGrpSpPr>
        <p:grpSpPr>
          <a:xfrm rot="5400000">
            <a:off x="3285438" y="3635442"/>
            <a:ext cx="648072" cy="523220"/>
            <a:chOff x="4355976" y="5589240"/>
            <a:chExt cx="648072" cy="523220"/>
          </a:xfrm>
        </p:grpSpPr>
        <p:sp>
          <p:nvSpPr>
            <p:cNvPr id="279" name="Vývojový diagram: ukončení 278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0" name="Obdélník 279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281" name="Obdélník 280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sp>
        <p:nvSpPr>
          <p:cNvPr id="282" name="Obdélník 281"/>
          <p:cNvSpPr/>
          <p:nvPr/>
        </p:nvSpPr>
        <p:spPr>
          <a:xfrm rot="16200000">
            <a:off x="2605563" y="3451221"/>
            <a:ext cx="8556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• •</a:t>
            </a:r>
            <a:endParaRPr lang="cs-CZ" sz="2800" dirty="0"/>
          </a:p>
        </p:txBody>
      </p:sp>
      <p:sp>
        <p:nvSpPr>
          <p:cNvPr id="283" name="Obdélník 282"/>
          <p:cNvSpPr/>
          <p:nvPr/>
        </p:nvSpPr>
        <p:spPr>
          <a:xfrm rot="16200000">
            <a:off x="1957492" y="3523229"/>
            <a:ext cx="8556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 • •</a:t>
            </a:r>
            <a:endParaRPr lang="cs-CZ" sz="2800" dirty="0"/>
          </a:p>
        </p:txBody>
      </p:sp>
      <p:grpSp>
        <p:nvGrpSpPr>
          <p:cNvPr id="284" name="Skupina 283"/>
          <p:cNvGrpSpPr/>
          <p:nvPr/>
        </p:nvGrpSpPr>
        <p:grpSpPr>
          <a:xfrm rot="5400000">
            <a:off x="1341222" y="3635442"/>
            <a:ext cx="648072" cy="523220"/>
            <a:chOff x="4355976" y="5589240"/>
            <a:chExt cx="648072" cy="523220"/>
          </a:xfrm>
        </p:grpSpPr>
        <p:sp>
          <p:nvSpPr>
            <p:cNvPr id="285" name="Vývojový diagram: ukončení 284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6" name="Obdélník 285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287" name="Obdélník 286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288" name="Skupina 287"/>
          <p:cNvGrpSpPr/>
          <p:nvPr/>
        </p:nvGrpSpPr>
        <p:grpSpPr>
          <a:xfrm rot="5400000">
            <a:off x="6309774" y="3707450"/>
            <a:ext cx="648072" cy="523220"/>
            <a:chOff x="4355976" y="5589240"/>
            <a:chExt cx="648072" cy="523220"/>
          </a:xfrm>
        </p:grpSpPr>
        <p:sp>
          <p:nvSpPr>
            <p:cNvPr id="289" name="Vývojový diagram: ukončení 288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0" name="Obdélník 289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291" name="Obdélník 290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292" name="Skupina 291"/>
          <p:cNvGrpSpPr/>
          <p:nvPr/>
        </p:nvGrpSpPr>
        <p:grpSpPr>
          <a:xfrm rot="16354198">
            <a:off x="4955888" y="3646846"/>
            <a:ext cx="648072" cy="523220"/>
            <a:chOff x="4355976" y="5589240"/>
            <a:chExt cx="648072" cy="523220"/>
          </a:xfrm>
        </p:grpSpPr>
        <p:sp>
          <p:nvSpPr>
            <p:cNvPr id="293" name="Vývojový diagram: ukončení 292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4" name="Obdélník 293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295" name="Obdélník 294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296" name="Skupina 295"/>
          <p:cNvGrpSpPr/>
          <p:nvPr/>
        </p:nvGrpSpPr>
        <p:grpSpPr>
          <a:xfrm>
            <a:off x="1691680" y="3429000"/>
            <a:ext cx="648072" cy="523220"/>
            <a:chOff x="4355976" y="5589240"/>
            <a:chExt cx="648072" cy="523220"/>
          </a:xfrm>
        </p:grpSpPr>
        <p:sp>
          <p:nvSpPr>
            <p:cNvPr id="297" name="Vývojový diagram: ukončení 296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8" name="Obdélník 297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299" name="Obdélník 298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300" name="Skupina 299"/>
          <p:cNvGrpSpPr/>
          <p:nvPr/>
        </p:nvGrpSpPr>
        <p:grpSpPr>
          <a:xfrm>
            <a:off x="5724128" y="3861048"/>
            <a:ext cx="648072" cy="523220"/>
            <a:chOff x="4355976" y="5589240"/>
            <a:chExt cx="648072" cy="523220"/>
          </a:xfrm>
        </p:grpSpPr>
        <p:sp>
          <p:nvSpPr>
            <p:cNvPr id="301" name="Vývojový diagram: ukončení 300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2" name="Obdélník 301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303" name="Obdélník 302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  <p:grpSp>
        <p:nvGrpSpPr>
          <p:cNvPr id="304" name="Skupina 303"/>
          <p:cNvGrpSpPr/>
          <p:nvPr/>
        </p:nvGrpSpPr>
        <p:grpSpPr>
          <a:xfrm>
            <a:off x="1331640" y="2492896"/>
            <a:ext cx="1074061" cy="879309"/>
            <a:chOff x="5652120" y="2564904"/>
            <a:chExt cx="2314283" cy="2248652"/>
          </a:xfrm>
        </p:grpSpPr>
        <p:pic>
          <p:nvPicPr>
            <p:cNvPr id="30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78904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00191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200" y="371703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9" name="Ovál 308"/>
            <p:cNvSpPr/>
            <p:nvPr/>
          </p:nvSpPr>
          <p:spPr>
            <a:xfrm>
              <a:off x="6066779" y="2979888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0" name="Ovál 309"/>
            <p:cNvSpPr/>
            <p:nvPr/>
          </p:nvSpPr>
          <p:spPr>
            <a:xfrm>
              <a:off x="5778747" y="2691856"/>
              <a:ext cx="2016224" cy="201622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645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501007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64502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199" y="342900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28184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6" y="328498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501009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5" y="364502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35699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84168" y="3933056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20271" y="400506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278092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52120" y="393305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256490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92279" y="443711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9633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724127" y="306896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33" name="Skupina 332"/>
          <p:cNvGrpSpPr/>
          <p:nvPr/>
        </p:nvGrpSpPr>
        <p:grpSpPr>
          <a:xfrm>
            <a:off x="2843808" y="2492896"/>
            <a:ext cx="1074061" cy="879309"/>
            <a:chOff x="5652120" y="2564904"/>
            <a:chExt cx="2314283" cy="2248652"/>
          </a:xfrm>
        </p:grpSpPr>
        <p:pic>
          <p:nvPicPr>
            <p:cNvPr id="3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78904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00191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200" y="371703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8" name="Ovál 337"/>
            <p:cNvSpPr/>
            <p:nvPr/>
          </p:nvSpPr>
          <p:spPr>
            <a:xfrm>
              <a:off x="6066779" y="2979888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9" name="Ovál 338"/>
            <p:cNvSpPr/>
            <p:nvPr/>
          </p:nvSpPr>
          <p:spPr>
            <a:xfrm>
              <a:off x="5778747" y="2691856"/>
              <a:ext cx="2016224" cy="201622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4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645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501007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64502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199" y="342900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28184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6" y="328498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501009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5" y="364502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35699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84168" y="3933056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20271" y="400506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278092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52120" y="393305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256490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92279" y="443711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9633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724127" y="306896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3" name="Skupina 362"/>
          <p:cNvGrpSpPr/>
          <p:nvPr/>
        </p:nvGrpSpPr>
        <p:grpSpPr>
          <a:xfrm>
            <a:off x="3059832" y="3429000"/>
            <a:ext cx="648072" cy="523220"/>
            <a:chOff x="4355976" y="5589240"/>
            <a:chExt cx="648072" cy="523220"/>
          </a:xfrm>
        </p:grpSpPr>
        <p:sp>
          <p:nvSpPr>
            <p:cNvPr id="364" name="Vývojový diagram: ukončení 363"/>
            <p:cNvSpPr/>
            <p:nvPr/>
          </p:nvSpPr>
          <p:spPr>
            <a:xfrm>
              <a:off x="4499992" y="5805264"/>
              <a:ext cx="288032" cy="4571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65" name="Obdélník 364"/>
            <p:cNvSpPr/>
            <p:nvPr/>
          </p:nvSpPr>
          <p:spPr>
            <a:xfrm>
              <a:off x="4355976" y="5589240"/>
              <a:ext cx="36004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  <p:sp>
          <p:nvSpPr>
            <p:cNvPr id="366" name="Obdélník 365"/>
            <p:cNvSpPr/>
            <p:nvPr/>
          </p:nvSpPr>
          <p:spPr>
            <a:xfrm>
              <a:off x="4572000" y="5589240"/>
              <a:ext cx="43204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kumimoji="1" lang="cs-CZ" sz="2800" b="1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  <a:cs typeface="Arial" charset="0"/>
                </a:rPr>
                <a:t>•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9921795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9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42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42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 uiExpand="1" build="p"/>
      <p:bldP spid="42007" grpId="0"/>
      <p:bldP spid="70" grpId="0"/>
      <p:bldP spid="9" grpId="0" animBg="1"/>
      <p:bldP spid="42023" grpId="0"/>
      <p:bldP spid="10" grpId="0"/>
      <p:bldP spid="143" grpId="0" animBg="1"/>
      <p:bldP spid="93" grpId="0"/>
      <p:bldP spid="94" grpId="0"/>
      <p:bldP spid="223" grpId="0"/>
      <p:bldP spid="224" grpId="0"/>
      <p:bldP spid="225" grpId="0" animBg="1"/>
      <p:bldP spid="226" grpId="0"/>
      <p:bldP spid="227" grpId="0"/>
      <p:bldP spid="228" grpId="0" animBg="1"/>
      <p:bldP spid="282" grpId="0"/>
      <p:bldP spid="28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vlastní</a:t>
            </a:r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 </a:t>
            </a:r>
            <a:r>
              <a:rPr lang="en-GB" dirty="0"/>
              <a:t>17</a:t>
            </a:r>
            <a:r>
              <a:rPr lang="en-GB" dirty="0" smtClean="0"/>
              <a:t>.</a:t>
            </a:r>
            <a:r>
              <a:rPr lang="cs-CZ" smtClean="0"/>
              <a:t> </a:t>
            </a:r>
            <a:r>
              <a:rPr lang="en-GB" smtClean="0"/>
              <a:t>listopadu</a:t>
            </a:r>
            <a:r>
              <a:rPr lang="en-GB" dirty="0" smtClean="0"/>
              <a:t> </a:t>
            </a:r>
            <a:r>
              <a:rPr lang="en-GB" dirty="0"/>
              <a:t>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 </a:t>
            </a:r>
            <a:r>
              <a:rPr lang="cs-CZ" dirty="0"/>
              <a:t>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o chemické vazbě.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8468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414</Words>
  <Application>Microsoft Office PowerPoint</Application>
  <PresentationFormat>Předvádění na obrazovce (4:3)</PresentationFormat>
  <Paragraphs>98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Chemická vazba</vt:lpstr>
      <vt:lpstr>Snímek 3</vt:lpstr>
      <vt:lpstr>Snímek 4</vt:lpstr>
      <vt:lpstr>Snímek 5</vt:lpstr>
      <vt:lpstr>Snímek 6</vt:lpstr>
      <vt:lpstr>Snímek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36</cp:revision>
  <dcterms:created xsi:type="dcterms:W3CDTF">2013-01-25T18:16:58Z</dcterms:created>
  <dcterms:modified xsi:type="dcterms:W3CDTF">2013-03-08T15:30:35Z</dcterms:modified>
</cp:coreProperties>
</file>