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6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74923D-5518-4433-9049-35530F915085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B21AD2-BD8F-46BD-AD0F-5C5C963AA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katoliss.estranky.cz/fotoalbum/chemie/nacl-_chlorid-sodny_/nacl.-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toliss.estranky.cz/fotoalbum/chemie/nacl-_chlorid-sodny_/nacl.html" TargetMode="External"/><Relationship Id="rId2" Type="http://schemas.openxmlformats.org/officeDocument/2006/relationships/hyperlink" Target="http://www.zschemie.euweb.cz/halogeny/halogeny6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8208912" cy="52177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VY_32_INOVACE_22_Iontová vazba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66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Skupina 51"/>
          <p:cNvGrpSpPr/>
          <p:nvPr/>
        </p:nvGrpSpPr>
        <p:grpSpPr>
          <a:xfrm>
            <a:off x="3491880" y="1124744"/>
            <a:ext cx="1709915" cy="1702772"/>
            <a:chOff x="3491880" y="1556792"/>
            <a:chExt cx="1709915" cy="1702772"/>
          </a:xfrm>
        </p:grpSpPr>
        <p:pic>
          <p:nvPicPr>
            <p:cNvPr id="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177257" y="215740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30020" y="215740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vál 6"/>
            <p:cNvSpPr/>
            <p:nvPr/>
          </p:nvSpPr>
          <p:spPr>
            <a:xfrm>
              <a:off x="3873301" y="1977248"/>
              <a:ext cx="932490" cy="90651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vál 7"/>
            <p:cNvSpPr/>
            <p:nvPr/>
          </p:nvSpPr>
          <p:spPr>
            <a:xfrm>
              <a:off x="3674621" y="1764403"/>
              <a:ext cx="1338625" cy="127707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1089" y="225947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83582" y="218852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98595" y="225947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0335" y="2331106"/>
              <a:ext cx="267120" cy="264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169842" y="240137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83581" y="233042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27349" y="233042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1089" y="240137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12335" y="240137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882786" y="258680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884857" y="2840229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588315" y="258680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637393" y="2014266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1089" y="211757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68567" y="276928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82307" y="2414537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178137" y="248058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98597" y="2343588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Ovál 26"/>
            <p:cNvSpPr/>
            <p:nvPr/>
          </p:nvSpPr>
          <p:spPr>
            <a:xfrm>
              <a:off x="3491880" y="1556792"/>
              <a:ext cx="1709915" cy="17027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169844" y="213074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54828" y="2343588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1088" y="2414537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12335" y="220169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11640" y="2271774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82886" y="2129877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82886" y="2484619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0394" y="2413672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25380" y="2271772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0394" y="2555569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97900" y="2058928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884857" y="1705049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788181" y="216442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169844" y="2911179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12336" y="163410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6" name="Picture 2" descr="C:\Users\Monika\AppData\Local\Microsoft\Windows\Temporary Internet Files\Content.IE5\PM7VMPJS\MC900437065[1].pn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1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34052">
            <a:off x="5087560" y="2072495"/>
            <a:ext cx="252227" cy="24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ovéPole 49"/>
          <p:cNvSpPr txBox="1"/>
          <p:nvPr/>
        </p:nvSpPr>
        <p:spPr>
          <a:xfrm>
            <a:off x="1115616" y="76470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Kationt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76256" y="980728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aseline="-25000" dirty="0" smtClean="0"/>
              <a:t>11</a:t>
            </a:r>
            <a:r>
              <a:rPr lang="cs-CZ" sz="3200" dirty="0" smtClean="0"/>
              <a:t>Na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465313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Kationty</a:t>
            </a:r>
            <a:r>
              <a:rPr lang="cs-CZ" dirty="0" smtClean="0"/>
              <a:t> - jsou kladně nabité ionty, které </a:t>
            </a:r>
            <a:r>
              <a:rPr lang="cs-CZ" b="1" dirty="0" smtClean="0"/>
              <a:t>odevzdaly</a:t>
            </a:r>
            <a:r>
              <a:rPr lang="cs-CZ" dirty="0" smtClean="0"/>
              <a:t> elektron(y), </a:t>
            </a:r>
          </a:p>
          <a:p>
            <a:r>
              <a:rPr lang="cs-CZ" dirty="0" smtClean="0"/>
              <a:t>              - má v elektronovém obalu méně elektronů než protonů.  </a:t>
            </a:r>
          </a:p>
          <a:p>
            <a:r>
              <a:rPr lang="cs-CZ" dirty="0" smtClean="0"/>
              <a:t>Většinou vznikají z prvků s malou elektronegativitou, například sodík, vápník nebo železo.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3203848" y="31409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– 1e- </a:t>
            </a:r>
            <a:r>
              <a:rPr lang="cs-CZ" sz="2800" dirty="0" smtClean="0">
                <a:sym typeface="Symbol"/>
              </a:rPr>
              <a:t> Na</a:t>
            </a:r>
            <a:r>
              <a:rPr lang="cs-CZ" sz="2800" baseline="30000" dirty="0" smtClean="0">
                <a:sym typeface="Symbol"/>
              </a:rPr>
              <a:t>+</a:t>
            </a:r>
            <a:endParaRPr lang="cs-CZ" sz="2800" baseline="30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51920" y="378904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p</a:t>
            </a:r>
            <a:r>
              <a:rPr lang="cs-CZ" sz="2800" baseline="30000" dirty="0" smtClean="0">
                <a:sym typeface="Symbol"/>
              </a:rPr>
              <a:t> + </a:t>
            </a:r>
            <a:r>
              <a:rPr lang="cs-CZ" sz="2800" dirty="0" smtClean="0">
                <a:sym typeface="Symbol"/>
              </a:rPr>
              <a:t>  e</a:t>
            </a:r>
            <a:r>
              <a:rPr lang="cs-CZ" sz="2800" baseline="30000" dirty="0" smtClean="0">
                <a:sym typeface="Symbol"/>
              </a:rPr>
              <a:t>-</a:t>
            </a:r>
            <a:endParaRPr lang="cs-CZ" sz="28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152616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1" grpId="0"/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Skupina 54"/>
          <p:cNvGrpSpPr/>
          <p:nvPr/>
        </p:nvGrpSpPr>
        <p:grpSpPr>
          <a:xfrm>
            <a:off x="3851920" y="1124744"/>
            <a:ext cx="1944216" cy="1952199"/>
            <a:chOff x="3851920" y="1412776"/>
            <a:chExt cx="1944216" cy="1952199"/>
          </a:xfrm>
        </p:grpSpPr>
        <p:pic>
          <p:nvPicPr>
            <p:cNvPr id="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33154" y="214892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85917" y="214892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vál 6"/>
            <p:cNvSpPr/>
            <p:nvPr/>
          </p:nvSpPr>
          <p:spPr>
            <a:xfrm>
              <a:off x="4329199" y="1968771"/>
              <a:ext cx="932490" cy="90651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vál 7"/>
            <p:cNvSpPr/>
            <p:nvPr/>
          </p:nvSpPr>
          <p:spPr>
            <a:xfrm>
              <a:off x="4130518" y="1755925"/>
              <a:ext cx="1338624" cy="127707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986" y="2250995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39479" y="2180046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54492" y="2250995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232" y="2322628"/>
              <a:ext cx="267120" cy="264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25739" y="239289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39478" y="232194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83246" y="2321945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986" y="239289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68232" y="239289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38683" y="2578327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40754" y="283175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44213" y="2578326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93290" y="2005788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986" y="2109097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124464" y="276080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338204" y="240606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34034" y="247210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54494" y="233511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Ovál 26"/>
            <p:cNvSpPr/>
            <p:nvPr/>
          </p:nvSpPr>
          <p:spPr>
            <a:xfrm>
              <a:off x="3947777" y="1548315"/>
              <a:ext cx="1709914" cy="1702773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25741" y="2122265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910725" y="233511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985" y="2406060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68232" y="219321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67537" y="2263297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38783" y="2121399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38783" y="2476142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291" y="2405195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981277" y="2263295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291" y="2547092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53797" y="2050451"/>
              <a:ext cx="233554" cy="234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340754" y="1696571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44078" y="2155947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25741" y="2902702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68233" y="1625624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266958" y="1625623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83247" y="1412776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851920" y="1927880"/>
              <a:ext cx="252227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332411" y="2903982"/>
              <a:ext cx="252227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909415" y="1439833"/>
              <a:ext cx="252227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96986" y="3115549"/>
              <a:ext cx="252226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543911" y="1914354"/>
              <a:ext cx="252225" cy="249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0" name="TextovéPole 49"/>
          <p:cNvSpPr txBox="1"/>
          <p:nvPr/>
        </p:nvSpPr>
        <p:spPr>
          <a:xfrm>
            <a:off x="395536" y="62068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Aniont</a:t>
            </a:r>
            <a:endParaRPr lang="cs-CZ" sz="3200" dirty="0"/>
          </a:p>
        </p:txBody>
      </p:sp>
      <p:sp>
        <p:nvSpPr>
          <p:cNvPr id="51" name="Obdélník 50"/>
          <p:cNvSpPr/>
          <p:nvPr/>
        </p:nvSpPr>
        <p:spPr>
          <a:xfrm>
            <a:off x="1043608" y="458112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Anionty</a:t>
            </a:r>
            <a:r>
              <a:rPr lang="cs-CZ" dirty="0" smtClean="0"/>
              <a:t> - jsou záporně nabité ionty, které </a:t>
            </a:r>
            <a:r>
              <a:rPr lang="cs-CZ" b="1" dirty="0" smtClean="0"/>
              <a:t>přijaly</a:t>
            </a:r>
            <a:r>
              <a:rPr lang="cs-CZ" dirty="0" smtClean="0"/>
              <a:t> elektron(y), </a:t>
            </a:r>
          </a:p>
          <a:p>
            <a:r>
              <a:rPr lang="cs-CZ" dirty="0" smtClean="0"/>
              <a:t>             - má v elektronovém obalu více elektronů než protonů .  </a:t>
            </a:r>
          </a:p>
          <a:p>
            <a:r>
              <a:rPr lang="cs-CZ" dirty="0" smtClean="0"/>
              <a:t>Vznikají z elektronegativních prvků, například z kyslíku, síry nebo chloru.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76256" y="1340768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aseline="-25000" dirty="0" smtClean="0"/>
              <a:t>17</a:t>
            </a:r>
            <a:r>
              <a:rPr lang="cs-CZ" sz="3200" dirty="0" smtClean="0"/>
              <a:t>Cl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491880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Cl </a:t>
            </a:r>
            <a:r>
              <a:rPr lang="cs-CZ" sz="2800" dirty="0"/>
              <a:t>+</a:t>
            </a:r>
            <a:r>
              <a:rPr lang="cs-CZ" sz="2800" dirty="0" smtClean="0"/>
              <a:t> 1e- </a:t>
            </a:r>
            <a:r>
              <a:rPr lang="cs-CZ" sz="2800" dirty="0" smtClean="0">
                <a:sym typeface="Symbol"/>
              </a:rPr>
              <a:t> Cl</a:t>
            </a:r>
            <a:r>
              <a:rPr lang="cs-CZ" sz="2800" baseline="30000" dirty="0" smtClean="0">
                <a:sym typeface="Symbol"/>
              </a:rPr>
              <a:t>-</a:t>
            </a:r>
            <a:endParaRPr lang="cs-CZ" sz="2800" baseline="30000" dirty="0"/>
          </a:p>
        </p:txBody>
      </p:sp>
      <p:pic>
        <p:nvPicPr>
          <p:cNvPr id="54" name="Picture 2" descr="C:\Users\Monika\AppData\Local\Microsoft\Windows\Temporary Internet Files\Content.IE5\PM7VMPJS\MC900437065[1].pn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1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34052">
            <a:off x="5591617" y="2072495"/>
            <a:ext cx="252227" cy="24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3995936" y="38610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p</a:t>
            </a:r>
            <a:r>
              <a:rPr lang="cs-CZ" sz="2800" baseline="30000" dirty="0" smtClean="0">
                <a:sym typeface="Symbol"/>
              </a:rPr>
              <a:t> + </a:t>
            </a:r>
            <a:r>
              <a:rPr lang="cs-CZ" sz="2800" dirty="0" smtClean="0">
                <a:sym typeface="Symbol"/>
              </a:rPr>
              <a:t>  e</a:t>
            </a:r>
            <a:r>
              <a:rPr lang="cs-CZ" sz="2800" baseline="30000" dirty="0" smtClean="0">
                <a:sym typeface="Symbol"/>
              </a:rPr>
              <a:t>-</a:t>
            </a:r>
            <a:endParaRPr lang="cs-CZ" sz="28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78244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build="p"/>
      <p:bldP spid="53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628800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Ionty jsou k sobě vázány především díky elektrostatické přitažlivé síle, jež působí mezi částicemi s opačným nábojem.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836712"/>
            <a:ext cx="2501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Iontová vazba</a:t>
            </a:r>
            <a:endParaRPr lang="cs-CZ" sz="2800" dirty="0"/>
          </a:p>
        </p:txBody>
      </p:sp>
      <p:pic>
        <p:nvPicPr>
          <p:cNvPr id="2053" name="Picture 5" descr="http://www.katoliss.estranky.cz/img/mid/18316/nac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40968"/>
            <a:ext cx="3024336" cy="285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496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7056" y="3861048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hangingPunct="0">
              <a:buFont typeface="Wingdings" pitchFamily="2" charset="2"/>
              <a:buChar char="§"/>
            </a:pPr>
            <a:r>
              <a:rPr lang="cs-CZ" dirty="0" smtClean="0"/>
              <a:t>jsou krystalické</a:t>
            </a:r>
          </a:p>
          <a:p>
            <a:pPr marL="285750" indent="-285750" hangingPunct="0">
              <a:buFont typeface="Wingdings" pitchFamily="2" charset="2"/>
              <a:buChar char="§"/>
            </a:pPr>
            <a:r>
              <a:rPr lang="cs-CZ" dirty="0" smtClean="0"/>
              <a:t>teplota </a:t>
            </a:r>
            <a:r>
              <a:rPr lang="cs-CZ" dirty="0"/>
              <a:t>tání a varu je </a:t>
            </a:r>
            <a:r>
              <a:rPr lang="cs-CZ" dirty="0" smtClean="0"/>
              <a:t>vysoká </a:t>
            </a:r>
          </a:p>
          <a:p>
            <a:pPr marL="285750" indent="-285750" hangingPunct="0">
              <a:buFont typeface="Wingdings" pitchFamily="2" charset="2"/>
              <a:buChar char="§"/>
            </a:pPr>
            <a:r>
              <a:rPr lang="cs-CZ" dirty="0" smtClean="0"/>
              <a:t>Pevné </a:t>
            </a:r>
            <a:r>
              <a:rPr lang="cs-CZ" dirty="0"/>
              <a:t>iontové sloučeniny jsou elektricky nevodivé</a:t>
            </a:r>
            <a:r>
              <a:rPr lang="cs-CZ" dirty="0" smtClean="0"/>
              <a:t>,</a:t>
            </a:r>
          </a:p>
          <a:p>
            <a:pPr marL="285750" indent="-285750" hangingPunct="0"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oztoky a taveniny vedou elektrický proud velmi dobře</a:t>
            </a:r>
          </a:p>
          <a:p>
            <a:pPr marL="285750" indent="-285750" hangingPunct="0"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evnost </a:t>
            </a:r>
            <a:r>
              <a:rPr lang="cs-CZ" dirty="0"/>
              <a:t>iontových vazeb způsobuje, že iontové krystaly jsou tvrdé a křehké. </a:t>
            </a:r>
            <a:endParaRPr lang="cs-CZ" dirty="0" smtClean="0"/>
          </a:p>
          <a:p>
            <a:pPr marL="285750" indent="-285750" hangingPunct="0">
              <a:buFont typeface="Wingdings" pitchFamily="2" charset="2"/>
              <a:buChar char="§"/>
            </a:pPr>
            <a:r>
              <a:rPr lang="cs-CZ" dirty="0" smtClean="0"/>
              <a:t>Rozpouštějí </a:t>
            </a:r>
            <a:r>
              <a:rPr lang="cs-CZ" dirty="0"/>
              <a:t>se v polárních rozpouštědlech (např. voda</a:t>
            </a:r>
            <a:r>
              <a:rPr lang="cs-CZ" dirty="0" smtClean="0"/>
              <a:t>).</a:t>
            </a:r>
            <a:endParaRPr lang="cs-CZ" dirty="0"/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b="1" cap="all" dirty="0"/>
              <a:t> 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836712"/>
            <a:ext cx="33377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Iontové sloučeniny</a:t>
            </a:r>
            <a:endParaRPr lang="cs-CZ" sz="2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1913784" cy="1642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046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vlastní</a:t>
            </a:r>
          </a:p>
          <a:p>
            <a:r>
              <a:rPr lang="cs-CZ" dirty="0" smtClean="0">
                <a:hlinkClick r:id="rId2"/>
              </a:rPr>
              <a:t>http://www.zschemie.euweb.cz/halogeny/halogeny6.html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http://www.katoliss.estranky.cz/fotoalbum/chemie/nacl-_chlorid-sodny_/nacl.html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</a:t>
            </a:r>
            <a:r>
              <a:rPr lang="en-GB" dirty="0" smtClean="0"/>
              <a:t>.</a:t>
            </a:r>
            <a:r>
              <a:rPr lang="cs-CZ" smtClean="0"/>
              <a:t> </a:t>
            </a:r>
            <a:r>
              <a:rPr lang="en-GB" smtClean="0"/>
              <a:t>listopadu</a:t>
            </a:r>
            <a:r>
              <a:rPr lang="en-GB" dirty="0" smtClean="0"/>
              <a:t> </a:t>
            </a:r>
            <a:r>
              <a:rPr lang="en-GB" dirty="0"/>
              <a:t>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 </a:t>
            </a:r>
            <a:r>
              <a:rPr lang="cs-CZ" dirty="0"/>
              <a:t>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 chemické vazbě.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400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191</TotalTime>
  <Words>260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Dum</cp:lastModifiedBy>
  <cp:revision>12</cp:revision>
  <dcterms:created xsi:type="dcterms:W3CDTF">2013-02-12T18:37:09Z</dcterms:created>
  <dcterms:modified xsi:type="dcterms:W3CDTF">2013-03-08T15:33:11Z</dcterms:modified>
</cp:coreProperties>
</file>