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0" r:id="rId3"/>
    <p:sldId id="257" r:id="rId4"/>
    <p:sldId id="261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CE4E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2A274-0B7E-4F4E-ABEA-8407A7749AA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5D74D-886E-474A-BCAD-956C784BA5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97830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2A274-0B7E-4F4E-ABEA-8407A7749AA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5D74D-886E-474A-BCAD-956C784BA5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03528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2A274-0B7E-4F4E-ABEA-8407A7749AA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5D74D-886E-474A-BCAD-956C784BA5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50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2A274-0B7E-4F4E-ABEA-8407A7749AA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5D74D-886E-474A-BCAD-956C784BA5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09972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2A274-0B7E-4F4E-ABEA-8407A7749AA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5D74D-886E-474A-BCAD-956C784BA5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8130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2A274-0B7E-4F4E-ABEA-8407A7749AA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5D74D-886E-474A-BCAD-956C784BA5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98093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2A274-0B7E-4F4E-ABEA-8407A7749AA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5D74D-886E-474A-BCAD-956C784BA5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96600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2A274-0B7E-4F4E-ABEA-8407A7749AA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5D74D-886E-474A-BCAD-956C784BA5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32442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2A274-0B7E-4F4E-ABEA-8407A7749AA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5D74D-886E-474A-BCAD-956C784BA5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2663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2A274-0B7E-4F4E-ABEA-8407A7749AA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5D74D-886E-474A-BCAD-956C784BA5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46138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2A274-0B7E-4F4E-ABEA-8407A7749AA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5D74D-886E-474A-BCAD-956C784BA5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56363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CE4E4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A2A274-0B7E-4F4E-ABEA-8407A7749AA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B5D74D-886E-474A-BCAD-956C784BA5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29892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xantina.hyperlink.cz/elneg.htm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Chemické sloučeniny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VY_32_INOVACE_23_Chemická vazba</a:t>
            </a:r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9279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9185064"/>
              </p:ext>
            </p:extLst>
          </p:nvPr>
        </p:nvGraphicFramePr>
        <p:xfrm>
          <a:off x="2123728" y="1412776"/>
          <a:ext cx="5400600" cy="4073440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675075"/>
                <a:gridCol w="675075"/>
                <a:gridCol w="675075"/>
                <a:gridCol w="675075"/>
                <a:gridCol w="675075"/>
                <a:gridCol w="675075"/>
                <a:gridCol w="675075"/>
                <a:gridCol w="675075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/>
                        <a:t>H</a:t>
                      </a:r>
                      <a:br>
                        <a:rPr lang="cs-CZ" sz="1800" dirty="0"/>
                      </a:br>
                      <a:r>
                        <a:rPr lang="cs-CZ" sz="1800" dirty="0"/>
                        <a:t>2,2</a:t>
                      </a:r>
                    </a:p>
                  </a:txBody>
                  <a:tcPr marL="33279" marR="33279" marT="16640" marB="16640" anchor="ctr"/>
                </a:tc>
                <a:tc gridSpan="6"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marL="33279" marR="33279" marT="16640" marB="1664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/>
                        <a:t>He</a:t>
                      </a:r>
                      <a:br>
                        <a:rPr lang="cs-CZ" sz="1800"/>
                      </a:br>
                      <a:r>
                        <a:rPr lang="cs-CZ" sz="1800"/>
                        <a:t>4,5</a:t>
                      </a:r>
                    </a:p>
                  </a:txBody>
                  <a:tcPr marL="33279" marR="33279" marT="16640" marB="16640" anchor="ctr"/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err="1"/>
                        <a:t>Li</a:t>
                      </a:r>
                      <a:r>
                        <a:rPr lang="cs-CZ" sz="1800" dirty="0"/>
                        <a:t/>
                      </a:r>
                      <a:br>
                        <a:rPr lang="cs-CZ" sz="1800" dirty="0"/>
                      </a:br>
                      <a:r>
                        <a:rPr lang="cs-CZ" sz="1800" dirty="0"/>
                        <a:t>0,97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marL="0" indent="0" algn="ctr"/>
                      <a:r>
                        <a:rPr lang="cs-CZ" sz="1800" dirty="0" err="1"/>
                        <a:t>Be</a:t>
                      </a:r>
                      <a:r>
                        <a:rPr lang="cs-CZ" sz="1800" dirty="0"/>
                        <a:t/>
                      </a:r>
                      <a:br>
                        <a:rPr lang="cs-CZ" sz="1800" dirty="0"/>
                      </a:br>
                      <a:r>
                        <a:rPr lang="cs-CZ" sz="1800" dirty="0"/>
                        <a:t>1,5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/>
                        <a:t>B</a:t>
                      </a:r>
                      <a:br>
                        <a:rPr lang="cs-CZ" sz="1800"/>
                      </a:br>
                      <a:r>
                        <a:rPr lang="cs-CZ" sz="1800"/>
                        <a:t>2,0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/>
                        <a:t>C</a:t>
                      </a:r>
                      <a:br>
                        <a:rPr lang="cs-CZ" sz="1800"/>
                      </a:br>
                      <a:r>
                        <a:rPr lang="cs-CZ" sz="1800"/>
                        <a:t>2,5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/>
                        <a:t>N</a:t>
                      </a:r>
                      <a:br>
                        <a:rPr lang="cs-CZ" sz="1800"/>
                      </a:br>
                      <a:r>
                        <a:rPr lang="cs-CZ" sz="1800"/>
                        <a:t>3,1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/>
                        <a:t>O</a:t>
                      </a:r>
                      <a:br>
                        <a:rPr lang="cs-CZ" sz="1800"/>
                      </a:br>
                      <a:r>
                        <a:rPr lang="cs-CZ" sz="1800"/>
                        <a:t>3,5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/>
                        <a:t>F</a:t>
                      </a:r>
                      <a:br>
                        <a:rPr lang="cs-CZ" sz="1800"/>
                      </a:br>
                      <a:r>
                        <a:rPr lang="cs-CZ" sz="1800"/>
                        <a:t>4,1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/>
                        <a:t>Ne</a:t>
                      </a:r>
                      <a:br>
                        <a:rPr lang="cs-CZ" sz="1800"/>
                      </a:br>
                      <a:r>
                        <a:rPr lang="cs-CZ" sz="1800"/>
                        <a:t>4,0</a:t>
                      </a:r>
                    </a:p>
                  </a:txBody>
                  <a:tcPr marL="33279" marR="33279" marT="16640" marB="16640" anchor="ctr"/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/>
                        <a:t>Na</a:t>
                      </a:r>
                      <a:br>
                        <a:rPr lang="cs-CZ" sz="1800" dirty="0"/>
                      </a:br>
                      <a:r>
                        <a:rPr lang="cs-CZ" sz="1800" dirty="0"/>
                        <a:t>1,0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/>
                        <a:t>Mg</a:t>
                      </a:r>
                      <a:br>
                        <a:rPr lang="cs-CZ" sz="1800"/>
                      </a:br>
                      <a:r>
                        <a:rPr lang="cs-CZ" sz="1800"/>
                        <a:t>1,2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/>
                        <a:t>Al</a:t>
                      </a:r>
                      <a:br>
                        <a:rPr lang="cs-CZ" sz="1800"/>
                      </a:br>
                      <a:r>
                        <a:rPr lang="cs-CZ" sz="1800"/>
                        <a:t>1,5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/>
                        <a:t>Si</a:t>
                      </a:r>
                      <a:br>
                        <a:rPr lang="cs-CZ" sz="1800"/>
                      </a:br>
                      <a:r>
                        <a:rPr lang="cs-CZ" sz="1800"/>
                        <a:t>1,7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/>
                        <a:t>P</a:t>
                      </a:r>
                      <a:br>
                        <a:rPr lang="cs-CZ" sz="1800"/>
                      </a:br>
                      <a:r>
                        <a:rPr lang="cs-CZ" sz="1800"/>
                        <a:t>2,1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/>
                        <a:t>S</a:t>
                      </a:r>
                      <a:br>
                        <a:rPr lang="cs-CZ" sz="1800"/>
                      </a:br>
                      <a:r>
                        <a:rPr lang="cs-CZ" sz="1800"/>
                        <a:t>2,4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/>
                        <a:t>Cl</a:t>
                      </a:r>
                      <a:br>
                        <a:rPr lang="cs-CZ" sz="1800"/>
                      </a:br>
                      <a:r>
                        <a:rPr lang="cs-CZ" sz="1800"/>
                        <a:t>2,8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/>
                        <a:t>Ar</a:t>
                      </a:r>
                      <a:br>
                        <a:rPr lang="cs-CZ" sz="1800"/>
                      </a:br>
                      <a:r>
                        <a:rPr lang="cs-CZ" sz="1800"/>
                        <a:t>3,9</a:t>
                      </a:r>
                    </a:p>
                  </a:txBody>
                  <a:tcPr marL="33279" marR="33279" marT="16640" marB="16640" anchor="ctr"/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/>
                        <a:t>K</a:t>
                      </a:r>
                      <a:br>
                        <a:rPr lang="cs-CZ" sz="1800" dirty="0"/>
                      </a:br>
                      <a:r>
                        <a:rPr lang="cs-CZ" sz="1800" dirty="0"/>
                        <a:t>0,91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/>
                        <a:t>Ca</a:t>
                      </a:r>
                      <a:br>
                        <a:rPr lang="cs-CZ" sz="1800" dirty="0"/>
                      </a:br>
                      <a:r>
                        <a:rPr lang="cs-CZ" sz="1800" dirty="0"/>
                        <a:t>1,0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err="1"/>
                        <a:t>Ga</a:t>
                      </a:r>
                      <a:r>
                        <a:rPr lang="cs-CZ" sz="1800" dirty="0"/>
                        <a:t/>
                      </a:r>
                      <a:br>
                        <a:rPr lang="cs-CZ" sz="1800" dirty="0"/>
                      </a:br>
                      <a:r>
                        <a:rPr lang="cs-CZ" sz="1800" dirty="0"/>
                        <a:t>1,8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/>
                        <a:t>Ge</a:t>
                      </a:r>
                      <a:br>
                        <a:rPr lang="cs-CZ" sz="1800"/>
                      </a:br>
                      <a:r>
                        <a:rPr lang="cs-CZ" sz="1800"/>
                        <a:t>2,0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/>
                        <a:t>As</a:t>
                      </a:r>
                      <a:br>
                        <a:rPr lang="cs-CZ" sz="1800"/>
                      </a:br>
                      <a:r>
                        <a:rPr lang="cs-CZ" sz="1800"/>
                        <a:t>2,2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/>
                        <a:t>Se</a:t>
                      </a:r>
                      <a:br>
                        <a:rPr lang="cs-CZ" sz="1800"/>
                      </a:br>
                      <a:r>
                        <a:rPr lang="cs-CZ" sz="1800"/>
                        <a:t>2,5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/>
                        <a:t>Br</a:t>
                      </a:r>
                      <a:br>
                        <a:rPr lang="cs-CZ" sz="1800"/>
                      </a:br>
                      <a:r>
                        <a:rPr lang="cs-CZ" sz="1800"/>
                        <a:t>2,7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/>
                        <a:t>Kr</a:t>
                      </a:r>
                      <a:br>
                        <a:rPr lang="cs-CZ" sz="1800"/>
                      </a:br>
                      <a:r>
                        <a:rPr lang="cs-CZ" sz="1800"/>
                        <a:t>3,6</a:t>
                      </a:r>
                    </a:p>
                  </a:txBody>
                  <a:tcPr marL="33279" marR="33279" marT="16640" marB="16640" anchor="ctr"/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sz="1800"/>
                        <a:t>Rb</a:t>
                      </a:r>
                      <a:br>
                        <a:rPr lang="cs-CZ" sz="1800"/>
                      </a:br>
                      <a:r>
                        <a:rPr lang="cs-CZ" sz="1800"/>
                        <a:t>0,89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/>
                        <a:t>Sr</a:t>
                      </a:r>
                      <a:br>
                        <a:rPr lang="cs-CZ" sz="1800"/>
                      </a:br>
                      <a:r>
                        <a:rPr lang="cs-CZ" sz="1800"/>
                        <a:t>0,99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/>
                        <a:t>In</a:t>
                      </a:r>
                      <a:br>
                        <a:rPr lang="cs-CZ" sz="1800" dirty="0"/>
                      </a:br>
                      <a:r>
                        <a:rPr lang="cs-CZ" sz="1800" dirty="0"/>
                        <a:t>1,5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err="1"/>
                        <a:t>Sn</a:t>
                      </a:r>
                      <a:r>
                        <a:rPr lang="cs-CZ" sz="1800" dirty="0"/>
                        <a:t/>
                      </a:r>
                      <a:br>
                        <a:rPr lang="cs-CZ" sz="1800" dirty="0"/>
                      </a:br>
                      <a:r>
                        <a:rPr lang="cs-CZ" sz="1800" dirty="0"/>
                        <a:t>1,7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/>
                        <a:t>Sb</a:t>
                      </a:r>
                      <a:br>
                        <a:rPr lang="cs-CZ" sz="1800"/>
                      </a:br>
                      <a:r>
                        <a:rPr lang="cs-CZ" sz="1800"/>
                        <a:t>1,8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/>
                        <a:t>Te</a:t>
                      </a:r>
                      <a:br>
                        <a:rPr lang="cs-CZ" sz="1800"/>
                      </a:br>
                      <a:r>
                        <a:rPr lang="cs-CZ" sz="1800"/>
                        <a:t>2,0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/>
                        <a:t>I</a:t>
                      </a:r>
                      <a:br>
                        <a:rPr lang="cs-CZ" sz="1800"/>
                      </a:br>
                      <a:r>
                        <a:rPr lang="cs-CZ" sz="1800"/>
                        <a:t>2,2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/>
                        <a:t>Xe</a:t>
                      </a:r>
                      <a:br>
                        <a:rPr lang="cs-CZ" sz="1800"/>
                      </a:br>
                      <a:r>
                        <a:rPr lang="cs-CZ" sz="1800"/>
                        <a:t>2,2</a:t>
                      </a:r>
                    </a:p>
                  </a:txBody>
                  <a:tcPr marL="33279" marR="33279" marT="16640" marB="16640" anchor="ctr"/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sz="1800"/>
                        <a:t>Cs</a:t>
                      </a:r>
                      <a:br>
                        <a:rPr lang="cs-CZ" sz="1800"/>
                      </a:br>
                      <a:r>
                        <a:rPr lang="cs-CZ" sz="1800"/>
                        <a:t>0,86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/>
                        <a:t>Ba</a:t>
                      </a:r>
                      <a:br>
                        <a:rPr lang="cs-CZ" sz="1800"/>
                      </a:br>
                      <a:r>
                        <a:rPr lang="cs-CZ" sz="1800"/>
                        <a:t>0,97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/>
                        <a:t>Ti</a:t>
                      </a:r>
                      <a:br>
                        <a:rPr lang="cs-CZ" sz="1800"/>
                      </a:br>
                      <a:r>
                        <a:rPr lang="cs-CZ" sz="1800"/>
                        <a:t>1,4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err="1"/>
                        <a:t>Pb</a:t>
                      </a:r>
                      <a:r>
                        <a:rPr lang="cs-CZ" sz="1800" dirty="0"/>
                        <a:t/>
                      </a:r>
                      <a:br>
                        <a:rPr lang="cs-CZ" sz="1800" dirty="0"/>
                      </a:br>
                      <a:r>
                        <a:rPr lang="cs-CZ" sz="1800" dirty="0"/>
                        <a:t>1,5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err="1"/>
                        <a:t>Bi</a:t>
                      </a:r>
                      <a:r>
                        <a:rPr lang="cs-CZ" sz="1800" dirty="0"/>
                        <a:t/>
                      </a:r>
                      <a:br>
                        <a:rPr lang="cs-CZ" sz="1800" dirty="0"/>
                      </a:br>
                      <a:r>
                        <a:rPr lang="cs-CZ" sz="1800" dirty="0"/>
                        <a:t>1,7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/>
                        <a:t>Po</a:t>
                      </a:r>
                      <a:br>
                        <a:rPr lang="cs-CZ" sz="1800" dirty="0"/>
                      </a:br>
                      <a:r>
                        <a:rPr lang="cs-CZ" sz="1800" dirty="0"/>
                        <a:t>1,8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/>
                        <a:t>At</a:t>
                      </a:r>
                      <a:br>
                        <a:rPr lang="cs-CZ" sz="1800"/>
                      </a:br>
                      <a:r>
                        <a:rPr lang="cs-CZ" sz="1800"/>
                        <a:t>1,9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/>
                        <a:t>Rn</a:t>
                      </a:r>
                      <a:br>
                        <a:rPr lang="cs-CZ" sz="1800"/>
                      </a:br>
                      <a:r>
                        <a:rPr lang="cs-CZ" sz="1800"/>
                        <a:t>2,0</a:t>
                      </a:r>
                    </a:p>
                  </a:txBody>
                  <a:tcPr marL="33279" marR="33279" marT="16640" marB="16640" anchor="ctr"/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sz="1800"/>
                        <a:t>Fr</a:t>
                      </a:r>
                      <a:br>
                        <a:rPr lang="cs-CZ" sz="1800"/>
                      </a:br>
                      <a:r>
                        <a:rPr lang="cs-CZ" sz="1800"/>
                        <a:t>0,86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/>
                        <a:t>Ra</a:t>
                      </a:r>
                      <a:br>
                        <a:rPr lang="cs-CZ" sz="1800"/>
                      </a:br>
                      <a:r>
                        <a:rPr lang="cs-CZ" sz="1800"/>
                        <a:t>0,97</a:t>
                      </a:r>
                    </a:p>
                  </a:txBody>
                  <a:tcPr marL="33279" marR="33279" marT="16640" marB="16640" anchor="ctr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33279" marR="33279" marT="16640" marB="1664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33279" marR="33279" marT="16640" marB="1664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33279" marR="33279" marT="16640" marB="16640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33279" marR="33279" marT="16640" marB="16640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33279" marR="33279" marT="16640" marB="16640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33279" marR="33279" marT="16640" marB="16640"/>
                </a:tc>
              </a:tr>
            </a:tbl>
          </a:graphicData>
        </a:graphic>
      </p:graphicFrame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1115616" y="404664"/>
            <a:ext cx="4873963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Tabulka elektronegativity základních prvků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lačítko akce: Vlastní 7">
            <a:hlinkClick r:id="rId2" action="ppaction://hlinksldjump" highlightClick="1"/>
          </p:cNvPr>
          <p:cNvSpPr/>
          <p:nvPr/>
        </p:nvSpPr>
        <p:spPr>
          <a:xfrm>
            <a:off x="7452320" y="5733256"/>
            <a:ext cx="648072" cy="504056"/>
          </a:xfrm>
          <a:prstGeom prst="actionButtonBlank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Tlačítko akce: Vlastní 8">
            <a:hlinkClick r:id="rId3" action="ppaction://hlinksldjump" highlightClick="1"/>
          </p:cNvPr>
          <p:cNvSpPr/>
          <p:nvPr/>
        </p:nvSpPr>
        <p:spPr>
          <a:xfrm>
            <a:off x="6732240" y="5733256"/>
            <a:ext cx="648072" cy="504056"/>
          </a:xfrm>
          <a:prstGeom prst="actionButtonBlank">
            <a:avLst/>
          </a:prstGeom>
          <a:solidFill>
            <a:srgbClr val="00206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0612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9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21"/>
          <p:cNvSpPr txBox="1">
            <a:spLocks noChangeArrowheads="1"/>
          </p:cNvSpPr>
          <p:nvPr/>
        </p:nvSpPr>
        <p:spPr bwMode="auto">
          <a:xfrm>
            <a:off x="381000" y="304800"/>
            <a:ext cx="8223448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6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Chemická </a:t>
            </a:r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vazba </a:t>
            </a:r>
            <a:endParaRPr lang="cs-CZ" sz="36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1340768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 typ vazby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2348880"/>
            <a:ext cx="13155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 - H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212976"/>
            <a:ext cx="13155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 - H 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4005064"/>
            <a:ext cx="13155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 - H 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6" y="4797152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Cl - H </a:t>
            </a:r>
            <a:endParaRPr lang="cs-CZ" sz="2800" dirty="0"/>
          </a:p>
        </p:txBody>
      </p:sp>
      <p:sp>
        <p:nvSpPr>
          <p:cNvPr id="10" name="Tlačítko akce: Vlastní 9">
            <a:hlinkClick r:id="" action="ppaction://hlinkshowjump?jump=previousslide" highlightClick="1"/>
          </p:cNvPr>
          <p:cNvSpPr/>
          <p:nvPr/>
        </p:nvSpPr>
        <p:spPr>
          <a:xfrm>
            <a:off x="7452320" y="5733256"/>
            <a:ext cx="1008112" cy="648072"/>
          </a:xfrm>
          <a:prstGeom prst="actionButtonBlank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tabulka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83768" y="242088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2,5 – 2,2 = 0,3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321297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3</a:t>
            </a:r>
            <a:r>
              <a:rPr lang="cs-CZ" dirty="0" smtClean="0"/>
              <a:t>,5 – 2,2 = 1,3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99792" y="400506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3,1 – 2,2 = 0,9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99792" y="479715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2,8 – 2,2 = 0,5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76056" y="242088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nepolární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48064" y="314096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polární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400506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polární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148064" y="479715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polární</a:t>
            </a:r>
            <a:endParaRPr lang="cs-CZ" dirty="0"/>
          </a:p>
        </p:txBody>
      </p:sp>
      <p:sp>
        <p:nvSpPr>
          <p:cNvPr id="21" name="Tlačítko akce: Vlastní 20">
            <a:hlinkClick r:id="" action="ppaction://noaction" highlightClick="1"/>
          </p:cNvPr>
          <p:cNvSpPr/>
          <p:nvPr/>
        </p:nvSpPr>
        <p:spPr>
          <a:xfrm>
            <a:off x="395536" y="1268760"/>
            <a:ext cx="648072" cy="504056"/>
          </a:xfrm>
          <a:prstGeom prst="actionButtonBlank">
            <a:avLst/>
          </a:prstGeom>
          <a:solidFill>
            <a:srgbClr val="00206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9407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8" grpId="0"/>
      <p:bldP spid="19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21"/>
          <p:cNvSpPr txBox="1">
            <a:spLocks noChangeArrowheads="1"/>
          </p:cNvSpPr>
          <p:nvPr/>
        </p:nvSpPr>
        <p:spPr bwMode="auto">
          <a:xfrm>
            <a:off x="381000" y="304800"/>
            <a:ext cx="8223448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6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Chemická </a:t>
            </a:r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vazba </a:t>
            </a:r>
            <a:endParaRPr lang="cs-CZ" sz="36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1340768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 typ vazby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2348880"/>
            <a:ext cx="13155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 - C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212976"/>
            <a:ext cx="13155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 - N 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4005064"/>
            <a:ext cx="13155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- O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6" y="4797152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Cl - O </a:t>
            </a:r>
            <a:endParaRPr lang="cs-CZ" sz="2800" dirty="0"/>
          </a:p>
        </p:txBody>
      </p:sp>
      <p:sp>
        <p:nvSpPr>
          <p:cNvPr id="10" name="Tlačítko akce: Vlastní 9">
            <a:hlinkClick r:id="rId2" action="ppaction://hlinksldjump" highlightClick="1"/>
          </p:cNvPr>
          <p:cNvSpPr/>
          <p:nvPr/>
        </p:nvSpPr>
        <p:spPr>
          <a:xfrm>
            <a:off x="7452320" y="5733256"/>
            <a:ext cx="1008112" cy="648072"/>
          </a:xfrm>
          <a:prstGeom prst="actionButtonBlank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tabulka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83768" y="242088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2,2 – 2,2 = 0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328498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3,5 – 3,1 = 0,4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99792" y="414908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3</a:t>
            </a:r>
            <a:r>
              <a:rPr lang="cs-CZ" dirty="0" smtClean="0"/>
              <a:t>,5 –1,0= 2,5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99792" y="494116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3,5 – 2,8 = 0,7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76056" y="242088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nepolární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48064" y="328498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nepolární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76056" y="414908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iontová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148064" y="494116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polární</a:t>
            </a:r>
            <a:endParaRPr lang="cs-CZ" dirty="0"/>
          </a:p>
        </p:txBody>
      </p:sp>
      <p:sp>
        <p:nvSpPr>
          <p:cNvPr id="17" name="Tlačítko akce: Vlastní 16">
            <a:hlinkClick r:id="" action="ppaction://noaction" highlightClick="1"/>
          </p:cNvPr>
          <p:cNvSpPr/>
          <p:nvPr/>
        </p:nvSpPr>
        <p:spPr>
          <a:xfrm>
            <a:off x="323528" y="1268760"/>
            <a:ext cx="648072" cy="504056"/>
          </a:xfrm>
          <a:prstGeom prst="actionButtonBlank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0625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8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 vlastní </a:t>
            </a:r>
          </a:p>
          <a:p>
            <a:r>
              <a:rPr lang="cs-CZ" dirty="0" smtClean="0"/>
              <a:t>Tabulka:</a:t>
            </a:r>
          </a:p>
          <a:p>
            <a:r>
              <a:rPr lang="cs-CZ" dirty="0" smtClean="0">
                <a:hlinkClick r:id="rId2"/>
              </a:rPr>
              <a:t>http://xantina.hyperlink.cz/elneg.html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Vytvořeno jako DUM do předmětu </a:t>
            </a:r>
            <a:r>
              <a:rPr lang="cs-CZ" dirty="0" smtClean="0"/>
              <a:t>chemie </a:t>
            </a:r>
            <a:r>
              <a:rPr lang="cs-CZ" dirty="0"/>
              <a:t>na </a:t>
            </a:r>
            <a:r>
              <a:rPr lang="cs-CZ" dirty="0" smtClean="0"/>
              <a:t>Základní škole a Mateřské škole  </a:t>
            </a:r>
            <a:r>
              <a:rPr lang="en-GB" dirty="0"/>
              <a:t>17.listopadu </a:t>
            </a:r>
            <a:r>
              <a:rPr lang="en-GB" dirty="0" smtClean="0"/>
              <a:t>1325,</a:t>
            </a:r>
            <a:r>
              <a:rPr lang="cs-CZ" dirty="0" smtClean="0"/>
              <a:t> </a:t>
            </a:r>
            <a:r>
              <a:rPr lang="en-GB" dirty="0" err="1" smtClean="0"/>
              <a:t>příspěvková</a:t>
            </a:r>
            <a:r>
              <a:rPr lang="en-GB" dirty="0" smtClean="0"/>
              <a:t> </a:t>
            </a:r>
            <a:r>
              <a:rPr lang="cs-CZ" dirty="0" smtClean="0"/>
              <a:t> </a:t>
            </a:r>
            <a:r>
              <a:rPr lang="en-GB" dirty="0" err="1" smtClean="0"/>
              <a:t>organizace</a:t>
            </a:r>
            <a:r>
              <a:rPr lang="cs-CZ" dirty="0" smtClean="0"/>
              <a:t>,  </a:t>
            </a:r>
            <a:r>
              <a:rPr lang="cs-CZ" dirty="0"/>
              <a:t>Mladá Boleslav pro </a:t>
            </a:r>
            <a:r>
              <a:rPr lang="cs-CZ" dirty="0" smtClean="0"/>
              <a:t>osmý </a:t>
            </a:r>
            <a:r>
              <a:rPr lang="cs-CZ" dirty="0"/>
              <a:t>ročník základní školy.</a:t>
            </a:r>
          </a:p>
          <a:p>
            <a:endParaRPr lang="cs-CZ" dirty="0"/>
          </a:p>
          <a:p>
            <a:r>
              <a:rPr lang="cs-CZ" dirty="0"/>
              <a:t>Materiál slouží k </a:t>
            </a:r>
            <a:r>
              <a:rPr lang="cs-CZ" dirty="0" smtClean="0"/>
              <a:t>procvičení </a:t>
            </a:r>
            <a:r>
              <a:rPr lang="cs-CZ" dirty="0" smtClean="0"/>
              <a:t>učiva </a:t>
            </a:r>
            <a:r>
              <a:rPr lang="cs-CZ" dirty="0" smtClean="0"/>
              <a:t> </a:t>
            </a:r>
            <a:r>
              <a:rPr lang="cs-CZ" smtClean="0"/>
              <a:t>chemická vazba.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</a:t>
            </a:r>
            <a:r>
              <a:rPr lang="cs-CZ" dirty="0" smtClean="0"/>
              <a:t>II</a:t>
            </a:r>
            <a:r>
              <a:rPr lang="cs-CZ" dirty="0"/>
              <a:t>. pololetí školního roku </a:t>
            </a:r>
            <a:r>
              <a:rPr lang="cs-CZ" dirty="0" smtClean="0"/>
              <a:t>2012/2013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1491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230</Words>
  <Application>Microsoft Office PowerPoint</Application>
  <PresentationFormat>Předvádění na obrazovce (4:3)</PresentationFormat>
  <Paragraphs>100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    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Monika</dc:creator>
  <cp:lastModifiedBy>Monika</cp:lastModifiedBy>
  <cp:revision>11</cp:revision>
  <dcterms:created xsi:type="dcterms:W3CDTF">2013-02-12T16:55:40Z</dcterms:created>
  <dcterms:modified xsi:type="dcterms:W3CDTF">2013-02-27T21:50:32Z</dcterms:modified>
</cp:coreProperties>
</file>