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5" r:id="rId3"/>
    <p:sldId id="259" r:id="rId4"/>
    <p:sldId id="263" r:id="rId5"/>
    <p:sldId id="264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3505-FE66-49E9-B576-35FB26814075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1CFB0-F9A0-4668-A53B-545421AC46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1427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3505-FE66-49E9-B576-35FB26814075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1CFB0-F9A0-4668-A53B-545421AC46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15054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3505-FE66-49E9-B576-35FB26814075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1CFB0-F9A0-4668-A53B-545421AC46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8624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3505-FE66-49E9-B576-35FB26814075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1CFB0-F9A0-4668-A53B-545421AC46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3187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3505-FE66-49E9-B576-35FB26814075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1CFB0-F9A0-4668-A53B-545421AC46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3692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3505-FE66-49E9-B576-35FB26814075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1CFB0-F9A0-4668-A53B-545421AC46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6888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3505-FE66-49E9-B576-35FB26814075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1CFB0-F9A0-4668-A53B-545421AC46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0569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3505-FE66-49E9-B576-35FB26814075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1CFB0-F9A0-4668-A53B-545421AC46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9106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3505-FE66-49E9-B576-35FB26814075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1CFB0-F9A0-4668-A53B-545421AC46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96680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3505-FE66-49E9-B576-35FB26814075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1CFB0-F9A0-4668-A53B-545421AC46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69072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3505-FE66-49E9-B576-35FB26814075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1CFB0-F9A0-4668-A53B-545421AC46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88870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C3505-FE66-49E9-B576-35FB26814075}" type="datetimeFigureOut">
              <a:rPr lang="cs-CZ" smtClean="0"/>
              <a:pPr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21CFB0-F9A0-4668-A53B-545421AC46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84744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Chemické sloučeniny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M. Vejražková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VY_32_INOVACE_24_Chemické rovnice I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783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88640"/>
            <a:ext cx="7772400" cy="1470025"/>
          </a:xfrm>
        </p:spPr>
        <p:txBody>
          <a:bodyPr/>
          <a:lstStyle/>
          <a:p>
            <a:r>
              <a:rPr lang="cs-CZ" dirty="0" smtClean="0">
                <a:ln w="1841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tx2">
                    <a:lumMod val="90000"/>
                    <a:lumOff val="1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Chemické rovnice</a:t>
            </a:r>
            <a:endParaRPr lang="cs-CZ" dirty="0">
              <a:ln w="1841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tx2">
                  <a:lumMod val="90000"/>
                  <a:lumOff val="1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987824" y="2204864"/>
            <a:ext cx="3528392" cy="694928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Ca + O</a:t>
            </a:r>
            <a:r>
              <a:rPr lang="cs-CZ" sz="2800" baseline="-25000" dirty="0" smtClean="0">
                <a:solidFill>
                  <a:schemeClr val="tx1"/>
                </a:solidFill>
              </a:rPr>
              <a:t>2 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   </a:t>
            </a:r>
            <a:r>
              <a:rPr lang="cs-CZ" sz="2800" dirty="0" err="1" smtClean="0">
                <a:solidFill>
                  <a:schemeClr val="tx1"/>
                </a:solidFill>
              </a:rPr>
              <a:t>CaO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2627784" y="4581128"/>
            <a:ext cx="4680520" cy="6949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    </a:t>
            </a:r>
            <a:r>
              <a:rPr lang="cs-CZ" sz="2800" dirty="0" err="1" smtClean="0">
                <a:solidFill>
                  <a:schemeClr val="tx1"/>
                </a:solidFill>
              </a:rPr>
              <a:t>Pb</a:t>
            </a:r>
            <a:r>
              <a:rPr lang="cs-CZ" sz="2800" dirty="0" smtClean="0">
                <a:solidFill>
                  <a:schemeClr val="tx1"/>
                </a:solidFill>
              </a:rPr>
              <a:t> +  O</a:t>
            </a:r>
            <a:r>
              <a:rPr lang="cs-CZ" sz="2800" baseline="-25000" dirty="0" smtClean="0">
                <a:solidFill>
                  <a:schemeClr val="tx1"/>
                </a:solidFill>
              </a:rPr>
              <a:t>2 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 Pb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O</a:t>
            </a:r>
            <a:r>
              <a:rPr lang="cs-CZ" sz="2800" baseline="-25000" dirty="0" smtClean="0">
                <a:solidFill>
                  <a:schemeClr val="tx1"/>
                </a:solidFill>
              </a:rPr>
              <a:t>3</a:t>
            </a:r>
            <a:endParaRPr lang="cs-CZ" sz="2800" baseline="-25000" dirty="0">
              <a:solidFill>
                <a:schemeClr val="tx1"/>
              </a:solidFill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3131840" y="1628800"/>
            <a:ext cx="3096344" cy="694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H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 + F</a:t>
            </a:r>
            <a:r>
              <a:rPr lang="cs-CZ" sz="2800" baseline="-25000" dirty="0" smtClean="0">
                <a:solidFill>
                  <a:schemeClr val="tx1"/>
                </a:solidFill>
              </a:rPr>
              <a:t>2 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     HF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2915816" y="2996952"/>
            <a:ext cx="3528392" cy="694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3000" dirty="0" smtClean="0">
                <a:solidFill>
                  <a:schemeClr val="tx1"/>
                </a:solidFill>
              </a:rPr>
              <a:t> </a:t>
            </a:r>
            <a:r>
              <a:rPr lang="cs-CZ" sz="3000" dirty="0" err="1" smtClean="0">
                <a:solidFill>
                  <a:schemeClr val="tx1"/>
                </a:solidFill>
              </a:rPr>
              <a:t>HgO</a:t>
            </a:r>
            <a:r>
              <a:rPr lang="cs-CZ" sz="3000" baseline="-25000" dirty="0" smtClean="0">
                <a:solidFill>
                  <a:schemeClr val="tx1"/>
                </a:solidFill>
              </a:rPr>
              <a:t>   </a:t>
            </a:r>
            <a:r>
              <a:rPr lang="cs-CZ" sz="30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3000" baseline="-25000" dirty="0" smtClean="0">
                <a:solidFill>
                  <a:schemeClr val="tx1"/>
                </a:solidFill>
              </a:rPr>
              <a:t> </a:t>
            </a:r>
            <a:r>
              <a:rPr lang="cs-CZ" sz="3000" dirty="0" smtClean="0">
                <a:solidFill>
                  <a:schemeClr val="tx1"/>
                </a:solidFill>
              </a:rPr>
              <a:t> </a:t>
            </a:r>
            <a:r>
              <a:rPr lang="cs-CZ" sz="3000" dirty="0" err="1" smtClean="0">
                <a:solidFill>
                  <a:schemeClr val="tx1"/>
                </a:solidFill>
              </a:rPr>
              <a:t>Hg</a:t>
            </a:r>
            <a:r>
              <a:rPr lang="cs-CZ" sz="3000" dirty="0" smtClean="0">
                <a:solidFill>
                  <a:schemeClr val="tx1"/>
                </a:solidFill>
              </a:rPr>
              <a:t>  + O</a:t>
            </a:r>
            <a:r>
              <a:rPr lang="cs-CZ" sz="3000" baseline="-25000" dirty="0" smtClean="0">
                <a:solidFill>
                  <a:schemeClr val="tx1"/>
                </a:solidFill>
              </a:rPr>
              <a:t>2</a:t>
            </a:r>
            <a:endParaRPr lang="cs-CZ" sz="3000" baseline="-25000" dirty="0">
              <a:solidFill>
                <a:schemeClr val="tx1"/>
              </a:solidFill>
            </a:endParaRPr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2987824" y="3717032"/>
            <a:ext cx="3456384" cy="694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SO</a:t>
            </a:r>
            <a:r>
              <a:rPr lang="cs-CZ" sz="2800" baseline="-25000" dirty="0" smtClean="0">
                <a:solidFill>
                  <a:schemeClr val="tx1"/>
                </a:solidFill>
              </a:rPr>
              <a:t> 3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</a:rPr>
              <a:t>  </a:t>
            </a:r>
            <a:r>
              <a:rPr lang="cs-CZ" sz="2800" baseline="-250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SO</a:t>
            </a:r>
            <a:r>
              <a:rPr lang="cs-CZ" sz="2800" baseline="-25000" dirty="0" smtClean="0">
                <a:solidFill>
                  <a:schemeClr val="tx1"/>
                </a:solidFill>
              </a:rPr>
              <a:t>2 </a:t>
            </a:r>
            <a:r>
              <a:rPr lang="cs-CZ" sz="2800" dirty="0" smtClean="0">
                <a:solidFill>
                  <a:schemeClr val="tx1"/>
                </a:solidFill>
              </a:rPr>
              <a:t> + O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endParaRPr lang="cs-CZ" sz="2800" baseline="-25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6779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470025"/>
          </a:xfrm>
        </p:spPr>
        <p:txBody>
          <a:bodyPr/>
          <a:lstStyle/>
          <a:p>
            <a:r>
              <a:rPr lang="cs-CZ" dirty="0" smtClean="0">
                <a:ln w="1841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tx2">
                    <a:lumMod val="90000"/>
                    <a:lumOff val="1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Chemické rovnice</a:t>
            </a:r>
            <a:endParaRPr lang="cs-CZ" dirty="0">
              <a:ln w="1841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tx2">
                  <a:lumMod val="90000"/>
                  <a:lumOff val="1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43808" y="2348880"/>
            <a:ext cx="3528392" cy="694928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rgbClr val="C00000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 Ca + O</a:t>
            </a:r>
            <a:r>
              <a:rPr lang="cs-CZ" sz="2800" baseline="-25000" dirty="0" smtClean="0">
                <a:solidFill>
                  <a:schemeClr val="tx1"/>
                </a:solidFill>
              </a:rPr>
              <a:t>2 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    </a:t>
            </a:r>
            <a:r>
              <a:rPr lang="cs-CZ" sz="2800" dirty="0" smtClean="0">
                <a:solidFill>
                  <a:srgbClr val="C00000"/>
                </a:solidFill>
              </a:rPr>
              <a:t> 2   </a:t>
            </a:r>
            <a:r>
              <a:rPr lang="cs-CZ" sz="2800" dirty="0" err="1" smtClean="0">
                <a:solidFill>
                  <a:schemeClr val="tx1"/>
                </a:solidFill>
              </a:rPr>
              <a:t>CaO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2627784" y="4581128"/>
            <a:ext cx="4680520" cy="6949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  </a:t>
            </a:r>
            <a:r>
              <a:rPr lang="cs-CZ" sz="2800" dirty="0" smtClean="0">
                <a:solidFill>
                  <a:srgbClr val="C00000"/>
                </a:solidFill>
              </a:rPr>
              <a:t>4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Pb</a:t>
            </a:r>
            <a:r>
              <a:rPr lang="cs-CZ" sz="2800" dirty="0" smtClean="0">
                <a:solidFill>
                  <a:schemeClr val="tx1"/>
                </a:solidFill>
              </a:rPr>
              <a:t> +   </a:t>
            </a:r>
            <a:r>
              <a:rPr lang="cs-CZ" sz="2800" dirty="0" smtClean="0">
                <a:solidFill>
                  <a:srgbClr val="C00000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 O</a:t>
            </a:r>
            <a:r>
              <a:rPr lang="cs-CZ" sz="2800" baseline="-25000" dirty="0" smtClean="0">
                <a:solidFill>
                  <a:schemeClr val="tx1"/>
                </a:solidFill>
              </a:rPr>
              <a:t>2 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 </a:t>
            </a:r>
            <a:r>
              <a:rPr lang="cs-CZ" sz="2800" dirty="0" smtClean="0">
                <a:solidFill>
                  <a:srgbClr val="C00000"/>
                </a:solidFill>
              </a:rPr>
              <a:t>2 </a:t>
            </a:r>
            <a:r>
              <a:rPr lang="cs-CZ" sz="2800" dirty="0" smtClean="0">
                <a:solidFill>
                  <a:schemeClr val="tx1"/>
                </a:solidFill>
              </a:rPr>
              <a:t>Pb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O</a:t>
            </a:r>
            <a:r>
              <a:rPr lang="cs-CZ" sz="2800" baseline="-25000" dirty="0" smtClean="0">
                <a:solidFill>
                  <a:schemeClr val="tx1"/>
                </a:solidFill>
              </a:rPr>
              <a:t>3</a:t>
            </a:r>
            <a:endParaRPr lang="cs-CZ" sz="2800" baseline="-25000" dirty="0">
              <a:solidFill>
                <a:schemeClr val="tx1"/>
              </a:solidFill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3131840" y="1628800"/>
            <a:ext cx="3096344" cy="694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H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 + F</a:t>
            </a:r>
            <a:r>
              <a:rPr lang="cs-CZ" sz="2800" baseline="-25000" dirty="0" smtClean="0">
                <a:solidFill>
                  <a:schemeClr val="tx1"/>
                </a:solidFill>
              </a:rPr>
              <a:t>2 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      </a:t>
            </a:r>
            <a:r>
              <a:rPr lang="cs-CZ" sz="2800" dirty="0" smtClean="0">
                <a:solidFill>
                  <a:srgbClr val="C00000"/>
                </a:solidFill>
              </a:rPr>
              <a:t>2  </a:t>
            </a:r>
            <a:r>
              <a:rPr lang="cs-CZ" sz="2800" baseline="-25000" dirty="0" smtClean="0">
                <a:solidFill>
                  <a:schemeClr val="tx1"/>
                </a:solidFill>
              </a:rPr>
              <a:t>  </a:t>
            </a:r>
            <a:r>
              <a:rPr lang="cs-CZ" sz="2800" dirty="0" smtClean="0">
                <a:solidFill>
                  <a:schemeClr val="tx1"/>
                </a:solidFill>
              </a:rPr>
              <a:t>HF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2915816" y="2996952"/>
            <a:ext cx="3528392" cy="694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rgbClr val="C00000"/>
                </a:solidFill>
              </a:rPr>
              <a:t>2 </a:t>
            </a:r>
            <a:r>
              <a:rPr lang="cs-CZ" sz="2800" dirty="0" err="1" smtClean="0">
                <a:solidFill>
                  <a:schemeClr val="tx1"/>
                </a:solidFill>
              </a:rPr>
              <a:t>HgO</a:t>
            </a:r>
            <a:r>
              <a:rPr lang="cs-CZ" sz="2800" baseline="-25000" dirty="0" smtClean="0">
                <a:solidFill>
                  <a:schemeClr val="tx1"/>
                </a:solidFill>
              </a:rPr>
              <a:t> 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        </a:t>
            </a:r>
            <a:r>
              <a:rPr lang="cs-CZ" sz="2800" dirty="0" smtClean="0">
                <a:solidFill>
                  <a:srgbClr val="C00000"/>
                </a:solidFill>
              </a:rPr>
              <a:t>2</a:t>
            </a:r>
            <a:r>
              <a:rPr lang="cs-CZ" sz="2800" baseline="-25000" dirty="0" smtClean="0">
                <a:solidFill>
                  <a:schemeClr val="tx1"/>
                </a:solidFill>
              </a:rPr>
              <a:t>  </a:t>
            </a:r>
            <a:r>
              <a:rPr lang="cs-CZ" sz="2800" dirty="0" err="1" smtClean="0">
                <a:solidFill>
                  <a:schemeClr val="tx1"/>
                </a:solidFill>
              </a:rPr>
              <a:t>Hg</a:t>
            </a:r>
            <a:r>
              <a:rPr lang="cs-CZ" sz="2800" dirty="0" smtClean="0">
                <a:solidFill>
                  <a:schemeClr val="tx1"/>
                </a:solidFill>
              </a:rPr>
              <a:t>  + O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endParaRPr lang="cs-CZ" sz="2800" baseline="-25000" dirty="0">
              <a:solidFill>
                <a:schemeClr val="tx1"/>
              </a:solidFill>
            </a:endParaRPr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2987824" y="3717032"/>
            <a:ext cx="3456384" cy="694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rgbClr val="C00000"/>
                </a:solidFill>
              </a:rPr>
              <a:t>2 </a:t>
            </a:r>
            <a:r>
              <a:rPr lang="cs-CZ" sz="2800" dirty="0" smtClean="0">
                <a:solidFill>
                  <a:schemeClr val="tx1"/>
                </a:solidFill>
              </a:rPr>
              <a:t>SO</a:t>
            </a:r>
            <a:r>
              <a:rPr lang="cs-CZ" sz="2800" baseline="-25000" dirty="0" smtClean="0">
                <a:solidFill>
                  <a:schemeClr val="tx1"/>
                </a:solidFill>
              </a:rPr>
              <a:t> 3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</a:rPr>
              <a:t>2 </a:t>
            </a:r>
            <a:r>
              <a:rPr lang="cs-CZ" sz="2800" baseline="-250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SO</a:t>
            </a:r>
            <a:r>
              <a:rPr lang="cs-CZ" sz="2800" baseline="-25000" dirty="0" smtClean="0">
                <a:solidFill>
                  <a:schemeClr val="tx1"/>
                </a:solidFill>
              </a:rPr>
              <a:t>2 </a:t>
            </a:r>
            <a:r>
              <a:rPr lang="cs-CZ" sz="2800" dirty="0" smtClean="0">
                <a:solidFill>
                  <a:schemeClr val="tx1"/>
                </a:solidFill>
              </a:rPr>
              <a:t> + O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endParaRPr lang="cs-CZ" sz="2800" baseline="-25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6161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88640"/>
            <a:ext cx="7772400" cy="1470025"/>
          </a:xfrm>
        </p:spPr>
        <p:txBody>
          <a:bodyPr/>
          <a:lstStyle/>
          <a:p>
            <a:r>
              <a:rPr lang="cs-CZ" dirty="0" smtClean="0">
                <a:ln w="1841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tx2">
                    <a:lumMod val="90000"/>
                    <a:lumOff val="1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Chemické rovnice</a:t>
            </a:r>
            <a:endParaRPr lang="cs-CZ" dirty="0">
              <a:ln w="1841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tx2">
                  <a:lumMod val="90000"/>
                  <a:lumOff val="1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43808" y="2636912"/>
            <a:ext cx="3528392" cy="694928"/>
          </a:xfrm>
        </p:spPr>
        <p:txBody>
          <a:bodyPr>
            <a:normAutofit/>
          </a:bodyPr>
          <a:lstStyle/>
          <a:p>
            <a:pPr algn="l"/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C + O</a:t>
            </a:r>
            <a:r>
              <a:rPr lang="cs-CZ" baseline="-25000" dirty="0" smtClean="0">
                <a:solidFill>
                  <a:schemeClr val="tx1"/>
                </a:solidFill>
              </a:rPr>
              <a:t>2   </a:t>
            </a:r>
            <a:r>
              <a:rPr lang="cs-CZ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baseline="-25000" dirty="0" smtClean="0">
                <a:solidFill>
                  <a:schemeClr val="tx1"/>
                </a:solidFill>
              </a:rPr>
              <a:t>     </a:t>
            </a:r>
            <a:r>
              <a:rPr lang="cs-CZ" dirty="0" smtClean="0">
                <a:solidFill>
                  <a:srgbClr val="C00000"/>
                </a:solidFill>
              </a:rPr>
              <a:t>  </a:t>
            </a:r>
            <a:r>
              <a:rPr lang="cs-CZ" dirty="0" smtClean="0">
                <a:solidFill>
                  <a:schemeClr val="tx1"/>
                </a:solidFill>
              </a:rPr>
              <a:t>CO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2555776" y="1916832"/>
            <a:ext cx="4680520" cy="6949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   P +    O</a:t>
            </a:r>
            <a:r>
              <a:rPr lang="cs-CZ" sz="2800" baseline="-25000" dirty="0" smtClean="0">
                <a:solidFill>
                  <a:schemeClr val="tx1"/>
                </a:solidFill>
              </a:rPr>
              <a:t>2 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 </a:t>
            </a:r>
            <a:r>
              <a:rPr lang="cs-CZ" sz="2800" dirty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P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O</a:t>
            </a:r>
            <a:r>
              <a:rPr lang="cs-CZ" sz="2800" baseline="-25000" dirty="0" smtClean="0">
                <a:solidFill>
                  <a:schemeClr val="tx1"/>
                </a:solidFill>
              </a:rPr>
              <a:t>5</a:t>
            </a:r>
            <a:endParaRPr lang="cs-CZ" sz="2800" baseline="-25000" dirty="0">
              <a:solidFill>
                <a:schemeClr val="tx1"/>
              </a:solidFill>
            </a:endParaRPr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2699792" y="3356992"/>
            <a:ext cx="3888432" cy="694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3000" dirty="0" smtClean="0">
                <a:solidFill>
                  <a:srgbClr val="C00000"/>
                </a:solidFill>
              </a:rPr>
              <a:t> </a:t>
            </a:r>
            <a:r>
              <a:rPr lang="cs-CZ" sz="3000" dirty="0" smtClean="0">
                <a:solidFill>
                  <a:schemeClr val="tx1"/>
                </a:solidFill>
              </a:rPr>
              <a:t>H</a:t>
            </a:r>
            <a:r>
              <a:rPr lang="cs-CZ" sz="3000" baseline="-25000" dirty="0" smtClean="0">
                <a:solidFill>
                  <a:schemeClr val="tx1"/>
                </a:solidFill>
              </a:rPr>
              <a:t>2 </a:t>
            </a:r>
            <a:r>
              <a:rPr lang="cs-CZ" sz="3000" dirty="0" smtClean="0">
                <a:solidFill>
                  <a:schemeClr val="tx1"/>
                </a:solidFill>
              </a:rPr>
              <a:t>+ N</a:t>
            </a:r>
            <a:r>
              <a:rPr lang="cs-CZ" sz="3000" baseline="-25000" dirty="0" smtClean="0">
                <a:solidFill>
                  <a:schemeClr val="tx1"/>
                </a:solidFill>
              </a:rPr>
              <a:t>2   </a:t>
            </a:r>
            <a:r>
              <a:rPr lang="cs-CZ" sz="30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3000" baseline="-25000" dirty="0" smtClean="0">
                <a:solidFill>
                  <a:schemeClr val="tx1"/>
                </a:solidFill>
              </a:rPr>
              <a:t>          </a:t>
            </a:r>
            <a:r>
              <a:rPr lang="cs-CZ" sz="3000" dirty="0" smtClean="0">
                <a:solidFill>
                  <a:schemeClr val="tx1"/>
                </a:solidFill>
              </a:rPr>
              <a:t>HN</a:t>
            </a:r>
            <a:r>
              <a:rPr lang="cs-CZ" sz="3000" baseline="-25000" dirty="0" smtClean="0">
                <a:solidFill>
                  <a:schemeClr val="tx1"/>
                </a:solidFill>
              </a:rPr>
              <a:t>3</a:t>
            </a:r>
            <a:endParaRPr lang="cs-CZ" sz="3000" baseline="-25000" dirty="0">
              <a:solidFill>
                <a:schemeClr val="tx1"/>
              </a:solidFill>
            </a:endParaRPr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2987824" y="4077072"/>
            <a:ext cx="3456384" cy="694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N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O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</a:t>
            </a:r>
            <a:r>
              <a:rPr lang="cs-CZ" sz="2800" dirty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baseline="-250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N</a:t>
            </a:r>
            <a:r>
              <a:rPr lang="cs-CZ" sz="2800" baseline="-25000" dirty="0" smtClean="0">
                <a:solidFill>
                  <a:schemeClr val="tx1"/>
                </a:solidFill>
              </a:rPr>
              <a:t>2 </a:t>
            </a:r>
            <a:r>
              <a:rPr lang="cs-CZ" sz="2800" dirty="0" smtClean="0">
                <a:solidFill>
                  <a:schemeClr val="tx1"/>
                </a:solidFill>
              </a:rPr>
              <a:t> + O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endParaRPr lang="cs-CZ" sz="2800" baseline="-25000" dirty="0">
              <a:solidFill>
                <a:schemeClr val="tx1"/>
              </a:solidFill>
            </a:endParaRPr>
          </a:p>
        </p:txBody>
      </p:sp>
      <p:sp>
        <p:nvSpPr>
          <p:cNvPr id="10" name="Podnadpis 2"/>
          <p:cNvSpPr txBox="1">
            <a:spLocks/>
          </p:cNvSpPr>
          <p:nvPr/>
        </p:nvSpPr>
        <p:spPr>
          <a:xfrm>
            <a:off x="2771800" y="4797152"/>
            <a:ext cx="4464496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    H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 +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O</a:t>
            </a:r>
            <a:r>
              <a:rPr lang="cs-CZ" sz="2800" baseline="-25000" dirty="0" smtClean="0">
                <a:solidFill>
                  <a:schemeClr val="tx1"/>
                </a:solidFill>
              </a:rPr>
              <a:t>2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</a:t>
            </a:r>
            <a:r>
              <a:rPr lang="cs-CZ" sz="2800" dirty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</a:rPr>
              <a:t>  </a:t>
            </a:r>
            <a:r>
              <a:rPr lang="cs-CZ" sz="2800" dirty="0" smtClean="0">
                <a:solidFill>
                  <a:schemeClr val="tx1"/>
                </a:solidFill>
              </a:rPr>
              <a:t>H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 O</a:t>
            </a:r>
            <a:r>
              <a:rPr lang="cs-CZ" sz="2800" baseline="-25000" dirty="0" smtClean="0">
                <a:solidFill>
                  <a:schemeClr val="tx1"/>
                </a:solidFill>
              </a:rPr>
              <a:t> </a:t>
            </a:r>
            <a:endParaRPr lang="cs-CZ" sz="2800" baseline="-25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2916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470025"/>
          </a:xfrm>
        </p:spPr>
        <p:txBody>
          <a:bodyPr/>
          <a:lstStyle/>
          <a:p>
            <a:r>
              <a:rPr lang="cs-CZ" dirty="0" smtClean="0">
                <a:ln w="1841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tx2">
                    <a:lumMod val="90000"/>
                    <a:lumOff val="1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Chemické rovnice</a:t>
            </a:r>
            <a:endParaRPr lang="cs-CZ" dirty="0">
              <a:ln w="1841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tx2">
                  <a:lumMod val="90000"/>
                  <a:lumOff val="1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43808" y="2636912"/>
            <a:ext cx="3528392" cy="694928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 C + O</a:t>
            </a:r>
            <a:r>
              <a:rPr lang="cs-CZ" baseline="-25000" dirty="0" smtClean="0">
                <a:solidFill>
                  <a:schemeClr val="tx1"/>
                </a:solidFill>
              </a:rPr>
              <a:t>2   </a:t>
            </a:r>
            <a:r>
              <a:rPr lang="cs-CZ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baseline="-25000" dirty="0" smtClean="0">
                <a:solidFill>
                  <a:schemeClr val="tx1"/>
                </a:solidFill>
              </a:rPr>
              <a:t>     </a:t>
            </a:r>
            <a:r>
              <a:rPr lang="cs-CZ" dirty="0" smtClean="0">
                <a:solidFill>
                  <a:srgbClr val="C00000"/>
                </a:solidFill>
              </a:rPr>
              <a:t> 2   </a:t>
            </a:r>
            <a:r>
              <a:rPr lang="cs-CZ" dirty="0" smtClean="0">
                <a:solidFill>
                  <a:schemeClr val="tx1"/>
                </a:solidFill>
              </a:rPr>
              <a:t>CO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2555776" y="1916832"/>
            <a:ext cx="4680520" cy="6949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  </a:t>
            </a:r>
            <a:r>
              <a:rPr lang="cs-CZ" sz="2800" dirty="0" smtClean="0">
                <a:solidFill>
                  <a:srgbClr val="C00000"/>
                </a:solidFill>
              </a:rPr>
              <a:t>4</a:t>
            </a:r>
            <a:r>
              <a:rPr lang="cs-CZ" sz="2800" dirty="0" smtClean="0">
                <a:solidFill>
                  <a:schemeClr val="tx1"/>
                </a:solidFill>
              </a:rPr>
              <a:t> P +   </a:t>
            </a:r>
            <a:r>
              <a:rPr lang="cs-CZ" sz="2800" dirty="0" smtClean="0">
                <a:solidFill>
                  <a:srgbClr val="C00000"/>
                </a:solidFill>
              </a:rPr>
              <a:t>5</a:t>
            </a:r>
            <a:r>
              <a:rPr lang="cs-CZ" sz="2800" dirty="0" smtClean="0">
                <a:solidFill>
                  <a:schemeClr val="tx1"/>
                </a:solidFill>
              </a:rPr>
              <a:t> O</a:t>
            </a:r>
            <a:r>
              <a:rPr lang="cs-CZ" sz="2800" baseline="-25000" dirty="0" smtClean="0">
                <a:solidFill>
                  <a:schemeClr val="tx1"/>
                </a:solidFill>
              </a:rPr>
              <a:t>2  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 </a:t>
            </a:r>
            <a:r>
              <a:rPr lang="cs-CZ" sz="2800" dirty="0" smtClean="0">
                <a:solidFill>
                  <a:srgbClr val="C00000"/>
                </a:solidFill>
              </a:rPr>
              <a:t>2 </a:t>
            </a:r>
            <a:r>
              <a:rPr lang="cs-CZ" sz="2800" dirty="0" smtClean="0">
                <a:solidFill>
                  <a:schemeClr val="tx1"/>
                </a:solidFill>
              </a:rPr>
              <a:t>P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O</a:t>
            </a:r>
            <a:r>
              <a:rPr lang="cs-CZ" sz="2800" baseline="-25000" dirty="0" smtClean="0">
                <a:solidFill>
                  <a:schemeClr val="tx1"/>
                </a:solidFill>
              </a:rPr>
              <a:t>5</a:t>
            </a:r>
            <a:endParaRPr lang="cs-CZ" sz="2800" baseline="-25000" dirty="0">
              <a:solidFill>
                <a:schemeClr val="tx1"/>
              </a:solidFill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3131840" y="4797152"/>
            <a:ext cx="4104456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>
                <a:solidFill>
                  <a:srgbClr val="C00000"/>
                </a:solidFill>
              </a:rPr>
              <a:t>2</a:t>
            </a:r>
            <a:r>
              <a:rPr lang="cs-CZ" sz="2800" baseline="-25000" dirty="0">
                <a:solidFill>
                  <a:schemeClr val="tx1"/>
                </a:solidFill>
              </a:rPr>
              <a:t> </a:t>
            </a:r>
            <a:r>
              <a:rPr lang="cs-CZ" sz="2800" dirty="0">
                <a:solidFill>
                  <a:schemeClr val="tx1"/>
                </a:solidFill>
              </a:rPr>
              <a:t>H</a:t>
            </a:r>
            <a:r>
              <a:rPr lang="cs-CZ" sz="2800" baseline="-25000" dirty="0">
                <a:solidFill>
                  <a:schemeClr val="tx1"/>
                </a:solidFill>
              </a:rPr>
              <a:t>2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+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O</a:t>
            </a:r>
            <a:r>
              <a:rPr lang="cs-CZ" sz="2800" baseline="-25000" dirty="0" smtClean="0">
                <a:solidFill>
                  <a:schemeClr val="tx1"/>
                </a:solidFill>
              </a:rPr>
              <a:t>2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</a:t>
            </a:r>
            <a:r>
              <a:rPr lang="cs-CZ" sz="2800" dirty="0">
                <a:solidFill>
                  <a:srgbClr val="C00000"/>
                </a:solidFill>
              </a:rPr>
              <a:t>2</a:t>
            </a:r>
            <a:r>
              <a:rPr lang="cs-CZ" sz="2800" baseline="-250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H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 O</a:t>
            </a:r>
            <a:r>
              <a:rPr lang="cs-CZ" sz="2800" baseline="-25000" dirty="0" smtClean="0">
                <a:solidFill>
                  <a:schemeClr val="tx1"/>
                </a:solidFill>
              </a:rPr>
              <a:t> </a:t>
            </a:r>
            <a:endParaRPr lang="cs-CZ" sz="2800" baseline="-25000" dirty="0">
              <a:solidFill>
                <a:schemeClr val="tx1"/>
              </a:solidFill>
            </a:endParaRPr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2699792" y="3356992"/>
            <a:ext cx="3888432" cy="694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3000" dirty="0">
                <a:solidFill>
                  <a:srgbClr val="C00000"/>
                </a:solidFill>
              </a:rPr>
              <a:t> </a:t>
            </a:r>
            <a:r>
              <a:rPr lang="cs-CZ" sz="3000" dirty="0" smtClean="0">
                <a:solidFill>
                  <a:srgbClr val="C00000"/>
                </a:solidFill>
              </a:rPr>
              <a:t> </a:t>
            </a:r>
            <a:r>
              <a:rPr lang="cs-CZ" sz="3000" dirty="0" smtClean="0">
                <a:solidFill>
                  <a:schemeClr val="tx1"/>
                </a:solidFill>
              </a:rPr>
              <a:t>H</a:t>
            </a:r>
            <a:r>
              <a:rPr lang="cs-CZ" sz="3000" baseline="-25000" dirty="0" smtClean="0">
                <a:solidFill>
                  <a:schemeClr val="tx1"/>
                </a:solidFill>
              </a:rPr>
              <a:t>2 </a:t>
            </a:r>
            <a:r>
              <a:rPr lang="cs-CZ" sz="3000" dirty="0" smtClean="0">
                <a:solidFill>
                  <a:schemeClr val="tx1"/>
                </a:solidFill>
              </a:rPr>
              <a:t>+ </a:t>
            </a:r>
            <a:r>
              <a:rPr lang="cs-CZ" sz="3000" dirty="0" smtClean="0">
                <a:solidFill>
                  <a:srgbClr val="C00000"/>
                </a:solidFill>
              </a:rPr>
              <a:t>3 </a:t>
            </a:r>
            <a:r>
              <a:rPr lang="cs-CZ" sz="3000" dirty="0" smtClean="0">
                <a:solidFill>
                  <a:schemeClr val="tx1"/>
                </a:solidFill>
              </a:rPr>
              <a:t>N</a:t>
            </a:r>
            <a:r>
              <a:rPr lang="cs-CZ" sz="3000" baseline="-25000" dirty="0" smtClean="0">
                <a:solidFill>
                  <a:schemeClr val="tx1"/>
                </a:solidFill>
              </a:rPr>
              <a:t>2   </a:t>
            </a:r>
            <a:r>
              <a:rPr lang="cs-CZ" sz="30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3000" baseline="-25000" dirty="0" smtClean="0">
                <a:solidFill>
                  <a:schemeClr val="tx1"/>
                </a:solidFill>
              </a:rPr>
              <a:t>     </a:t>
            </a:r>
            <a:r>
              <a:rPr lang="cs-CZ" sz="3000" dirty="0" smtClean="0">
                <a:solidFill>
                  <a:srgbClr val="C00000"/>
                </a:solidFill>
              </a:rPr>
              <a:t>2</a:t>
            </a:r>
            <a:r>
              <a:rPr lang="cs-CZ" sz="3000" baseline="-25000" dirty="0" smtClean="0">
                <a:solidFill>
                  <a:schemeClr val="tx1"/>
                </a:solidFill>
              </a:rPr>
              <a:t>  </a:t>
            </a:r>
            <a:r>
              <a:rPr lang="cs-CZ" sz="3000" dirty="0" smtClean="0">
                <a:solidFill>
                  <a:schemeClr val="tx1"/>
                </a:solidFill>
              </a:rPr>
              <a:t>HN</a:t>
            </a:r>
            <a:r>
              <a:rPr lang="cs-CZ" sz="3000" baseline="-25000" dirty="0" smtClean="0">
                <a:solidFill>
                  <a:schemeClr val="tx1"/>
                </a:solidFill>
              </a:rPr>
              <a:t>3</a:t>
            </a:r>
            <a:endParaRPr lang="cs-CZ" sz="3000" baseline="-25000" dirty="0">
              <a:solidFill>
                <a:schemeClr val="tx1"/>
              </a:solidFill>
            </a:endParaRPr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3131840" y="4077072"/>
            <a:ext cx="3456384" cy="694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rgbClr val="C00000"/>
                </a:solidFill>
              </a:rPr>
              <a:t>2 </a:t>
            </a:r>
            <a:r>
              <a:rPr lang="cs-CZ" sz="2800" dirty="0" smtClean="0">
                <a:solidFill>
                  <a:schemeClr val="tx1"/>
                </a:solidFill>
              </a:rPr>
              <a:t>N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O </a:t>
            </a:r>
            <a:r>
              <a:rPr lang="cs-CZ" sz="2800" dirty="0" smtClean="0">
                <a:solidFill>
                  <a:schemeClr val="tx1"/>
                </a:solidFill>
                <a:sym typeface="Symbol"/>
              </a:rPr>
              <a:t></a:t>
            </a:r>
            <a:r>
              <a:rPr lang="cs-CZ" sz="2800" baseline="-25000" dirty="0" smtClean="0">
                <a:solidFill>
                  <a:schemeClr val="tx1"/>
                </a:solidFill>
              </a:rPr>
              <a:t>  </a:t>
            </a:r>
            <a:r>
              <a:rPr lang="cs-CZ" sz="2800" dirty="0" smtClean="0">
                <a:solidFill>
                  <a:srgbClr val="C00000"/>
                </a:solidFill>
              </a:rPr>
              <a:t>2 </a:t>
            </a:r>
            <a:r>
              <a:rPr lang="cs-CZ" sz="2800" dirty="0" smtClean="0">
                <a:solidFill>
                  <a:schemeClr val="tx1"/>
                </a:solidFill>
              </a:rPr>
              <a:t>N</a:t>
            </a:r>
            <a:r>
              <a:rPr lang="cs-CZ" sz="2800" baseline="-25000" dirty="0" smtClean="0">
                <a:solidFill>
                  <a:schemeClr val="tx1"/>
                </a:solidFill>
              </a:rPr>
              <a:t>2 </a:t>
            </a:r>
            <a:r>
              <a:rPr lang="cs-CZ" sz="2800" dirty="0" smtClean="0">
                <a:solidFill>
                  <a:schemeClr val="tx1"/>
                </a:solidFill>
              </a:rPr>
              <a:t> + O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endParaRPr lang="cs-CZ" sz="2800" baseline="-25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6085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  <p:bldP spid="7" grpId="0" build="p"/>
      <p:bldP spid="8" grpId="0" build="p"/>
      <p:bldP spid="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1582341"/>
            <a:ext cx="75608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Zdroj vlastní</a:t>
            </a:r>
            <a:endParaRPr lang="cs-CZ" dirty="0"/>
          </a:p>
          <a:p>
            <a:r>
              <a:rPr lang="cs-CZ" dirty="0"/>
              <a:t>Vytvořeno jako DUM do předmětu </a:t>
            </a:r>
            <a:r>
              <a:rPr lang="cs-CZ" dirty="0" smtClean="0"/>
              <a:t>chemie </a:t>
            </a:r>
            <a:r>
              <a:rPr lang="cs-CZ" dirty="0"/>
              <a:t>na </a:t>
            </a:r>
            <a:r>
              <a:rPr lang="cs-CZ" dirty="0" smtClean="0"/>
              <a:t>Základní škole a Mateřské škole  </a:t>
            </a:r>
            <a:r>
              <a:rPr lang="en-GB" dirty="0"/>
              <a:t>17</a:t>
            </a:r>
            <a:r>
              <a:rPr lang="en-GB" dirty="0" smtClean="0"/>
              <a:t>.</a:t>
            </a:r>
            <a:r>
              <a:rPr lang="cs-CZ" dirty="0" smtClean="0"/>
              <a:t> </a:t>
            </a:r>
            <a:r>
              <a:rPr lang="en-GB" dirty="0" err="1" smtClean="0"/>
              <a:t>listopadu</a:t>
            </a:r>
            <a:r>
              <a:rPr lang="en-GB" dirty="0" smtClean="0"/>
              <a:t> </a:t>
            </a:r>
            <a:r>
              <a:rPr lang="en-GB" dirty="0"/>
              <a:t>1325, </a:t>
            </a:r>
            <a:r>
              <a:rPr lang="en-GB" dirty="0" err="1"/>
              <a:t>příspěvková</a:t>
            </a:r>
            <a:r>
              <a:rPr lang="en-GB" dirty="0"/>
              <a:t> </a:t>
            </a:r>
            <a:r>
              <a:rPr lang="cs-CZ" dirty="0"/>
              <a:t> </a:t>
            </a:r>
            <a:r>
              <a:rPr lang="en-GB" dirty="0" err="1"/>
              <a:t>organizace</a:t>
            </a:r>
            <a:r>
              <a:rPr lang="cs-CZ" dirty="0"/>
              <a:t> , Mladá Boleslav pro </a:t>
            </a:r>
            <a:r>
              <a:rPr lang="cs-CZ" dirty="0" smtClean="0"/>
              <a:t>osmý a devátý </a:t>
            </a:r>
            <a:r>
              <a:rPr lang="cs-CZ" dirty="0"/>
              <a:t>ročník základní školy.</a:t>
            </a:r>
          </a:p>
          <a:p>
            <a:endParaRPr lang="cs-CZ" dirty="0"/>
          </a:p>
          <a:p>
            <a:r>
              <a:rPr lang="cs-CZ" dirty="0"/>
              <a:t>Materiál slouží k </a:t>
            </a:r>
            <a:r>
              <a:rPr lang="cs-CZ" dirty="0" smtClean="0"/>
              <a:t>procvičení vyčíslování chemických rovnic.</a:t>
            </a:r>
            <a:endParaRPr lang="cs-CZ" dirty="0"/>
          </a:p>
          <a:p>
            <a:r>
              <a:rPr lang="cs-CZ" dirty="0"/>
              <a:t>Materiál doporučuji prezentovat pomocí dataprojektoru.</a:t>
            </a:r>
          </a:p>
          <a:p>
            <a:r>
              <a:rPr lang="cs-CZ" dirty="0"/>
              <a:t>Materiál byl vytvořen a pilotován </a:t>
            </a:r>
            <a:r>
              <a:rPr lang="cs-CZ" dirty="0" smtClean="0"/>
              <a:t>v </a:t>
            </a:r>
            <a:r>
              <a:rPr lang="cs-CZ" dirty="0"/>
              <a:t>I. pololetí školního roku </a:t>
            </a:r>
            <a:r>
              <a:rPr lang="cs-CZ" dirty="0" smtClean="0"/>
              <a:t>2012/2013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7023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1">
      <a:dk1>
        <a:sysClr val="windowText" lastClr="000000"/>
      </a:dk1>
      <a:lt1>
        <a:sysClr val="window" lastClr="FFFFFF"/>
      </a:lt1>
      <a:dk2>
        <a:srgbClr val="181D33"/>
      </a:dk2>
      <a:lt2>
        <a:srgbClr val="B4DCFA"/>
      </a:lt2>
      <a:accent1>
        <a:srgbClr val="0D78C9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237</Words>
  <Application>Microsoft Office PowerPoint</Application>
  <PresentationFormat>Předvádění na obrazovce (4:3)</PresentationFormat>
  <Paragraphs>42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     </vt:lpstr>
      <vt:lpstr>Chemické rovnice</vt:lpstr>
      <vt:lpstr>Chemické rovnice</vt:lpstr>
      <vt:lpstr>Chemické rovnice</vt:lpstr>
      <vt:lpstr>Chemické rovnice</vt:lpstr>
      <vt:lpstr>Snímek 6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Monika</dc:creator>
  <cp:lastModifiedBy>Dum</cp:lastModifiedBy>
  <cp:revision>23</cp:revision>
  <dcterms:created xsi:type="dcterms:W3CDTF">2012-08-11T19:33:25Z</dcterms:created>
  <dcterms:modified xsi:type="dcterms:W3CDTF">2013-03-08T15:42:39Z</dcterms:modified>
</cp:coreProperties>
</file>