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2"/>
  </p:notesMasterIdLst>
  <p:sldIdLst>
    <p:sldId id="257" r:id="rId2"/>
    <p:sldId id="262" r:id="rId3"/>
    <p:sldId id="263" r:id="rId4"/>
    <p:sldId id="264" r:id="rId5"/>
    <p:sldId id="265" r:id="rId6"/>
    <p:sldId id="268" r:id="rId7"/>
    <p:sldId id="266" r:id="rId8"/>
    <p:sldId id="267" r:id="rId9"/>
    <p:sldId id="269" r:id="rId10"/>
    <p:sldId id="27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9AF1D"/>
    <a:srgbClr val="3D1105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743" autoAdjust="0"/>
    <p:restoredTop sz="94660"/>
  </p:normalViewPr>
  <p:slideViewPr>
    <p:cSldViewPr>
      <p:cViewPr varScale="1">
        <p:scale>
          <a:sx n="69" d="100"/>
          <a:sy n="69" d="100"/>
        </p:scale>
        <p:origin x="-144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7D3CB04-760E-45DD-8BB5-04880744D1A5}" type="datetimeFigureOut">
              <a:rPr lang="cs-CZ" smtClean="0"/>
              <a:t>9.3.2013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F396722-F0AE-46FA-9C0C-591273AB341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396722-F0AE-46FA-9C0C-591273AB341B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396722-F0AE-46FA-9C0C-591273AB341B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396722-F0AE-46FA-9C0C-591273AB341B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396722-F0AE-46FA-9C0C-591273AB341B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396722-F0AE-46FA-9C0C-591273AB341B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396722-F0AE-46FA-9C0C-591273AB341B}" type="slidenum">
              <a:rPr lang="cs-CZ" smtClean="0"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396722-F0AE-46FA-9C0C-591273AB341B}" type="slidenum">
              <a:rPr lang="cs-CZ" smtClean="0"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396722-F0AE-46FA-9C0C-591273AB341B}" type="slidenum">
              <a:rPr lang="cs-CZ" smtClean="0"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396722-F0AE-46FA-9C0C-591273AB341B}" type="slidenum">
              <a:rPr lang="cs-CZ" smtClean="0"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396722-F0AE-46FA-9C0C-591273AB341B}" type="slidenum">
              <a:rPr lang="cs-CZ" smtClean="0"/>
              <a:t>10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pPr/>
              <a:t>9.3.2013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pPr/>
              <a:t>9.3.2013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pPr/>
              <a:t>9.3.2013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pPr/>
              <a:t>9.3.2013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pPr/>
              <a:t>9.3.2013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pPr/>
              <a:t>9.3.2013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pPr/>
              <a:t>9.3.2013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pPr/>
              <a:t>9.3.2013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pPr/>
              <a:t>9.3.2013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pPr/>
              <a:t>9.3.2013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pPr/>
              <a:t>9.3.2013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E5123538-26A0-4459-BA8E-79B3C6B2244C}" type="datetimeFigureOut">
              <a:rPr lang="cs-CZ" smtClean="0"/>
              <a:pPr/>
              <a:t>9.3.2013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84DA76DB-D559-4C81-89FC-BD932CFA884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7/7f/Coltsfoot.jpg/792px-Coltsfoot.jpg" TargetMode="External"/><Relationship Id="rId3" Type="http://schemas.openxmlformats.org/officeDocument/2006/relationships/hyperlink" Target="http://upload.wikimedia.org/wikipedia/commons/thumb/2/23/Galanthus_nivalis.jpg/600px-Galanthus_nivalis.jpg" TargetMode="External"/><Relationship Id="rId7" Type="http://schemas.openxmlformats.org/officeDocument/2006/relationships/hyperlink" Target="http://upload.wikimedia.org/wikipedia/commons/thumb/c/c4/Anemone_nemorosa_001.JPG/800px-Anemone_nemorosa_001.JPG" TargetMode="External"/><Relationship Id="rId12" Type="http://schemas.openxmlformats.org/officeDocument/2006/relationships/hyperlink" Target="http://upload.wikimedia.org/wikipedia/commons/thumb/d/de/Narcissus_pseudonarcissus0.jpg/450px-Narcissus_pseudonarcissus0.jpg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8/8d/Ranunculus_ficaria2.jpg" TargetMode="External"/><Relationship Id="rId11" Type="http://schemas.openxmlformats.org/officeDocument/2006/relationships/hyperlink" Target="http://upload.wikimedia.org/wikipedia/commons/6/6e/Salix_caprea8.jpg" TargetMode="External"/><Relationship Id="rId5" Type="http://schemas.openxmlformats.org/officeDocument/2006/relationships/hyperlink" Target="http://upload.wikimedia.org/wikipedia/commons/thumb/3/31/Primula_veris_0x.JPG/450px-Primula_veris_0x.JPG" TargetMode="External"/><Relationship Id="rId10" Type="http://schemas.openxmlformats.org/officeDocument/2006/relationships/hyperlink" Target="http://upload.wikimedia.org/wikipedia/commons/thumb/0/0c/Viola_odorata1.JPG/800px-Viola_odorata1.JPG" TargetMode="External"/><Relationship Id="rId4" Type="http://schemas.openxmlformats.org/officeDocument/2006/relationships/hyperlink" Target="http://upload.wikimedia.org/wikipedia/commons/thumb/d/d4/Leucoium_vernum_411-20.jpg/800px-Leucoium_vernum_411-20.jpg" TargetMode="External"/><Relationship Id="rId9" Type="http://schemas.openxmlformats.org/officeDocument/2006/relationships/hyperlink" Target="http://upload.wikimedia.org/wikipedia/commons/thumb/2/21/Blatouch_bahen%C3%AD.JPG/800px-Blatouch_bahen%C3%AD.JPG" TargetMode="Externa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wmf"/><Relationship Id="rId3" Type="http://schemas.openxmlformats.org/officeDocument/2006/relationships/image" Target="../media/image2.jpeg"/><Relationship Id="rId7" Type="http://schemas.microsoft.com/office/2007/relationships/hdphoto" Target="../media/hdphoto1.wdp"/><Relationship Id="rId12" Type="http://schemas.openxmlformats.org/officeDocument/2006/relationships/image" Target="../media/image10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.png"/><Relationship Id="rId11" Type="http://schemas.openxmlformats.org/officeDocument/2006/relationships/image" Target="../media/image9.wmf"/><Relationship Id="rId5" Type="http://schemas.openxmlformats.org/officeDocument/2006/relationships/image" Target="../media/image4.jpeg"/><Relationship Id="rId10" Type="http://schemas.openxmlformats.org/officeDocument/2006/relationships/image" Target="../media/image8.wmf"/><Relationship Id="rId4" Type="http://schemas.openxmlformats.org/officeDocument/2006/relationships/image" Target="../media/image3.jpeg"/><Relationship Id="rId9" Type="http://schemas.openxmlformats.org/officeDocument/2006/relationships/image" Target="../media/image7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13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2.wmf"/><Relationship Id="rId5" Type="http://schemas.openxmlformats.org/officeDocument/2006/relationships/image" Target="../media/image11.png"/><Relationship Id="rId4" Type="http://schemas.microsoft.com/office/2007/relationships/hdphoto" Target="../media/hdphoto1.wdp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14.w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2.wmf"/><Relationship Id="rId5" Type="http://schemas.openxmlformats.org/officeDocument/2006/relationships/image" Target="../media/image11.png"/><Relationship Id="rId4" Type="http://schemas.microsoft.com/office/2007/relationships/hdphoto" Target="../media/hdphoto1.wdp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wmf"/><Relationship Id="rId13" Type="http://schemas.openxmlformats.org/officeDocument/2006/relationships/image" Target="../media/image23.png"/><Relationship Id="rId18" Type="http://schemas.openxmlformats.org/officeDocument/2006/relationships/image" Target="../media/image26.png"/><Relationship Id="rId3" Type="http://schemas.openxmlformats.org/officeDocument/2006/relationships/image" Target="../media/image11.png"/><Relationship Id="rId7" Type="http://schemas.openxmlformats.org/officeDocument/2006/relationships/image" Target="../media/image18.wmf"/><Relationship Id="rId12" Type="http://schemas.microsoft.com/office/2007/relationships/hdphoto" Target="../media/hdphoto2.wdp"/><Relationship Id="rId17" Type="http://schemas.microsoft.com/office/2007/relationships/hdphoto" Target="../media/hdphoto4.wdp"/><Relationship Id="rId2" Type="http://schemas.openxmlformats.org/officeDocument/2006/relationships/notesSlide" Target="../notesSlides/notesSlide6.xml"/><Relationship Id="rId16" Type="http://schemas.openxmlformats.org/officeDocument/2006/relationships/image" Target="../media/image2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wmf"/><Relationship Id="rId11" Type="http://schemas.openxmlformats.org/officeDocument/2006/relationships/image" Target="../media/image22.png"/><Relationship Id="rId5" Type="http://schemas.openxmlformats.org/officeDocument/2006/relationships/image" Target="../media/image16.wmf"/><Relationship Id="rId15" Type="http://schemas.openxmlformats.org/officeDocument/2006/relationships/image" Target="../media/image24.wmf"/><Relationship Id="rId10" Type="http://schemas.openxmlformats.org/officeDocument/2006/relationships/image" Target="../media/image21.wmf"/><Relationship Id="rId19" Type="http://schemas.microsoft.com/office/2007/relationships/hdphoto" Target="../media/hdphoto5.wdp"/><Relationship Id="rId4" Type="http://schemas.openxmlformats.org/officeDocument/2006/relationships/image" Target="../media/image15.jpeg"/><Relationship Id="rId9" Type="http://schemas.openxmlformats.org/officeDocument/2006/relationships/image" Target="../media/image20.jpeg"/><Relationship Id="rId14" Type="http://schemas.microsoft.com/office/2007/relationships/hdphoto" Target="../media/hdphoto3.wdp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jpeg"/><Relationship Id="rId3" Type="http://schemas.openxmlformats.org/officeDocument/2006/relationships/image" Target="../media/image27.jpeg"/><Relationship Id="rId7" Type="http://schemas.openxmlformats.org/officeDocument/2006/relationships/image" Target="../media/image31.jpeg"/><Relationship Id="rId12" Type="http://schemas.openxmlformats.org/officeDocument/2006/relationships/image" Target="../media/image36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0.jpeg"/><Relationship Id="rId11" Type="http://schemas.openxmlformats.org/officeDocument/2006/relationships/image" Target="../media/image35.jpeg"/><Relationship Id="rId5" Type="http://schemas.openxmlformats.org/officeDocument/2006/relationships/image" Target="../media/image29.jpeg"/><Relationship Id="rId10" Type="http://schemas.openxmlformats.org/officeDocument/2006/relationships/image" Target="../media/image34.jpeg"/><Relationship Id="rId4" Type="http://schemas.openxmlformats.org/officeDocument/2006/relationships/image" Target="../media/image28.jpeg"/><Relationship Id="rId9" Type="http://schemas.openxmlformats.org/officeDocument/2006/relationships/image" Target="../media/image33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jpeg"/><Relationship Id="rId13" Type="http://schemas.openxmlformats.org/officeDocument/2006/relationships/image" Target="../media/image36.jpeg"/><Relationship Id="rId3" Type="http://schemas.openxmlformats.org/officeDocument/2006/relationships/audio" Target="../media/audio1.wav"/><Relationship Id="rId7" Type="http://schemas.openxmlformats.org/officeDocument/2006/relationships/image" Target="../media/image30.jpeg"/><Relationship Id="rId12" Type="http://schemas.openxmlformats.org/officeDocument/2006/relationships/image" Target="../media/image35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9.jpeg"/><Relationship Id="rId11" Type="http://schemas.openxmlformats.org/officeDocument/2006/relationships/image" Target="../media/image34.jpeg"/><Relationship Id="rId5" Type="http://schemas.openxmlformats.org/officeDocument/2006/relationships/image" Target="../media/image28.jpeg"/><Relationship Id="rId10" Type="http://schemas.openxmlformats.org/officeDocument/2006/relationships/image" Target="../media/image33.jpeg"/><Relationship Id="rId4" Type="http://schemas.openxmlformats.org/officeDocument/2006/relationships/image" Target="../media/image27.jpeg"/><Relationship Id="rId9" Type="http://schemas.openxmlformats.org/officeDocument/2006/relationships/image" Target="../media/image32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7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666702660"/>
              </p:ext>
            </p:extLst>
          </p:nvPr>
        </p:nvGraphicFramePr>
        <p:xfrm>
          <a:off x="467544" y="548680"/>
          <a:ext cx="8208912" cy="448216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088232"/>
                <a:gridCol w="6120680"/>
              </a:tblGrid>
              <a:tr h="133862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dirty="0">
                          <a:effectLst/>
                        </a:rPr>
                        <a:t>Název školy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dirty="0">
                          <a:effectLst/>
                        </a:rPr>
                        <a:t>Základní škola a mateřská škola, Jetřichov, </a:t>
                      </a:r>
                      <a:r>
                        <a:rPr lang="cs-CZ" sz="2800" kern="1200" dirty="0" smtClean="0">
                          <a:effectLst/>
                        </a:rPr>
                        <a:t>okres </a:t>
                      </a:r>
                      <a:r>
                        <a:rPr lang="cs-CZ" sz="2800" kern="1200" dirty="0">
                          <a:effectLst/>
                        </a:rPr>
                        <a:t>Náchod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Autor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dirty="0">
                          <a:effectLst/>
                        </a:rPr>
                        <a:t>Mgr. Marie Hanzlíková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Datum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dirty="0" smtClean="0">
                          <a:effectLst/>
                          <a:latin typeface="+mn-lt"/>
                          <a:ea typeface="+mn-ea"/>
                        </a:rPr>
                        <a:t>28.8.2012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50526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Název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dirty="0" smtClean="0">
                          <a:effectLst/>
                        </a:rPr>
                        <a:t>VY_52_INOVACE_19_jaro 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Téma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dirty="0" smtClean="0">
                          <a:effectLst/>
                          <a:latin typeface="+mn-lt"/>
                          <a:ea typeface="Times New Roman"/>
                        </a:rPr>
                        <a:t>Roční období</a:t>
                      </a:r>
                      <a:endParaRPr lang="cs-CZ" sz="28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Ročník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b="0" i="0" dirty="0" smtClean="0">
                          <a:effectLst/>
                          <a:latin typeface="+mn-lt"/>
                          <a:ea typeface="Times New Roman"/>
                        </a:rPr>
                        <a:t> 1.,2.,3.,4.,5.</a:t>
                      </a:r>
                      <a:endParaRPr lang="cs-CZ" sz="2800" b="0" i="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Číslo projektu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dirty="0">
                          <a:effectLst/>
                        </a:rPr>
                        <a:t>CZ.1.07/1.4.00/21.0835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1026" name="Picture 2" descr="C:\Users\Marie\Pictures\LOGO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14857" y="5229200"/>
            <a:ext cx="5714286" cy="12476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4899964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72008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Anotace :</a:t>
            </a:r>
            <a:br>
              <a:rPr lang="cs-CZ" dirty="0" smtClean="0">
                <a:solidFill>
                  <a:schemeClr val="tx1"/>
                </a:solidFill>
              </a:rPr>
            </a:b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86637" y="620688"/>
            <a:ext cx="8229600" cy="1281605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cs-CZ" sz="1400" dirty="0" smtClean="0">
                <a:solidFill>
                  <a:schemeClr val="tx1"/>
                </a:solidFill>
              </a:rPr>
              <a:t>Materiál slouží jak k prezentaci nové učební látky, tak k následnému opakování. Lze jej použít v prvouce  i v přírodovědě. Žáci  mohou pracovat samostatně na  osobních počítačích nebo pod vedením učitele na interaktivní tabuli (prezentace podporuje výklad učitele).  V prezentaci  jsou snímky  určené  k opakování. V závěru prezentace je snímek určený k samostatné práci. Žáci doplňují text ústně nebo písemně do sešitu (slouží jako zápis).</a:t>
            </a:r>
          </a:p>
        </p:txBody>
      </p:sp>
      <p:sp>
        <p:nvSpPr>
          <p:cNvPr id="4" name="Nadpis 3"/>
          <p:cNvSpPr txBox="1">
            <a:spLocks/>
          </p:cNvSpPr>
          <p:nvPr/>
        </p:nvSpPr>
        <p:spPr>
          <a:xfrm>
            <a:off x="416383" y="1902293"/>
            <a:ext cx="8229600" cy="7829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dirty="0" smtClean="0"/>
              <a:t>Citace :</a:t>
            </a:r>
            <a:endParaRPr lang="cs-CZ" sz="4000" dirty="0"/>
          </a:p>
        </p:txBody>
      </p:sp>
      <p:sp>
        <p:nvSpPr>
          <p:cNvPr id="5" name="Zástupný symbol pro obsah 4"/>
          <p:cNvSpPr txBox="1">
            <a:spLocks/>
          </p:cNvSpPr>
          <p:nvPr/>
        </p:nvSpPr>
        <p:spPr>
          <a:xfrm>
            <a:off x="467544" y="2987824"/>
            <a:ext cx="8229600" cy="3436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28600" indent="-228600">
              <a:buFont typeface="Arial" pitchFamily="34" charset="0"/>
              <a:buAutoNum type="arabicPeriod"/>
            </a:pPr>
            <a:endParaRPr lang="cs-CZ" sz="1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16383" y="2636912"/>
            <a:ext cx="8229600" cy="46782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28600" indent="-228600">
              <a:buAutoNum type="arabicPeriod"/>
            </a:pPr>
            <a:r>
              <a:rPr lang="it-IT" sz="1000" dirty="0" smtClean="0"/>
              <a:t>CAROIG</a:t>
            </a:r>
            <a:r>
              <a:rPr lang="it-IT" sz="1000" dirty="0"/>
              <a:t>. </a:t>
            </a:r>
            <a:r>
              <a:rPr lang="it-IT" sz="1000" i="1" dirty="0"/>
              <a:t>http://cs.wikipedia.org</a:t>
            </a:r>
            <a:r>
              <a:rPr lang="it-IT" sz="1000" dirty="0"/>
              <a:t> [online]. [cit. 9.3.2013]. Dostupný na WWW: </a:t>
            </a:r>
            <a:r>
              <a:rPr lang="it-IT" sz="1000" dirty="0">
                <a:hlinkClick r:id="rId3"/>
              </a:rPr>
              <a:t>http://</a:t>
            </a:r>
            <a:r>
              <a:rPr lang="it-IT" sz="1000" dirty="0" smtClean="0">
                <a:hlinkClick r:id="rId3"/>
              </a:rPr>
              <a:t>upload.wikimedia.org/wikipedia/commons/thumb/2/23/Galanthus_nivalis.jpg/600px-Galanthus_nivalis.jpg</a:t>
            </a:r>
            <a:endParaRPr lang="cs-CZ" sz="1000" dirty="0" smtClean="0"/>
          </a:p>
          <a:p>
            <a:pPr marL="228600" indent="-228600">
              <a:buAutoNum type="arabicPeriod"/>
            </a:pPr>
            <a:r>
              <a:rPr lang="pl-PL" sz="1000" dirty="0" smtClean="0"/>
              <a:t>ROWEROMANIAK</a:t>
            </a:r>
            <a:r>
              <a:rPr lang="pl-PL" sz="1000" dirty="0"/>
              <a:t>. </a:t>
            </a:r>
            <a:r>
              <a:rPr lang="pl-PL" sz="1000" i="1" dirty="0"/>
              <a:t>http://cs.wikipedia.org</a:t>
            </a:r>
            <a:r>
              <a:rPr lang="pl-PL" sz="1000" dirty="0"/>
              <a:t> [online]. [cit. 9.3.2013]. Dostupný na WWW: </a:t>
            </a:r>
            <a:r>
              <a:rPr lang="pl-PL" sz="1000" dirty="0">
                <a:hlinkClick r:id="rId4"/>
              </a:rPr>
              <a:t>http://</a:t>
            </a:r>
            <a:r>
              <a:rPr lang="pl-PL" sz="1000" dirty="0" smtClean="0">
                <a:hlinkClick r:id="rId4"/>
              </a:rPr>
              <a:t>upload.wikimedia.org/wikipedia/commons/thumb/d/d4/Leucoium_vernum_411-20.jpg/800px-Leucoium_vernum_411-20.jpg</a:t>
            </a:r>
            <a:endParaRPr lang="pl-PL" sz="1000" dirty="0" smtClean="0"/>
          </a:p>
          <a:p>
            <a:pPr marL="228600" indent="-228600">
              <a:buAutoNum type="arabicPeriod"/>
            </a:pPr>
            <a:r>
              <a:rPr lang="cs-CZ" sz="1000" dirty="0"/>
              <a:t>ALVALS. </a:t>
            </a:r>
            <a:r>
              <a:rPr lang="cs-CZ" sz="1000" i="1" dirty="0"/>
              <a:t>http://cs.wikipedia.org</a:t>
            </a:r>
            <a:r>
              <a:rPr lang="cs-CZ" sz="1000" dirty="0"/>
              <a:t> [online]. [cit. 9.3.2013]. Dostupný na WWW: </a:t>
            </a:r>
            <a:r>
              <a:rPr lang="cs-CZ" sz="1000" dirty="0">
                <a:hlinkClick r:id="rId5"/>
              </a:rPr>
              <a:t>http://</a:t>
            </a:r>
            <a:r>
              <a:rPr lang="cs-CZ" sz="1000" dirty="0" smtClean="0">
                <a:hlinkClick r:id="rId5"/>
              </a:rPr>
              <a:t>upload.wikimedia.org/wikipedia/commons/thumb/3/31/Primula_veris_0x.JPG/450px-Primula_veris_0x.JPG</a:t>
            </a:r>
            <a:endParaRPr lang="cs-CZ" sz="1000" dirty="0" smtClean="0"/>
          </a:p>
          <a:p>
            <a:pPr marL="228600" indent="-228600">
              <a:buAutoNum type="arabicPeriod"/>
            </a:pPr>
            <a:r>
              <a:rPr lang="cs-CZ" sz="1000" dirty="0"/>
              <a:t>KURT STÜBER. </a:t>
            </a:r>
            <a:r>
              <a:rPr lang="cs-CZ" sz="1000" i="1" dirty="0"/>
              <a:t>http://cs.wikipedia.org</a:t>
            </a:r>
            <a:r>
              <a:rPr lang="cs-CZ" sz="1000" dirty="0"/>
              <a:t> [online]. [cit. 9.3.2013]. Dostupný na WWW: </a:t>
            </a:r>
            <a:r>
              <a:rPr lang="cs-CZ" sz="1000" dirty="0">
                <a:hlinkClick r:id="rId6"/>
              </a:rPr>
              <a:t>http://</a:t>
            </a:r>
            <a:r>
              <a:rPr lang="cs-CZ" sz="1000" dirty="0" smtClean="0">
                <a:hlinkClick r:id="rId6"/>
              </a:rPr>
              <a:t>upload.wikimedia.org/wikipedia/commons/8/8d/Ranunculus_ficaria2.jpg</a:t>
            </a:r>
            <a:endParaRPr lang="cs-CZ" sz="1000" dirty="0" smtClean="0"/>
          </a:p>
          <a:p>
            <a:pPr marL="228600" indent="-228600">
              <a:buAutoNum type="arabicPeriod"/>
            </a:pPr>
            <a:r>
              <a:rPr lang="cs-CZ" sz="1000" dirty="0"/>
              <a:t>LILLY M. </a:t>
            </a:r>
            <a:r>
              <a:rPr lang="cs-CZ" sz="1000" i="1" dirty="0"/>
              <a:t>http://cs.wikipedia.org</a:t>
            </a:r>
            <a:r>
              <a:rPr lang="cs-CZ" sz="1000" dirty="0"/>
              <a:t> [online]. [cit. 9.3.2013]. Dostupný na WWW: </a:t>
            </a:r>
            <a:r>
              <a:rPr lang="cs-CZ" sz="1000" dirty="0">
                <a:hlinkClick r:id="rId7"/>
              </a:rPr>
              <a:t>http://</a:t>
            </a:r>
            <a:r>
              <a:rPr lang="cs-CZ" sz="1000" dirty="0" smtClean="0">
                <a:hlinkClick r:id="rId7"/>
              </a:rPr>
              <a:t>upload.wikimedia.org/wikipedia/commons/thumb/c/c4/Anemone_nemorosa_001.JPG/800px-Anemone_nemorosa_001.JPG</a:t>
            </a:r>
            <a:endParaRPr lang="cs-CZ" sz="1000" dirty="0" smtClean="0"/>
          </a:p>
          <a:p>
            <a:pPr marL="228600" indent="-228600">
              <a:buAutoNum type="arabicPeriod"/>
            </a:pPr>
            <a:r>
              <a:rPr lang="cs-CZ" sz="1000" dirty="0"/>
              <a:t>ANDREAS TREPTE. </a:t>
            </a:r>
            <a:r>
              <a:rPr lang="cs-CZ" sz="1000" i="1" dirty="0"/>
              <a:t>http://cs.wikipedia.org</a:t>
            </a:r>
            <a:r>
              <a:rPr lang="cs-CZ" sz="1000" dirty="0"/>
              <a:t> [online]. [cit. 9.3.2013]. Dostupný na WWW: </a:t>
            </a:r>
            <a:r>
              <a:rPr lang="cs-CZ" sz="1000" dirty="0">
                <a:hlinkClick r:id="rId8"/>
              </a:rPr>
              <a:t>http://</a:t>
            </a:r>
            <a:r>
              <a:rPr lang="cs-CZ" sz="1000" dirty="0" smtClean="0">
                <a:hlinkClick r:id="rId8"/>
              </a:rPr>
              <a:t>upload.wikimedia.org/wikipedia/commons/thumb/7/7f/Coltsfoot.jpg/792px-Coltsfoot.jpg</a:t>
            </a:r>
            <a:endParaRPr lang="cs-CZ" sz="1000" dirty="0" smtClean="0"/>
          </a:p>
          <a:p>
            <a:pPr marL="228600" indent="-228600">
              <a:buAutoNum type="arabicPeriod"/>
            </a:pPr>
            <a:r>
              <a:rPr lang="cs-CZ" sz="1000" dirty="0"/>
              <a:t>PERNAK. </a:t>
            </a:r>
            <a:r>
              <a:rPr lang="cs-CZ" sz="1000" i="1" dirty="0"/>
              <a:t>http://cs.wikipedia.org</a:t>
            </a:r>
            <a:r>
              <a:rPr lang="cs-CZ" sz="1000" dirty="0"/>
              <a:t> [online]. [cit. 9.3.2013]. Dostupný na WWW: </a:t>
            </a:r>
            <a:r>
              <a:rPr lang="cs-CZ" sz="1000" dirty="0">
                <a:hlinkClick r:id="rId9"/>
              </a:rPr>
              <a:t>http://</a:t>
            </a:r>
            <a:r>
              <a:rPr lang="cs-CZ" sz="1000" dirty="0" smtClean="0">
                <a:hlinkClick r:id="rId9"/>
              </a:rPr>
              <a:t>upload.wikimedia.org/wikipedia/commons/thumb/2/21/Blatouch_bahen%C3%AD.JPG/800px-Blatouch_bahen%C3%AD.JPG</a:t>
            </a:r>
            <a:endParaRPr lang="cs-CZ" sz="1000" dirty="0" smtClean="0"/>
          </a:p>
          <a:p>
            <a:pPr marL="228600" indent="-228600">
              <a:buAutoNum type="arabicPeriod"/>
            </a:pPr>
            <a:r>
              <a:rPr lang="it-IT" sz="1000" dirty="0"/>
              <a:t>PETR FILIPPOV. </a:t>
            </a:r>
            <a:r>
              <a:rPr lang="it-IT" sz="1000" i="1" dirty="0"/>
              <a:t>http://cs.wikipedia.org</a:t>
            </a:r>
            <a:r>
              <a:rPr lang="it-IT" sz="1000" dirty="0"/>
              <a:t> [online]. [cit. 9.3.2013]. Dostupný na WWW: </a:t>
            </a:r>
            <a:r>
              <a:rPr lang="it-IT" sz="1000" dirty="0">
                <a:hlinkClick r:id="rId10"/>
              </a:rPr>
              <a:t>http://</a:t>
            </a:r>
            <a:r>
              <a:rPr lang="it-IT" sz="1000" dirty="0" smtClean="0">
                <a:hlinkClick r:id="rId10"/>
              </a:rPr>
              <a:t>upload.wikimedia.org/wikipedia/commons/thumb/0/0c/Viola_odorata1.JPG/800px-Viola_odorata1.JPG</a:t>
            </a:r>
            <a:endParaRPr lang="cs-CZ" sz="1000" dirty="0" smtClean="0"/>
          </a:p>
          <a:p>
            <a:pPr marL="228600" indent="-228600">
              <a:buAutoNum type="arabicPeriod"/>
            </a:pPr>
            <a:r>
              <a:rPr lang="cs-CZ" sz="1000" dirty="0"/>
              <a:t>KURT STÜBER. </a:t>
            </a:r>
            <a:r>
              <a:rPr lang="cs-CZ" sz="1000" i="1" dirty="0"/>
              <a:t>http://cs.wikipedia.org</a:t>
            </a:r>
            <a:r>
              <a:rPr lang="cs-CZ" sz="1000" dirty="0"/>
              <a:t> [online]. [cit. 9.3.2013]. Dostupný na WWW: </a:t>
            </a:r>
            <a:r>
              <a:rPr lang="cs-CZ" sz="1000" dirty="0">
                <a:hlinkClick r:id="rId11"/>
              </a:rPr>
              <a:t>http://</a:t>
            </a:r>
            <a:r>
              <a:rPr lang="cs-CZ" sz="1000" dirty="0" smtClean="0">
                <a:hlinkClick r:id="rId11"/>
              </a:rPr>
              <a:t>upload.wikimedia.org/wikipedia/commons/6/6e/Salix_caprea8.jpg</a:t>
            </a:r>
            <a:endParaRPr lang="cs-CZ" sz="1000" dirty="0" smtClean="0"/>
          </a:p>
          <a:p>
            <a:pPr marL="228600" indent="-228600">
              <a:buAutoNum type="arabicPeriod"/>
            </a:pPr>
            <a:r>
              <a:rPr lang="cs-CZ" sz="1000" dirty="0"/>
              <a:t>KURT STÜBER. </a:t>
            </a:r>
            <a:r>
              <a:rPr lang="cs-CZ" sz="1000" i="1" dirty="0"/>
              <a:t>http://cs.wikipedia.org</a:t>
            </a:r>
            <a:r>
              <a:rPr lang="cs-CZ" sz="1000" dirty="0"/>
              <a:t> [online]. [cit. 9.3.2013]. Dostupný na WWW: </a:t>
            </a:r>
            <a:r>
              <a:rPr lang="cs-CZ" sz="1000" dirty="0">
                <a:hlinkClick r:id="rId12"/>
              </a:rPr>
              <a:t>http://</a:t>
            </a:r>
            <a:r>
              <a:rPr lang="cs-CZ" sz="1000" dirty="0" smtClean="0">
                <a:hlinkClick r:id="rId12"/>
              </a:rPr>
              <a:t>upload.wikimedia.org/wikipedia/commons/thumb/d/de/Narcissus_pseudonarcissus0.jpg/450px-Narcissus_pseudonarcissus0.jpg</a:t>
            </a:r>
            <a:endParaRPr lang="cs-CZ" sz="1000" dirty="0" smtClean="0"/>
          </a:p>
          <a:p>
            <a:r>
              <a:rPr lang="cs-CZ" sz="1000" dirty="0" smtClean="0"/>
              <a:t>12.Obrázky webu </a:t>
            </a:r>
            <a:r>
              <a:rPr lang="cs-CZ" sz="1000" dirty="0" smtClean="0"/>
              <a:t>www.Office.</a:t>
            </a:r>
            <a:r>
              <a:rPr lang="cs-CZ" sz="1000" dirty="0" err="1" smtClean="0"/>
              <a:t>microsoft.com</a:t>
            </a:r>
            <a:endParaRPr lang="cs-CZ" sz="1000" dirty="0" smtClean="0"/>
          </a:p>
          <a:p>
            <a:r>
              <a:rPr lang="pt-BR" sz="1000" dirty="0" smtClean="0"/>
              <a:t> </a:t>
            </a:r>
            <a:r>
              <a:rPr lang="cs-CZ" sz="1000" dirty="0" smtClean="0"/>
              <a:t>  </a:t>
            </a:r>
          </a:p>
          <a:p>
            <a:r>
              <a:rPr lang="cs-CZ" sz="1000" dirty="0" smtClean="0"/>
              <a:t> </a:t>
            </a:r>
          </a:p>
          <a:p>
            <a:r>
              <a:rPr lang="pt-BR" sz="1000" dirty="0" smtClean="0"/>
              <a:t> </a:t>
            </a:r>
            <a:endParaRPr lang="cs-CZ" sz="1000" dirty="0" smtClean="0"/>
          </a:p>
          <a:p>
            <a:endParaRPr lang="cs-CZ" sz="800" dirty="0"/>
          </a:p>
        </p:txBody>
      </p:sp>
    </p:spTree>
    <p:extLst>
      <p:ext uri="{BB962C8B-B14F-4D97-AF65-F5344CB8AC3E}">
        <p14:creationId xmlns:p14="http://schemas.microsoft.com/office/powerpoint/2010/main" xmlns="" val="1031398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19872" y="0"/>
            <a:ext cx="1566624" cy="924475"/>
          </a:xfrm>
        </p:spPr>
        <p:txBody>
          <a:bodyPr/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Jaro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87624" y="836712"/>
            <a:ext cx="6984776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je jedno ze čtyř ročních období.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91580" y="1512709"/>
            <a:ext cx="7776864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Začíná 1. března a končí 31. května.</a:t>
            </a:r>
            <a:endParaRPr lang="cs-CZ" sz="3200" dirty="0"/>
          </a:p>
        </p:txBody>
      </p:sp>
      <p:sp>
        <p:nvSpPr>
          <p:cNvPr id="7" name="Ovál 6"/>
          <p:cNvSpPr/>
          <p:nvPr/>
        </p:nvSpPr>
        <p:spPr>
          <a:xfrm>
            <a:off x="184674" y="3530164"/>
            <a:ext cx="2808312" cy="792088"/>
          </a:xfrm>
          <a:prstGeom prst="ellips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březen</a:t>
            </a:r>
            <a:endParaRPr lang="cs-CZ" sz="3200" dirty="0"/>
          </a:p>
        </p:txBody>
      </p:sp>
      <p:sp>
        <p:nvSpPr>
          <p:cNvPr id="8" name="Ovál 7"/>
          <p:cNvSpPr/>
          <p:nvPr/>
        </p:nvSpPr>
        <p:spPr>
          <a:xfrm>
            <a:off x="3068950" y="3530164"/>
            <a:ext cx="2808312" cy="792088"/>
          </a:xfrm>
          <a:prstGeom prst="ellips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duben</a:t>
            </a:r>
            <a:endParaRPr lang="cs-CZ" sz="3200" dirty="0"/>
          </a:p>
        </p:txBody>
      </p:sp>
      <p:sp>
        <p:nvSpPr>
          <p:cNvPr id="9" name="Ovál 8"/>
          <p:cNvSpPr/>
          <p:nvPr/>
        </p:nvSpPr>
        <p:spPr>
          <a:xfrm>
            <a:off x="6012160" y="3530164"/>
            <a:ext cx="2808312" cy="792088"/>
          </a:xfrm>
          <a:prstGeom prst="ellips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květen</a:t>
            </a:r>
            <a:endParaRPr lang="cs-CZ" sz="3200" dirty="0">
              <a:solidFill>
                <a:schemeClr val="tx1"/>
              </a:solidFill>
            </a:endParaRPr>
          </a:p>
        </p:txBody>
      </p:sp>
      <p:pic>
        <p:nvPicPr>
          <p:cNvPr id="6146" name="Picture 2" descr="C:\Users\Marie\AppData\Local\Microsoft\Windows\Temporary Internet Files\Content.IE5\5XPMUPHO\MP90018520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12160" y="4494707"/>
            <a:ext cx="2808311" cy="23159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Marie\AppData\Local\Microsoft\Windows\Temporary Internet Files\Content.IE5\5XPMUPHO\MP90043377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4674" y="4494706"/>
            <a:ext cx="2808312" cy="23159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Marie\AppData\Local\Microsoft\Windows\Temporary Internet Files\Content.IE5\5XPMUPHO\MP90043375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56948" y="4494707"/>
            <a:ext cx="2820314" cy="23159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Marie\AppData\Local\Microsoft\Windows\Temporary Internet Files\Content.IE5\5XPMUPHO\MC900440658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08520" y="2097484"/>
            <a:ext cx="1887959" cy="1960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válný popisek 11"/>
          <p:cNvSpPr/>
          <p:nvPr/>
        </p:nvSpPr>
        <p:spPr>
          <a:xfrm>
            <a:off x="1779439" y="2204864"/>
            <a:ext cx="6789005" cy="1152128"/>
          </a:xfrm>
          <a:prstGeom prst="wedgeEllipseCallout">
            <a:avLst>
              <a:gd name="adj1" fmla="val -61267"/>
              <a:gd name="adj2" fmla="val 55983"/>
            </a:avLst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Vyjmenuj jarní měsíce a popiš je</a:t>
            </a:r>
            <a:endParaRPr lang="cs-CZ" sz="3200" dirty="0">
              <a:solidFill>
                <a:srgbClr val="FF0000"/>
              </a:solidFill>
            </a:endParaRPr>
          </a:p>
        </p:txBody>
      </p:sp>
      <p:pic>
        <p:nvPicPr>
          <p:cNvPr id="6150" name="Picture 6" descr="C:\Users\Marie\AppData\Local\Microsoft\Windows\Temporary Internet Files\Content.IE5\5LPHHVSI\MC90033611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65754" y="142613"/>
            <a:ext cx="1059674" cy="7045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51" name="Picture 7" descr="C:\Users\Marie\AppData\Local\Microsoft\Windows\Temporary Internet Files\Content.IE5\54HKNEZ1\MC900192944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0780996">
            <a:off x="4938102" y="196258"/>
            <a:ext cx="1327682" cy="683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52" name="Picture 8" descr="C:\Users\Marie\AppData\Local\Microsoft\Windows\Temporary Internet Files\Content.IE5\5LPHHVSI\MC900192936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3596245">
            <a:off x="172476" y="208972"/>
            <a:ext cx="1154758" cy="10074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53" name="Picture 9" descr="C:\Users\Marie\AppData\Local\Microsoft\Windows\Temporary Internet Files\Content.IE5\5XPMUPHO\MC900083974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0731537">
            <a:off x="7569109" y="289345"/>
            <a:ext cx="1419454" cy="9453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54" name="Picture 10" descr="C:\Users\Marie\AppData\Local\Microsoft\Windows\Temporary Internet Files\Content.IE5\SG4ISUWA\MC900083964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94093" y="72535"/>
            <a:ext cx="1119651" cy="8223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9241146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2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3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61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61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61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61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2000"/>
                            </p:stCondLst>
                            <p:childTnLst>
                              <p:par>
                                <p:cTn id="5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500"/>
                            </p:stCondLst>
                            <p:childTnLst>
                              <p:par>
                                <p:cTn id="6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500"/>
                            </p:stCondLst>
                            <p:childTnLst>
                              <p:par>
                                <p:cTn id="8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500"/>
                            </p:stCondLst>
                            <p:childTnLst>
                              <p:par>
                                <p:cTn id="9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4" grpId="0" animBg="1"/>
      <p:bldP spid="7" grpId="0" animBg="1"/>
      <p:bldP spid="8" grpId="0" animBg="1"/>
      <p:bldP spid="9" grpId="0" animBg="1"/>
      <p:bldP spid="1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403648" y="276904"/>
            <a:ext cx="5904656" cy="156966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Astronomické jaro začíná jarní rovnodenností a končí letním slunovratem.</a:t>
            </a:r>
            <a:endParaRPr lang="cs-CZ" sz="3200" dirty="0"/>
          </a:p>
        </p:txBody>
      </p:sp>
      <p:pic>
        <p:nvPicPr>
          <p:cNvPr id="6" name="Picture 5" descr="C:\Users\Marie\AppData\Local\Microsoft\Windows\Temporary Internet Files\Content.IE5\5XPMUPHO\MC90044065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08520" y="2097484"/>
            <a:ext cx="1887959" cy="1960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válný popisek 6"/>
          <p:cNvSpPr/>
          <p:nvPr/>
        </p:nvSpPr>
        <p:spPr>
          <a:xfrm>
            <a:off x="1587464" y="2322556"/>
            <a:ext cx="7556536" cy="1510428"/>
          </a:xfrm>
          <a:prstGeom prst="wedgeEllipseCallout">
            <a:avLst>
              <a:gd name="adj1" fmla="val -57061"/>
              <a:gd name="adj2" fmla="val 21459"/>
            </a:avLst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rgbClr val="FF0000"/>
                </a:solidFill>
              </a:rPr>
              <a:t>Co je jarní rovnodennost a kdy nastává?</a:t>
            </a:r>
          </a:p>
        </p:txBody>
      </p:sp>
      <p:sp>
        <p:nvSpPr>
          <p:cNvPr id="8" name="Ovál 7"/>
          <p:cNvSpPr/>
          <p:nvPr/>
        </p:nvSpPr>
        <p:spPr>
          <a:xfrm>
            <a:off x="16482" y="3868141"/>
            <a:ext cx="4808785" cy="1120947"/>
          </a:xfrm>
          <a:prstGeom prst="ellips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Den trvá stejně jako noc.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5365732" y="5491317"/>
            <a:ext cx="3384904" cy="1120947"/>
          </a:xfrm>
          <a:prstGeom prst="ellips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21. března</a:t>
            </a:r>
            <a:endParaRPr lang="cs-CZ" sz="3200" dirty="0"/>
          </a:p>
        </p:txBody>
      </p:sp>
      <p:pic>
        <p:nvPicPr>
          <p:cNvPr id="7170" name="Picture 2" descr="C:\Users\Marie\AppData\Local\Microsoft\Windows\Temporary Internet Files\Content.IE5\SG4ISUWA\MC900440405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609" y="4989088"/>
            <a:ext cx="1722830" cy="17228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1880814" y="5109772"/>
            <a:ext cx="108012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/>
              <a:t>=</a:t>
            </a:r>
            <a:endParaRPr lang="cs-CZ" sz="9600" dirty="0"/>
          </a:p>
        </p:txBody>
      </p:sp>
      <p:pic>
        <p:nvPicPr>
          <p:cNvPr id="7171" name="Picture 3" descr="C:\Users\Marie\AppData\Local\Microsoft\Windows\Temporary Internet Files\Content.IE5\5XPMUPHO\MC90035595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67876" y="5199946"/>
            <a:ext cx="1332116" cy="13029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C:\Users\Marie\AppData\Local\Microsoft\Windows\Temporary Internet Files\Content.IE5\SG4ISUWA\MC90012286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79327" y="4288759"/>
            <a:ext cx="1491863" cy="14965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34074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"/>
                            </p:stCondLst>
                            <p:childTnLst>
                              <p:par>
                                <p:cTn id="39" presetID="45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3500"/>
                            </p:stCondLst>
                            <p:childTnLst>
                              <p:par>
                                <p:cTn id="4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4500"/>
                            </p:stCondLst>
                            <p:childTnLst>
                              <p:par>
                                <p:cTn id="4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500"/>
                            </p:stCondLst>
                            <p:childTnLst>
                              <p:par>
                                <p:cTn id="6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10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7" grpId="0" animBg="1"/>
      <p:bldP spid="8" grpId="0" animBg="1"/>
      <p:bldP spid="9" grpId="0" animBg="1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568411" y="276904"/>
            <a:ext cx="5904656" cy="156966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Astronomické jaro začíná jarní rovnodenností a končí letním slunovratem.</a:t>
            </a:r>
            <a:endParaRPr lang="cs-CZ" sz="3200" dirty="0"/>
          </a:p>
        </p:txBody>
      </p:sp>
      <p:pic>
        <p:nvPicPr>
          <p:cNvPr id="6" name="Picture 5" descr="C:\Users\Marie\AppData\Local\Microsoft\Windows\Temporary Internet Files\Content.IE5\5XPMUPHO\MC90044065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08520" y="2097484"/>
            <a:ext cx="1887959" cy="1960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válný popisek 6"/>
          <p:cNvSpPr/>
          <p:nvPr/>
        </p:nvSpPr>
        <p:spPr>
          <a:xfrm>
            <a:off x="2325291" y="2004351"/>
            <a:ext cx="6080881" cy="1510428"/>
          </a:xfrm>
          <a:prstGeom prst="wedgeEllipseCallout">
            <a:avLst>
              <a:gd name="adj1" fmla="val -71128"/>
              <a:gd name="adj2" fmla="val 44894"/>
            </a:avLst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rgbClr val="FF0000"/>
                </a:solidFill>
              </a:rPr>
              <a:t>Co </a:t>
            </a:r>
            <a:r>
              <a:rPr lang="cs-CZ" sz="3200" dirty="0" smtClean="0">
                <a:solidFill>
                  <a:srgbClr val="FF0000"/>
                </a:solidFill>
              </a:rPr>
              <a:t>je letní slunovrat </a:t>
            </a:r>
          </a:p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a </a:t>
            </a:r>
            <a:r>
              <a:rPr lang="cs-CZ" sz="3200" dirty="0">
                <a:solidFill>
                  <a:srgbClr val="FF0000"/>
                </a:solidFill>
              </a:rPr>
              <a:t>kdy nastává?</a:t>
            </a:r>
          </a:p>
        </p:txBody>
      </p:sp>
      <p:sp>
        <p:nvSpPr>
          <p:cNvPr id="8" name="Ovál 7"/>
          <p:cNvSpPr/>
          <p:nvPr/>
        </p:nvSpPr>
        <p:spPr>
          <a:xfrm>
            <a:off x="251520" y="3886987"/>
            <a:ext cx="4808785" cy="1120947"/>
          </a:xfrm>
          <a:prstGeom prst="ellips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Den je nejdelší a noc nejkratší.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5365732" y="5491317"/>
            <a:ext cx="3384904" cy="1120947"/>
          </a:xfrm>
          <a:prstGeom prst="ellips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21. června</a:t>
            </a:r>
            <a:endParaRPr lang="cs-CZ" sz="3200" dirty="0"/>
          </a:p>
        </p:txBody>
      </p:sp>
      <p:pic>
        <p:nvPicPr>
          <p:cNvPr id="8194" name="Picture 2" descr="C:\Users\Marie\AppData\Local\Microsoft\Windows\Temporary Internet Files\Content.IE5\5LPHHVSI\MC900440405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9867" y="4725144"/>
            <a:ext cx="2239144" cy="2239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195" name="Picture 3" descr="C:\Users\Marie\AppData\Local\Microsoft\Windows\Temporary Internet Files\Content.IE5\SG4ISUWA\MC90035595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42764" y="5491318"/>
            <a:ext cx="678362" cy="663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197" name="Picture 5" descr="C:\Users\Marie\AppData\Local\Microsoft\Windows\Temporary Internet Files\Content.IE5\SG4ISUWA\MC90012323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053313"/>
            <a:ext cx="1491370" cy="17577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8332010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"/>
                            </p:stCondLst>
                            <p:childTnLst>
                              <p:par>
                                <p:cTn id="39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2500"/>
                            </p:stCondLst>
                            <p:childTnLst>
                              <p:par>
                                <p:cTn id="4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500"/>
                            </p:stCondLst>
                            <p:childTnLst>
                              <p:par>
                                <p:cTn id="57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1000"/>
                                        <p:tgtEl>
                                          <p:spTgt spid="81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7" grpId="0" animBg="1"/>
      <p:bldP spid="8" grpId="0" animBg="1"/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Co se děje v přírodě?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772816"/>
            <a:ext cx="7125112" cy="4051437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3200" dirty="0" smtClean="0">
                <a:solidFill>
                  <a:schemeClr val="tx1"/>
                </a:solidFill>
              </a:rPr>
              <a:t>otepluje se</a:t>
            </a:r>
          </a:p>
          <a:p>
            <a:pPr>
              <a:buFont typeface="Wingdings" pitchFamily="2" charset="2"/>
              <a:buChar char="Ø"/>
            </a:pPr>
            <a:r>
              <a:rPr lang="cs-CZ" sz="3200" dirty="0" smtClean="0">
                <a:solidFill>
                  <a:schemeClr val="tx1"/>
                </a:solidFill>
              </a:rPr>
              <a:t>taje sníh</a:t>
            </a:r>
          </a:p>
          <a:p>
            <a:pPr>
              <a:buFont typeface="Wingdings" pitchFamily="2" charset="2"/>
              <a:buChar char="Ø"/>
            </a:pPr>
            <a:r>
              <a:rPr lang="cs-CZ" sz="3200" dirty="0" smtClean="0">
                <a:solidFill>
                  <a:schemeClr val="tx1"/>
                </a:solidFill>
              </a:rPr>
              <a:t>prodlužují se dny</a:t>
            </a:r>
          </a:p>
          <a:p>
            <a:pPr>
              <a:buFont typeface="Wingdings" pitchFamily="2" charset="2"/>
              <a:buChar char="Ø"/>
            </a:pPr>
            <a:r>
              <a:rPr lang="cs-CZ" sz="3200" dirty="0" smtClean="0">
                <a:solidFill>
                  <a:schemeClr val="tx1"/>
                </a:solidFill>
              </a:rPr>
              <a:t>probouzejí se zimní spáči</a:t>
            </a:r>
          </a:p>
          <a:p>
            <a:pPr>
              <a:buFont typeface="Wingdings" pitchFamily="2" charset="2"/>
              <a:buChar char="Ø"/>
            </a:pPr>
            <a:r>
              <a:rPr lang="cs-CZ" sz="3200" dirty="0" smtClean="0">
                <a:solidFill>
                  <a:schemeClr val="tx1"/>
                </a:solidFill>
              </a:rPr>
              <a:t>pučí rostliny, stromy i keře</a:t>
            </a:r>
          </a:p>
          <a:p>
            <a:pPr>
              <a:buFont typeface="Wingdings" pitchFamily="2" charset="2"/>
              <a:buChar char="Ø"/>
            </a:pPr>
            <a:r>
              <a:rPr lang="cs-CZ" sz="3200" dirty="0" smtClean="0">
                <a:solidFill>
                  <a:schemeClr val="tx1"/>
                </a:solidFill>
              </a:rPr>
              <a:t>živočichové vyvádějí mláďata</a:t>
            </a:r>
            <a:endParaRPr lang="cs-CZ" sz="3200" dirty="0">
              <a:solidFill>
                <a:schemeClr val="tx1"/>
              </a:solidFill>
            </a:endParaRPr>
          </a:p>
        </p:txBody>
      </p:sp>
      <p:pic>
        <p:nvPicPr>
          <p:cNvPr id="10242" name="Picture 2" descr="C:\Users\Marie\AppData\Local\Microsoft\Windows\Temporary Internet Files\Content.IE5\5XPMUPHO\MC900440405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07904" y="1312696"/>
            <a:ext cx="2592288" cy="259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44" name="Picture 4" descr="C:\Users\Marie\AppData\Local\Microsoft\Windows\Temporary Internet Files\Content.IE5\54HKNEZ1\MP90042532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55543" y="1796056"/>
            <a:ext cx="1611281" cy="1625568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45" name="Picture 5" descr="C:\Users\Marie\AppData\Local\Microsoft\Windows\Temporary Internet Files\Content.IE5\5LPHHVSI\MC90032947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11267" y="3505503"/>
            <a:ext cx="1408198" cy="7989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47" name="Picture 7" descr="C:\Users\Marie\AppData\Local\Microsoft\Windows\Temporary Internet Files\Content.IE5\5XPMUPHO\MC90032952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15366" y="4099147"/>
            <a:ext cx="1016371" cy="763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48" name="Picture 8" descr="C:\Users\Marie\AppData\Local\Microsoft\Windows\Temporary Internet Files\Content.IE5\SG4ISUWA\MC90032950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78837" y="3756998"/>
            <a:ext cx="1020207" cy="770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49" name="Picture 9" descr="C:\Users\Marie\AppData\Local\Microsoft\Windows\Temporary Internet Files\Content.IE5\SG4ISUWA\MC90033029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055670" y="4611795"/>
            <a:ext cx="906856" cy="5009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50" name="Picture 10" descr="C:\Users\Marie\AppData\Local\Microsoft\Windows\Temporary Internet Files\Content.IE5\5LPHHVSI\MP900433754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22861" y="5373216"/>
            <a:ext cx="1929408" cy="1286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51" name="Picture 11" descr="C:\Users\Marie\AppData\Local\Microsoft\Windows\Temporary Internet Files\Content.IE5\5XPMUPHO\MC900404613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5580744" y="5709500"/>
            <a:ext cx="1062256" cy="980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53" name="Picture 13" descr="C:\Users\Marie\AppData\Local\Microsoft\Windows\Temporary Internet Files\Content.IE5\54HKNEZ1\MP900427655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ackgroundRemoval t="10000" b="96022" l="10000" r="90000">
                        <a14:foregroundMark x1="30469" y1="67419" x2="30312" y2="78925"/>
                        <a14:foregroundMark x1="30312" y1="80108" x2="34375" y2="87634"/>
                        <a14:foregroundMark x1="34375" y1="87849" x2="46484" y2="93226"/>
                        <a14:foregroundMark x1="45781" y1="96022" x2="75000" y2="9344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28196" y="5530964"/>
            <a:ext cx="1616393" cy="11744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54" name="Picture 14" descr="C:\Users\Marie\AppData\Local\Microsoft\Windows\Temporary Internet Files\Content.IE5\5XPMUPHO\MP900178693[1]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BEBA8EAE-BF5A-486C-A8C5-ECC9F3942E4B}">
                <a14:imgProps xmlns:a14="http://schemas.microsoft.com/office/drawing/2010/main" xmlns="">
                  <a14:imgLayer r:embed="rId14">
                    <a14:imgEffect>
                      <a14:backgroundRemoval t="10000" b="90000" l="10000" r="90000">
                        <a14:foregroundMark x1="57667" y1="74314" x2="58000" y2="87781"/>
                        <a14:backgroundMark x1="74167" y1="46633" x2="69000" y2="47880"/>
                        <a14:backgroundMark x1="67667" y1="50374" x2="65000" y2="59352"/>
                        <a14:backgroundMark x1="65333" y1="63092" x2="66500" y2="78554"/>
                        <a14:backgroundMark x1="33833" y1="67082" x2="37500" y2="84040"/>
                        <a14:backgroundMark x1="51667" y1="67830" x2="49667" y2="8404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87824" y="5603871"/>
            <a:ext cx="1828800" cy="122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56" name="Picture 16" descr="C:\Users\Marie\AppData\Local\Microsoft\Windows\Temporary Internet Files\Content.IE5\5LPHHVSI\MC900250168[1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2256647" y="5818135"/>
            <a:ext cx="1189197" cy="887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57" name="Picture 17" descr="C:\Users\Marie\AppData\Local\Microsoft\Windows\Temporary Internet Files\Content.IE5\54HKNEZ1\MP900431792[1].jpg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BEBA8EAE-BF5A-486C-A8C5-ECC9F3942E4B}">
                <a14:imgProps xmlns:a14="http://schemas.microsoft.com/office/drawing/2010/main" xmlns="">
                  <a14:imgLayer r:embed="rId17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5530964"/>
            <a:ext cx="1861111" cy="12358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58" name="Picture 18" descr="C:\Users\Marie\AppData\Local\Microsoft\Windows\Temporary Internet Files\Content.IE5\54HKNEZ1\MP900444792[1].jpg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BEBA8EAE-BF5A-486C-A8C5-ECC9F3942E4B}">
                <a14:imgProps xmlns:a14="http://schemas.microsoft.com/office/drawing/2010/main" xmlns="">
                  <a14:imgLayer r:embed="rId19">
                    <a14:imgEffect>
                      <a14:backgroundRemoval t="10000" b="90000" l="292" r="89942">
                        <a14:foregroundMark x1="6997" y1="53333" x2="6268" y2="59778"/>
                        <a14:foregroundMark x1="4082" y1="59222" x2="292" y2="57667"/>
                        <a14:foregroundMark x1="57434" y1="72667" x2="63120" y2="63556"/>
                        <a14:foregroundMark x1="63411" y1="64111" x2="79300" y2="75111"/>
                        <a14:backgroundMark x1="54227" y1="74111" x2="62682" y2="64111"/>
                        <a14:backgroundMark x1="63703" y1="64889" x2="79592" y2="75889"/>
                        <a14:backgroundMark x1="58455" y1="72667" x2="63120" y2="65444"/>
                        <a14:backgroundMark x1="7726" y1="53889" x2="5977" y2="590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4340" y="5678760"/>
            <a:ext cx="998455" cy="13099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1835946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3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45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3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45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02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3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3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31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02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2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24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102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31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02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02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24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02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31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02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02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024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02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31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02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02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024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02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8" dur="3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3000"/>
                            </p:stCondLst>
                            <p:childTnLst>
                              <p:par>
                                <p:cTn id="70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102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02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102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9" dur="3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5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5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5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5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5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5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5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5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2000"/>
                            </p:stCondLst>
                            <p:childTnLst>
                              <p:par>
                                <p:cTn id="99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5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5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5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5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5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5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5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5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5" fill="hold">
                            <p:stCondLst>
                              <p:cond delay="4000"/>
                            </p:stCondLst>
                            <p:childTnLst>
                              <p:par>
                                <p:cTn id="116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5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5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5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5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5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2" fill="hold">
                            <p:stCondLst>
                              <p:cond delay="6000"/>
                            </p:stCondLst>
                            <p:childTnLst>
                              <p:par>
                                <p:cTn id="133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5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5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5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5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5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5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5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5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9" fill="hold">
                            <p:stCondLst>
                              <p:cond delay="8000"/>
                            </p:stCondLst>
                            <p:childTnLst>
                              <p:par>
                                <p:cTn id="150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5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5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5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5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5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6" fill="hold">
                            <p:stCondLst>
                              <p:cond delay="10000"/>
                            </p:stCondLst>
                            <p:childTnLst>
                              <p:par>
                                <p:cTn id="167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5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5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5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5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5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Poznávej jarní rostliny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9218" name="Picture 2" descr="Soubor:Galanthus nivali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1652505"/>
            <a:ext cx="1322512" cy="1322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20" name="Picture 4" descr="Soubor:Leucoium vernum 411-20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698988"/>
            <a:ext cx="1756493" cy="12295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22" name="Picture 6" descr="Soubor:Primula veris 0x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07904" y="1698988"/>
            <a:ext cx="1261914" cy="12295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24" name="Picture 8" descr="Soubor:Ranunculus ficaria2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681190"/>
            <a:ext cx="1639392" cy="1229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26" name="Picture 10" descr="Soubor:Anemone nemorosa 001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48264" y="1681189"/>
            <a:ext cx="1848939" cy="12295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28" name="Picture 12" descr="Soubor:Coltsfoot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2687" y="4489498"/>
            <a:ext cx="1626903" cy="12325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30" name="Picture 14" descr="Soubor:Blatouch bahení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28973" y="4489497"/>
            <a:ext cx="1643336" cy="12325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32" name="Picture 16" descr="Soubor:Viola odorata1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27795" y="4509121"/>
            <a:ext cx="1619871" cy="12128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34" name="Picture 18" descr="Soubor:Salix caprea8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08304" y="4509121"/>
            <a:ext cx="1617172" cy="12128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36" name="Picture 20" descr="Soubor:Narcissus pseudonarcissus0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13939" y="4509121"/>
            <a:ext cx="1134125" cy="12128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040648" y="3068960"/>
            <a:ext cx="1307216" cy="707886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bledule jarní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261" y="3068960"/>
            <a:ext cx="1705445" cy="707886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dirty="0"/>
              <a:t>s</a:t>
            </a:r>
            <a:r>
              <a:rPr lang="cs-CZ" sz="2000" dirty="0" smtClean="0"/>
              <a:t>něženka podsněžník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519793" y="3035557"/>
            <a:ext cx="1566173" cy="707886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prvosenka jarní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495557" y="3002154"/>
            <a:ext cx="944405" cy="707886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orsej jarní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224661" y="3035557"/>
            <a:ext cx="1296143" cy="707886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sasanka hajní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72549" y="5883369"/>
            <a:ext cx="1407177" cy="707886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podběl lékařský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166565" y="5896862"/>
            <a:ext cx="1368152" cy="707886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blatouch bahenní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013938" y="5896862"/>
            <a:ext cx="1072028" cy="707886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narcis žlutý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733674" y="5896862"/>
            <a:ext cx="1008112" cy="707886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/>
              <a:t>violka vonná</a:t>
            </a:r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618652" y="5910355"/>
            <a:ext cx="996476" cy="707886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vrba jíva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27798125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92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92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92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92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92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92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92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92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92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92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92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92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92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92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6138" y="188640"/>
            <a:ext cx="7125113" cy="924475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Přiřaď k obrázkům názvy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9218" name="Picture 2" descr="Soubor:Galanthus nivalis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2682" y="3068960"/>
            <a:ext cx="1322512" cy="1322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20" name="Picture 4" descr="Soubor:Leucoium vernum 411-20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60088" y="3163001"/>
            <a:ext cx="1756493" cy="12295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22" name="Picture 6" descr="Soubor:Primula veris 0x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06773" y="3163001"/>
            <a:ext cx="1261914" cy="12295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24" name="Picture 8" descr="Soubor:Ranunculus ficaria2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3870" y="1067969"/>
            <a:ext cx="1639392" cy="1229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26" name="Picture 10" descr="Soubor:Anemone nemorosa 001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39933" y="1101300"/>
            <a:ext cx="1848939" cy="12295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28" name="Picture 12" descr="Soubor:Coltsfoot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16275" y="1096235"/>
            <a:ext cx="1626903" cy="12325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30" name="Picture 14" descr="Soubor:Blatouch bahení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01085" y="3160044"/>
            <a:ext cx="1643336" cy="12325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32" name="Picture 16" descr="Soubor:Viola odorata1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2943" y="1084634"/>
            <a:ext cx="1619871" cy="12128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34" name="Picture 18" descr="Soubor:Salix caprea8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81540" y="3123776"/>
            <a:ext cx="1617172" cy="12128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36" name="Picture 20" descr="Soubor:Narcissus pseudonarcissus0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27193" y="1084634"/>
            <a:ext cx="1134125" cy="12128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635962" y="5267395"/>
            <a:ext cx="1307216" cy="707886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bledule jarní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01328" y="6095403"/>
            <a:ext cx="1705445" cy="707886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dirty="0"/>
              <a:t>s</a:t>
            </a:r>
            <a:r>
              <a:rPr lang="cs-CZ" sz="2000" dirty="0" smtClean="0"/>
              <a:t>něženka podsněžník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251878" y="6079580"/>
            <a:ext cx="1566173" cy="707886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prvosenka jarní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84866" y="5219402"/>
            <a:ext cx="944405" cy="707886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orsej jarní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259138" y="5267395"/>
            <a:ext cx="1296143" cy="707886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sasanka hajní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96629" y="6098337"/>
            <a:ext cx="1407177" cy="707886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podběl lékařský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223133" y="6079580"/>
            <a:ext cx="1368152" cy="707886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blatouch bahenní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144951" y="5219402"/>
            <a:ext cx="1072028" cy="707886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narcis žlutý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251878" y="5267395"/>
            <a:ext cx="1008112" cy="707886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/>
              <a:t>violka vonná</a:t>
            </a:r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946702" y="6095403"/>
            <a:ext cx="996476" cy="707886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vrba jíva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32682" y="5573345"/>
            <a:ext cx="848536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</a:rPr>
              <a:t>VÝBORNĚ !</a:t>
            </a:r>
            <a:endParaRPr lang="cs-CZ" sz="4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104402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92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92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92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92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92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2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000"/>
                            </p:stCondLst>
                            <p:childTnLst>
                              <p:par>
                                <p:cTn id="24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92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92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92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500"/>
                            </p:stCondLst>
                            <p:childTnLst>
                              <p:par>
                                <p:cTn id="30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92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92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92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000"/>
                            </p:stCondLst>
                            <p:childTnLst>
                              <p:par>
                                <p:cTn id="36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92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92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92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2500"/>
                            </p:stCondLst>
                            <p:childTnLst>
                              <p:par>
                                <p:cTn id="42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3000"/>
                            </p:stCondLst>
                            <p:childTnLst>
                              <p:par>
                                <p:cTn id="4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92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92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92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3500"/>
                            </p:stCondLst>
                            <p:childTnLst>
                              <p:par>
                                <p:cTn id="54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92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92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92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4000"/>
                            </p:stCondLst>
                            <p:childTnLst>
                              <p:par>
                                <p:cTn id="60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92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4500"/>
                            </p:stCondLst>
                            <p:childTnLst>
                              <p:par>
                                <p:cTn id="66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61111E-6 1.11111E-6 C -0.02378 0.02037 -0.05486 -0.00671 -0.07899 -0.01296 C -0.09652 -0.02847 -0.10937 -0.05139 -0.12413 -0.07106 C -0.12586 -0.07338 -0.12604 -0.07708 -0.12743 -0.07963 C -0.13107 -0.08588 -0.13558 -0.09005 -0.1401 -0.09468 C -0.14444 -0.1088 -0.15121 -0.11713 -0.15798 -0.12917 C -0.16406 -0.15162 -0.15468 -0.11875 -0.16284 -0.1419 C -0.16527 -0.14884 -0.16944 -0.16343 -0.16944 -0.16343 C -0.16822 -0.19051 -0.17083 -0.21458 -0.15312 -0.23009 C -0.14756 -0.24005 -0.14166 -0.25139 -0.13385 -0.2581 C -0.12604 -0.27431 -0.13611 -0.25532 -0.12586 -0.26898 C -0.11562 -0.28264 -0.12395 -0.27778 -0.11458 -0.28171 C -0.10937 -0.2919 -0.10225 -0.29954 -0.09357 -0.30324 C -0.08645 -0.30972 -0.07829 -0.31204 -0.071 -0.31829 C -0.06302 -0.33403 -0.05329 -0.34792 -0.04513 -0.36343 C -0.04114 -0.37963 -0.04704 -0.36018 -0.03871 -0.37431 C -0.03767 -0.37616 -0.03802 -0.37893 -0.03715 -0.38079 C -0.03385 -0.3875 -0.02933 -0.39329 -0.02586 -0.4 C -0.02187 -0.40787 -0.02413 -0.43009 -0.02413 -0.43241 " pathEditMode="relative" ptsTypes="ffffffffffffffffffA">
                                      <p:cBhvr>
                                        <p:cTn id="7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66667E-6 -7.40741E-7 C 0.01284 -0.00879 0.02308 -0.02592 0.03697 -0.03217 C 0.04635 -0.0412 0.05399 -0.05347 0.0644 -0.05995 C 0.07083 -0.06852 0.07343 -0.07639 0.08055 -0.08379 C 0.08801 -0.10023 0.09478 -0.11319 0.10155 -0.13125 C 0.10763 -0.14699 0.11753 -0.16111 0.12256 -0.17824 C 0.12864 -0.19907 0.13194 -0.22014 0.13697 -0.24074 C 0.14027 -0.29074 0.14704 -0.34213 0.15485 -0.3912 C 0.15537 -0.40278 0.15642 -0.41412 0.15642 -0.42569 C 0.15642 -0.47014 0.15173 -0.51203 0.14357 -0.55463 C 0.14131 -0.56597 0.14044 -0.57708 0.13541 -0.5868 C 0.13246 -0.5993 0.12985 -0.60879 0.12412 -0.61921 C 0.12187 -0.6287 0.1177 -0.63356 0.11284 -0.64074 C 0.10103 -0.65833 0.0901 -0.67708 0.07412 -0.68796 C 0.06232 -0.7125 0.03558 -0.71551 0.01614 -0.72245 C 0.00798 -0.72176 -6.66667E-6 -0.72129 -0.00817 -0.72014 C -0.01945 -0.71852 -0.03056 -0.71157 -0.04202 -0.70949 C -0.04845 -0.70509 -0.05522 -0.70162 -0.06129 -0.69653 C -0.0691 -0.68981 -0.07483 -0.68241 -0.08386 -0.6794 C -0.10574 -0.6618 -0.12397 -0.64467 -0.14358 -0.62338 C -0.14966 -0.61666 -0.14827 -0.62153 -0.15487 -0.61273 C -0.1573 -0.60949 -0.15886 -0.60509 -0.16129 -0.60185 C -0.16268 -0.6 -0.16476 -0.5993 -0.16615 -0.59768 C -0.1691 -0.59421 -0.17188 -0.59097 -0.17431 -0.5868 C -0.18369 -0.57222 -0.19098 -0.55602 -0.19845 -0.53958 C -0.20053 -0.53518 -0.20365 -0.53148 -0.20487 -0.52662 C -0.20695 -0.51759 -0.20539 -0.52199 -0.20973 -0.51366 C -0.21442 -0.49491 -0.21563 -0.47222 -0.22431 -0.45602 C -0.22726 -0.44328 -0.22744 -0.43241 -0.22744 -0.41944 " pathEditMode="relative" ptsTypes="ffffffffffffffffffffffffffffA">
                                      <p:cBhvr>
                                        <p:cTn id="7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1.11111E-6 C -0.00764 0.00254 -0.01215 0.00115 -0.01945 -0.00209 C -0.02552 -0.00857 -0.02934 -0.01598 -0.03559 -0.02153 C -0.03854 -0.02824 -0.04271 -0.0338 -0.04531 -0.04074 C -0.05104 -0.05625 -0.05191 -0.0757 -0.0533 -0.09236 C -0.05226 -0.14375 -0.05764 -0.21181 -0.04202 -0.26227 C -0.04028 -0.27616 -0.03681 -0.28935 -0.03073 -0.30093 C -0.02865 -0.3125 -0.0217 -0.32732 -0.01302 -0.33102 C -0.00712 -0.33033 -0.00122 -0.33033 0.00469 -0.32894 C 0.01632 -0.32593 0.02413 -0.3051 0.02899 -0.29236 C 0.02951 -0.28889 0.02951 -0.28519 0.03055 -0.28172 C 0.03125 -0.27917 0.03333 -0.27778 0.03385 -0.27523 C 0.03507 -0.26968 0.03489 -0.26389 0.03542 -0.2581 C 0.03489 -0.24375 0.03524 -0.2294 0.03385 -0.21505 C 0.03368 -0.2125 0.03142 -0.21088 0.03055 -0.20857 C 0.02309 -0.1882 0.00937 -0.1669 -0.00816 -0.16135 C -0.02344 -0.14746 -0.0434 -0.14607 -0.06129 -0.14398 C -0.08594 -0.13773 -0.11111 -0.14329 -0.13559 -0.14838 C -0.15695 -0.15278 -0.17882 -0.15348 -0.2 -0.15903 C -0.22274 -0.16505 -0.24479 -0.17084 -0.26788 -0.17408 C -0.29809 -0.1875 -0.33038 -0.20417 -0.35486 -0.23218 C -0.36111 -0.23935 -0.36858 -0.24607 -0.37431 -0.25371 C -0.37986 -0.26111 -0.38455 -0.2706 -0.39045 -0.27732 C -0.39236 -0.2794 -0.39497 -0.27963 -0.39688 -0.28172 C -0.41667 -0.30348 -0.40035 -0.29167 -0.41458 -0.30093 C -0.42344 -0.31852 -0.41181 -0.29723 -0.42257 -0.31181 C -0.42396 -0.31366 -0.42465 -0.31621 -0.42587 -0.31829 C -0.42778 -0.3213 -0.43021 -0.32408 -0.43229 -0.32685 C -0.43472 -0.33565 -0.43941 -0.3419 -0.44202 -0.35047 C -0.44497 -0.35996 -0.44583 -0.36783 -0.45 -0.37639 C -0.44844 -0.41065 -0.45399 -0.41158 -0.43403 -0.42153 C -0.40851 -0.41829 -0.41771 -0.41435 -0.39045 -0.41713 C -0.38403 -0.41922 -0.38351 -0.41736 -0.38073 -0.4257 C -0.37934 -0.42986 -0.37743 -0.43866 -0.37743 -0.43866 " pathEditMode="relative" ptsTypes="fffffffffffffffffffffffffffffffffA">
                                      <p:cBhvr>
                                        <p:cTn id="8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3.33333E-6 C 0.01232 0.0125 0.02673 0.01528 0.04184 0.01713 C 0.07535 0.01551 0.10607 0.01041 0.13871 0.00208 C 0.15191 -0.01065 0.14583 -0.00602 0.15642 -0.0132 C 0.16979 -0.03635 0.18489 -0.0581 0.19826 -0.08172 C 0.2 -0.08472 0.20035 -0.08912 0.20156 -0.0926 C 0.20486 -0.10185 0.2092 -0.11297 0.21285 -0.12269 C 0.21614 -0.13148 0.21823 -0.14908 0.21927 -0.15718 C 0.22031 -0.16574 0.22257 -0.18287 0.22257 -0.18287 C 0.22205 -0.20787 0.2217 -0.2331 0.22083 -0.2581 C 0.21996 -0.28565 0.21962 -0.34236 0.19514 -0.35278 C 0.18628 -0.35116 0.17795 -0.34908 0.16927 -0.3463 C 0.16771 -0.34491 0.16614 -0.34329 0.16441 -0.34213 C 0.16128 -0.34028 0.15486 -0.33773 0.15486 -0.33773 C 0.14305 -0.32662 0.12795 -0.31135 0.11441 -0.30556 C 0.11094 -0.29815 0.10955 -0.2926 0.10798 -0.28403 C 0.10798 -0.28357 0.10972 -0.25949 0.11128 -0.25602 C 0.11285 -0.25255 0.1158 -0.25047 0.11771 -0.24746 C 0.13229 -0.22454 0.14618 -0.21945 0.16771 -0.21505 C 0.175 -0.21019 0.18229 -0.20695 0.19028 -0.2044 C 0.20347 -0.19121 0.2243 -0.18843 0.24028 -0.18496 C 0.24774 -0.18334 0.26285 -0.18079 0.26285 -0.18079 C 0.29028 -0.18148 0.31788 -0.17986 0.34514 -0.18287 C 0.34982 -0.18334 0.35347 -0.18912 0.35798 -0.19144 C 0.38073 -0.20394 0.40451 -0.21389 0.42743 -0.22593 C 0.44861 -0.23704 0.47066 -0.24722 0.49184 -0.2581 C 0.50573 -0.26528 0.52048 -0.26922 0.53385 -0.27755 C 0.55399 -0.29005 0.57604 -0.30093 0.59514 -0.31621 C 0.60191 -0.32153 0.60573 -0.32871 0.61285 -0.33334 C 0.61736 -0.34236 0.62361 -0.3463 0.62899 -0.35486 C 0.63368 -0.36227 0.6375 -0.3706 0.64184 -0.37847 C 0.6441 -0.38264 0.64618 -0.38704 0.64826 -0.39144 C 0.6493 -0.39352 0.65156 -0.39792 0.65156 -0.39792 C 0.6533 -0.40718 0.65642 -0.41297 0.65955 -0.42153 C 0.66007 -0.42593 0.66041 -0.43033 0.66128 -0.43449 C 0.66198 -0.4375 0.66389 -0.44005 0.66441 -0.44306 C 0.66597 -0.45162 0.66614 -0.46042 0.66771 -0.46898 C 0.66649 -0.48148 0.66857 -0.49074 0.65955 -0.49468 C 0.65069 -0.50301 0.65955 -0.49607 0.6467 -0.50116 C 0.6401 -0.50371 0.63541 -0.50903 0.62899 -0.51181 C 0.61979 -0.52014 0.61076 -0.52871 0.6 -0.53334 C 0.59583 -0.53519 0.59132 -0.53635 0.58698 -0.53773 C 0.58489 -0.53843 0.58055 -0.53982 0.58055 -0.53982 C 0.5651 -0.53866 0.55625 -0.53959 0.5434 -0.53334 C 0.54166 -0.54491 0.54184 -0.54051 0.54184 -0.5463 " pathEditMode="relative" ptsTypes="ffffffffffffffffffffffffffffffffffffffffffffA">
                                      <p:cBhvr>
                                        <p:cTn id="8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-2.22222E-6 C 0.00764 -0.01528 0.00121 -0.05162 -0.00156 -0.07107 C -0.00226 -0.08171 -0.00365 -0.10695 -0.00486 -0.11829 C -0.00573 -0.12546 -0.00799 -0.13982 -0.00799 -0.13982 C -0.00712 -0.18704 -0.00886 -0.22269 0.00156 -0.26459 C 0.00573 -0.28102 0.00885 -0.29769 0.01302 -0.31412 C 0.01476 -0.32107 0.02101 -0.33334 0.02101 -0.33334 C 0.02482 -0.34838 0.02101 -0.34491 0.02899 -0.34838 C 0.03854 -0.35695 0.04705 -0.35857 0.05816 -0.36134 C 0.08351 -0.35926 0.10746 -0.35347 0.13229 -0.34838 C 0.1408 -0.34283 0.15208 -0.33796 0.16128 -0.33565 C 0.17569 -0.32801 0.19114 -0.32338 0.20642 -0.3206 C 0.24305 -0.3213 0.27951 -0.3213 0.31614 -0.32269 C 0.32795 -0.32315 0.33993 -0.32824 0.35156 -0.33125 C 0.36753 -0.33542 0.38403 -0.33634 0.4 -0.33982 C 0.42048 -0.34421 0.44062 -0.35162 0.46128 -0.35486 C 0.46667 -0.35741 0.47205 -0.35903 0.47743 -0.36134 C 0.48403 -0.36713 0.49045 -0.37292 0.49687 -0.37871 C 0.49774 -0.37963 0.51111 -0.38287 0.51128 -0.38287 C 0.53194 -0.38935 0.51649 -0.38611 0.53715 -0.38935 C 0.54583 -0.39306 0.54965 -0.3963 0.55486 -0.40648 C 0.55868 -0.42153 0.55712 -0.41505 0.55972 -0.42593 C 0.55798 -0.43796 0.55816 -0.43287 0.55816 -0.44097 " pathEditMode="relative" ptsTypes="ffffffffffffffffffffffA">
                                      <p:cBhvr>
                                        <p:cTn id="9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83333E-6 1.85185E-6 C 0.01128 -0.00486 -0.0014 0.00162 0.00989 -0.00625 C 0.01735 -0.01111 0.02916 -0.01482 0.03732 -0.0169 C 0.04756 -0.02408 0.05746 -0.02778 0.06787 -0.03403 C 0.07516 -0.03843 0.07933 -0.04213 0.08714 -0.04491 C 0.09253 -0.04954 0.09791 -0.05185 0.10346 -0.05556 C 0.11735 -0.06482 0.12881 -0.07917 0.14374 -0.08565 C 0.15746 -0.1 0.17065 -0.11366 0.18402 -0.12871 C 0.20433 -0.15139 0.18576 -0.13496 0.19843 -0.14584 C 0.2118 -0.16968 0.19478 -0.14097 0.20989 -0.16088 C 0.21319 -0.16528 0.21475 -0.17153 0.21787 -0.17616 C 0.22256 -0.18264 0.23246 -0.19537 0.23246 -0.19537 C 0.23766 -0.20972 0.24635 -0.21922 0.25346 -0.23195 C 0.25641 -0.24422 0.2644 -0.25949 0.27117 -0.26852 C 0.27725 -0.28496 0.28385 -0.30116 0.29218 -0.31574 C 0.29409 -0.32385 0.29669 -0.33033 0.30016 -0.33727 C 0.30155 -0.34931 0.30416 -0.3581 0.30659 -0.36968 C 0.30989 -0.38449 0.31093 -0.40023 0.31475 -0.41482 C 0.31944 -0.45347 0.31319 -0.48982 0.2953 -0.52014 C 0.29201 -0.53843 0.29669 -0.5206 0.28888 -0.5331 C 0.27881 -0.54931 0.29218 -0.53565 0.28089 -0.54584 C 0.2736 -0.56528 0.28211 -0.5463 0.27273 -0.5588 C 0.26683 -0.56667 0.26249 -0.57685 0.25659 -0.58472 C 0.25086 -0.59236 0.24201 -0.6 0.23558 -0.60602 C 0.21718 -0.62338 0.23298 -0.60972 0.22117 -0.62547 C 0.21596 -0.63241 0.21423 -0.63172 0.20815 -0.63635 C 0.19895 -0.64329 0.20815 -0.63797 0.19687 -0.64699 C 0.18072 -0.65996 0.19391 -0.64792 0.17916 -0.65764 C 0.17725 -0.6588 0.17621 -0.66135 0.1743 -0.66204 C 0.16023 -0.66644 0.14166 -0.66713 0.1276 -0.66852 C 0.11249 -0.66783 0.09756 -0.66783 0.08228 -0.66644 C 0.07846 -0.66621 0.07499 -0.6632 0.071 -0.66204 C 0.05989 -0.6588 0.04878 -0.65556 0.03732 -0.65347 C 0.02621 -0.64746 0.01753 -0.63889 0.00815 -0.62986 C -0.00209 -0.62014 -0.01355 -0.61181 -0.02258 -0.59977 C -0.03473 -0.58334 -0.02831 -0.5926 -0.04185 -0.56968 C -0.04393 -0.56597 -0.04827 -0.5588 -0.04827 -0.5588 C -0.05122 -0.54861 -0.05261 -0.53843 -0.05626 -0.52871 C -0.05973 -0.50486 -0.05938 -0.51158 -0.05626 -0.4706 C -0.05348 -0.43403 -0.0165 -0.42385 0.00503 -0.4213 C 0.02742 -0.42246 0.03975 -0.41968 0.05815 -0.42986 C 0.07447 -0.45185 0.07239 -0.46922 0.07916 -0.49653 C 0.07916 -0.49699 0.07864 -0.52639 0.07586 -0.53519 C 0.07378 -0.5419 0.071 -0.54861 0.06787 -0.55463 C 0.06666 -0.55672 0.0644 -0.55695 0.06301 -0.5588 C 0.05294 -0.57338 0.04947 -0.58241 0.03888 -0.59329 C 0.01996 -0.61273 -0.00088 -0.62523 -0.02397 -0.63195 C -0.03994 -0.63658 -0.05452 -0.64445 -0.07084 -0.64699 C -0.08195 -0.6507 -0.09324 -0.65185 -0.1047 -0.65347 C -0.12848 -0.65139 -0.13977 -0.6463 -0.16112 -0.63843 C -0.17171 -0.62894 -0.18421 -0.63056 -0.19654 -0.62755 C -0.21338 -0.61667 -0.20279 -0.62269 -0.22883 -0.6125 C -0.24081 -0.60787 -0.25105 -0.59699 -0.26268 -0.59097 C -0.2757 -0.58449 -0.28803 -0.57778 -0.3014 -0.57176 C -0.31043 -0.56783 -0.32501 -0.55371 -0.33213 -0.54815 C -0.34515 -0.53797 -0.35765 -0.52894 -0.36911 -0.51574 C -0.37484 -0.50903 -0.38699 -0.49653 -0.38699 -0.49653 C -0.3915 -0.48727 -0.39723 -0.47847 -0.40313 -0.4706 C -0.40539 -0.46088 -0.40643 -0.45533 -0.41112 -0.44699 C -0.41164 -0.44491 -0.41199 -0.4426 -0.41268 -0.44051 C -0.41355 -0.4375 -0.41529 -0.43496 -0.41598 -0.43195 C -0.41737 -0.42639 -0.41772 -0.42037 -0.41911 -0.41482 C -0.41859 -0.39375 -0.42049 -0.35718 -0.41442 -0.3331 C -0.41268 -0.31806 -0.41286 -0.30301 -0.40626 -0.29005 C -0.40452 -0.28287 -0.40157 -0.27778 -0.39984 -0.2706 C -0.40157 -0.25394 -0.39793 -0.25764 -0.4047 -0.25347 " pathEditMode="relative" ptsTypes="fffffffffffffffffffffffffffffffffffffffffffffffffffffffffffffffffA">
                                      <p:cBhvr>
                                        <p:cTn id="9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1.11111E-6 C 0.00712 -0.00185 0.01267 -0.00556 0.01944 -0.00857 C 0.03125 -0.01968 0.03281 -0.04051 0.04028 -0.05602 C 0.04427 -0.0757 0.04583 -0.09653 0.04028 -0.1162 C 0.03941 -0.11921 0.03299 -0.12986 0.03229 -0.13125 C 0.02135 -0.15139 0.00208 -0.17894 -0.01632 -0.18704 C -0.02222 -0.18982 -0.02917 -0.19144 -0.03542 -0.19352 C -0.0849 -0.19213 -0.09184 -0.19398 -0.12587 -0.18704 C -0.13247 -0.18102 -0.13941 -0.18079 -0.1467 -0.17639 C -0.15712 -0.17014 -0.16719 -0.16343 -0.17743 -0.15695 C -0.18385 -0.15278 -0.19097 -0.14977 -0.1967 -0.14421 C -0.20017 -0.14074 -0.20747 -0.13333 -0.21128 -0.13125 C -0.22378 -0.12477 -0.23837 -0.12107 -0.25156 -0.11829 C -0.25868 -0.11458 -0.2651 -0.10995 -0.27257 -0.10764 C -0.28524 -0.0963 -0.29236 -0.10255 -0.30972 -0.10533 C -0.32049 -0.1162 -0.32344 -0.13171 -0.32743 -0.14838 C -0.32587 -0.18218 -0.32465 -0.20579 -0.30642 -0.23009 C -0.30399 -0.24005 -0.2974 -0.24375 -0.29201 -0.25162 C -0.28316 -0.26482 -0.28941 -0.26088 -0.28056 -0.26458 C -0.27483 -0.27408 -0.26875 -0.27917 -0.26285 -0.2882 C -0.25312 -0.30278 -0.26042 -0.2956 -0.25156 -0.30324 C -0.24687 -0.31273 -0.24149 -0.32153 -0.23715 -0.33125 C -0.23472 -0.33681 -0.23056 -0.34838 -0.23056 -0.34815 C -0.22865 -0.3588 -0.22431 -0.36806 -0.22257 -0.37847 C -0.22135 -0.38634 -0.21927 -0.40208 -0.21927 -0.40185 C -0.21997 -0.425 -0.21684 -0.44931 -0.22257 -0.47107 C -0.23472 -0.5169 -0.27309 -0.52755 -0.30486 -0.53542 C -0.32049 -0.53935 -0.3342 -0.54607 -0.35 -0.54838 C -0.35816 -0.54745 -0.36736 -0.55023 -0.37413 -0.54421 C -0.37569 -0.54283 -0.37587 -0.53935 -0.37743 -0.53773 C -0.37986 -0.53495 -0.38281 -0.53357 -0.38542 -0.53125 C -0.38924 -0.52778 -0.39392 -0.52523 -0.3967 -0.52037 C -0.4 -0.51458 -0.40642 -0.50324 -0.40642 -0.50301 C -0.40972 -0.48935 -0.40556 -0.50486 -0.41285 -0.48611 C -0.41684 -0.47593 -0.42049 -0.45625 -0.42257 -0.44514 C -0.42431 -0.42408 -0.42674 -0.40232 -0.41927 -0.38287 C -0.41684 -0.36551 -0.41424 -0.34583 -0.40972 -0.32917 C -0.40799 -0.32269 -0.40486 -0.30972 -0.40486 -0.30949 C -0.40382 -0.29792 -0.39687 -0.2662 -0.40972 -0.2625 C -0.41285 -0.26158 -0.41615 -0.2625 -0.41927 -0.2625 " pathEditMode="relative" rAng="0" ptsTypes="fffffffffffffffffffffffffffffffffffffffA">
                                      <p:cBhvr>
                                        <p:cTn id="9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045" y="-2752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5.55556E-6 C 0.01233 -0.00069 0.02483 0.00024 0.03716 -0.00231 C 0.03941 -0.00277 0.04063 -0.00647 0.04202 -0.00879 C 0.04601 -0.01504 0.0533 -0.028 0.0533 -0.028 C 0.05434 -0.0324 0.05539 -0.03657 0.05643 -0.04096 C 0.05695 -0.04305 0.05816 -0.04744 0.05816 -0.04744 C 0.05764 -0.06527 0.05747 -0.08332 0.05643 -0.10115 C 0.05591 -0.10994 0.05104 -0.1192 0.04844 -0.12707 C 0.04028 -0.15254 0.0224 -0.16967 0.0033 -0.17869 C -0.01284 -0.17707 -0.021 -0.18263 -0.02569 -0.16365 C -0.02517 -0.15786 -0.02517 -0.15184 -0.02413 -0.14629 C -0.02066 -0.12893 -0.00052 -0.12846 0.00973 -0.12476 C 0.02309 -0.12545 0.03664 -0.12592 0.05 -0.12707 C 0.05973 -0.128 0.06927 -0.13448 0.079 -0.13564 C 0.0882 -0.1368 0.09723 -0.1368 0.10643 -0.13772 C 0.11129 -0.13819 0.11615 -0.13911 0.12101 -0.13981 C 0.13021 -0.14235 0.13733 -0.14467 0.14688 -0.14629 C 0.16181 -0.15161 0.17743 -0.15647 0.18559 -0.17638 C 0.18785 -0.18194 0.19045 -0.18772 0.19202 -0.19374 C 0.19306 -0.19791 0.19514 -0.20647 0.19514 -0.20647 C 0.19202 -0.2243 0.18507 -0.23356 0.17431 -0.24305 C 0.1691 -0.24768 0.16979 -0.25022 0.16615 -0.25601 C 0.16476 -0.25832 0.16129 -0.26249 0.16129 -0.26249 " pathEditMode="relative" ptsTypes="ffffffffffffffffffffffA">
                                      <p:cBhvr>
                                        <p:cTn id="10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2.22222E-6 C 0.01267 -0.00694 0.02413 -0.01828 0.03715 -0.02361 C 0.04427 -0.03796 0.04757 -0.05648 0.05 -0.07315 C 0.04982 -0.07523 0.05225 -0.10278 0.04514 -0.10972 C 0.03593 -0.11875 0.01823 -0.12037 0.00816 -0.12268 C -0.01268 -0.12754 -0.03386 -0.12963 -0.05486 -0.13125 C -0.13264 -0.12708 -0.19028 -0.12801 -0.27743 -0.12916 C -0.29236 -0.13611 -0.30955 -0.1419 -0.32257 -0.15486 C -0.33959 -0.17176 -0.35139 -0.1912 -0.36441 -0.21296 C -0.37205 -0.22569 -0.38611 -0.24491 -0.39358 -0.26018 C -0.40747 -0.28866 -0.41684 -0.32453 -0.42413 -0.35694 C -0.42466 -0.36273 -0.42518 -0.36852 -0.4257 -0.3743 C -0.42691 -0.38935 -0.429 -0.41944 -0.429 -0.41944 C -0.42674 -0.57407 -0.43108 -0.48102 -0.4257 -0.53981 C -0.42518 -0.54629 -0.42552 -0.55301 -0.42413 -0.55926 C -0.42292 -0.56481 -0.41962 -0.56921 -0.41771 -0.5743 C -0.41059 -0.59328 -0.40452 -0.61227 -0.39358 -0.62801 C -0.36615 -0.66759 -0.32952 -0.69236 -0.2967 -0.72268 C -0.29115 -0.72778 -0.26268 -0.7375 -0.25313 -0.7419 C -0.22882 -0.75278 -0.20434 -0.76828 -0.179 -0.7743 C -0.15347 -0.78032 -0.12726 -0.7831 -0.10157 -0.78495 C -0.0816 -0.78426 -0.06163 -0.78518 -0.04184 -0.78287 C -0.03334 -0.78194 -0.0257 -0.77569 -0.01771 -0.77199 C -0.01233 -0.76944 -0.00157 -0.76342 -0.00157 -0.76342 C 0.00364 -0.75648 0.01007 -0.75162 0.01458 -0.74421 C 0.02864 -0.72129 0.01857 -0.73264 0.03073 -0.72037 C 0.03715 -0.69838 0.05034 -0.68102 0.05642 -0.6581 C 0.05903 -0.64815 0.06076 -0.63796 0.06302 -0.62801 C 0.06406 -0.62361 0.06614 -0.61504 0.06614 -0.61504 C 0.06788 -0.60069 0.06927 -0.58634 0.071 -0.57199 C 0.07048 -0.55486 0.07031 -0.5375 0.06944 -0.52037 C 0.0684 -0.49907 0.06146 -0.4787 0.05816 -0.4581 C 0.0559 -0.44398 0.05347 -0.43032 0.04843 -0.41736 C 0.04687 -0.40833 0.04462 -0.39328 0.03871 -0.38703 C 0.02899 -0.37685 0.00347 -0.37731 -0.00643 -0.37639 C -0.04549 -0.36805 0.01371 -0.38009 -0.09514 -0.37199 C -0.10174 -0.37153 -0.10782 -0.3669 -0.11441 -0.36574 C -0.12691 -0.35717 -0.14132 -0.35069 -0.15486 -0.34629 C -0.16129 -0.34097 -0.16736 -0.33565 -0.17413 -0.33125 C -0.17743 -0.32685 -0.18056 -0.32268 -0.18386 -0.31828 C -0.18542 -0.3162 -0.18872 -0.3118 -0.18872 -0.3118 C -0.18976 -0.30787 -0.1908 -0.30324 -0.19184 -0.29907 C -0.19288 -0.29491 -0.19115 -0.29051 -0.19028 -0.28611 C -0.1882 -0.27546 -0.18386 -0.26481 -0.18386 -0.2537 " pathEditMode="relative" ptsTypes="fffffffffffffffffffffffffffffffffffffffffffA">
                                      <p:cBhvr>
                                        <p:cTn id="10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66667E-6 7.40741E-7 C -0.02084 -0.02014 -0.03438 -0.04676 -0.05001 -0.07315 C -0.05764 -0.08635 -0.06737 -0.09769 -0.07431 -0.11181 C -0.08369 -0.13079 -0.07796 -0.12107 -0.09202 -0.13982 C -0.09514 -0.14399 -0.09567 -0.15024 -0.09844 -0.15487 C -0.10018 -0.15764 -0.10278 -0.15926 -0.10487 -0.16135 C -0.11129 -0.18195 -0.12101 -0.19908 -0.12431 -0.22153 C -0.12796 -0.24723 -0.12917 -0.27338 -0.1323 -0.29908 C -0.13282 -0.31042 -0.13403 -0.322 -0.13403 -0.33334 C -0.13403 -0.37338 -0.13334 -0.41366 -0.1323 -0.45371 C -0.13195 -0.46783 -0.12657 -0.48102 -0.12431 -0.49468 C -0.11928 -0.52454 -0.11094 -0.55163 -0.10001 -0.57848 C -0.09497 -0.59098 -0.09115 -0.6095 -0.0823 -0.61713 C -0.07431 -0.63172 -0.06667 -0.64144 -0.05487 -0.64954 C -0.04792 -0.66389 -0.05608 -0.65 -0.04688 -0.65811 C -0.04497 -0.65973 -0.04393 -0.66274 -0.04202 -0.66459 C -0.03907 -0.66737 -0.03421 -0.66945 -0.03074 -0.67107 C -0.01858 -0.68403 -0.00556 -0.68774 0.00954 -0.69028 C 0.0177 -0.69329 0.02586 -0.69538 0.03385 -0.69908 C 0.05069 -0.69746 0.06423 -0.69329 0.08055 -0.69028 C 0.09999 -0.68195 0.11701 -0.66459 0.13697 -0.65811 C 0.16406 -0.63959 0.1842 -0.62269 0.20312 -0.58936 C 0.20364 -0.58727 0.20381 -0.58496 0.20468 -0.58288 C 0.20607 -0.57987 0.2085 -0.57755 0.20954 -0.57431 C 0.21076 -0.57014 0.21041 -0.56551 0.21128 -0.56135 C 0.21197 -0.55834 0.21336 -0.55556 0.2144 -0.55278 C 0.21631 -0.53635 0.22204 -0.52176 0.22413 -0.50533 C 0.22482 -0.50024 0.22499 -0.49514 0.22569 -0.49028 C 0.22656 -0.4845 0.22899 -0.47315 0.22899 -0.47315 C 0.22881 -0.46875 0.22812 -0.44237 0.22569 -0.43241 C 0.221 -0.41274 0.21458 -0.39375 0.20954 -0.37431 C 0.20555 -0.35857 0.20364 -0.34075 0.1967 -0.32686 C 0.19288 -0.30139 0.19409 -0.31389 0.1967 -0.26667 C 0.19687 -0.26181 0.19878 -0.25625 0.19999 -0.25163 C 0.20104 -0.24723 0.20312 -0.23866 0.20312 -0.23866 C 0.2026 -0.2176 0.20572 -0.18288 0.19513 -0.16135 C 0.19288 -0.15672 0.1894 -0.15301 0.18697 -0.14838 C 0.18367 -0.1345 0.18645 -0.13843 0.18211 -0.13334 " pathEditMode="relative" ptsTypes="fffffffffffffffffffffffffffffffffffffA">
                                      <p:cBhvr>
                                        <p:cTn id="110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34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19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20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21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22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23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/>
      <p:bldP spid="13" grpId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260648"/>
            <a:ext cx="7125113" cy="924475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Pojmenuj mláďata živočichů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04248" y="1556792"/>
            <a:ext cx="1944216" cy="4707904"/>
          </a:xfrm>
        </p:spPr>
        <p:txBody>
          <a:bodyPr anchor="t">
            <a:normAutofit/>
          </a:bodyPr>
          <a:lstStyle/>
          <a:p>
            <a:pPr marL="0" indent="0" algn="ctr">
              <a:buNone/>
            </a:pPr>
            <a:r>
              <a:rPr lang="cs-CZ" sz="3200" dirty="0" smtClean="0">
                <a:solidFill>
                  <a:srgbClr val="FF0000"/>
                </a:solidFill>
              </a:rPr>
              <a:t>kolouch</a:t>
            </a:r>
          </a:p>
          <a:p>
            <a:pPr marL="0" indent="0" algn="ctr">
              <a:buNone/>
            </a:pPr>
            <a:r>
              <a:rPr lang="cs-CZ" sz="3200" dirty="0" smtClean="0">
                <a:solidFill>
                  <a:srgbClr val="FF0000"/>
                </a:solidFill>
              </a:rPr>
              <a:t>vlče</a:t>
            </a:r>
          </a:p>
          <a:p>
            <a:pPr marL="0" indent="0" algn="ctr">
              <a:buNone/>
            </a:pPr>
            <a:r>
              <a:rPr lang="cs-CZ" sz="3200" dirty="0" smtClean="0">
                <a:solidFill>
                  <a:srgbClr val="FF0000"/>
                </a:solidFill>
              </a:rPr>
              <a:t>medvídě</a:t>
            </a:r>
          </a:p>
          <a:p>
            <a:pPr marL="0" indent="0" algn="ctr">
              <a:buNone/>
            </a:pPr>
            <a:r>
              <a:rPr lang="cs-CZ" sz="3200" dirty="0" smtClean="0">
                <a:solidFill>
                  <a:srgbClr val="FF0000"/>
                </a:solidFill>
              </a:rPr>
              <a:t>lišče</a:t>
            </a:r>
          </a:p>
          <a:p>
            <a:pPr marL="0" indent="0" algn="ctr">
              <a:buNone/>
            </a:pPr>
            <a:r>
              <a:rPr lang="cs-CZ" sz="3200" dirty="0" smtClean="0">
                <a:solidFill>
                  <a:srgbClr val="FF0000"/>
                </a:solidFill>
              </a:rPr>
              <a:t>sele</a:t>
            </a:r>
          </a:p>
          <a:p>
            <a:pPr marL="0" indent="0" algn="ctr">
              <a:buNone/>
            </a:pPr>
            <a:r>
              <a:rPr lang="cs-CZ" sz="3200" dirty="0" smtClean="0">
                <a:solidFill>
                  <a:srgbClr val="FF0000"/>
                </a:solidFill>
              </a:rPr>
              <a:t>hádě</a:t>
            </a:r>
          </a:p>
          <a:p>
            <a:pPr marL="0" indent="0" algn="ctr">
              <a:buNone/>
            </a:pPr>
            <a:r>
              <a:rPr lang="cs-CZ" sz="3200" dirty="0" smtClean="0">
                <a:solidFill>
                  <a:srgbClr val="FF0000"/>
                </a:solidFill>
              </a:rPr>
              <a:t>tele</a:t>
            </a:r>
          </a:p>
          <a:p>
            <a:pPr marL="0" indent="0">
              <a:buNone/>
            </a:pPr>
            <a:endParaRPr lang="cs-CZ" sz="3200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467544" y="1556792"/>
            <a:ext cx="1944216" cy="470790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Wingdings 2" charset="2"/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slepice</a:t>
            </a:r>
          </a:p>
          <a:p>
            <a:pPr marL="0" indent="0" algn="ctr">
              <a:buFont typeface="Wingdings 2" charset="2"/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ovce</a:t>
            </a:r>
          </a:p>
          <a:p>
            <a:pPr marL="0" indent="0" algn="ctr">
              <a:buFont typeface="Wingdings 2" charset="2"/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koza</a:t>
            </a:r>
          </a:p>
          <a:p>
            <a:pPr marL="0" indent="0" algn="ctr">
              <a:buFont typeface="Wingdings 2" charset="2"/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pes</a:t>
            </a:r>
          </a:p>
          <a:p>
            <a:pPr marL="0" indent="0" algn="ctr">
              <a:buFont typeface="Wingdings 2" charset="2"/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kočka</a:t>
            </a:r>
          </a:p>
          <a:p>
            <a:pPr marL="0" indent="0" algn="ctr">
              <a:buFont typeface="Wingdings 2" charset="2"/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kůň </a:t>
            </a:r>
          </a:p>
          <a:p>
            <a:pPr marL="0" indent="0" algn="ctr">
              <a:buFont typeface="Wingdings 2" charset="2"/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husa</a:t>
            </a:r>
          </a:p>
          <a:p>
            <a:pPr marL="0" indent="0">
              <a:buFont typeface="Wingdings 2" charset="2"/>
              <a:buNone/>
            </a:pPr>
            <a:endParaRPr lang="cs-CZ" sz="3200" dirty="0"/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>
          <a:xfrm>
            <a:off x="2123728" y="1556792"/>
            <a:ext cx="1944216" cy="470790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Wingdings 2" charset="2"/>
              <a:buNone/>
            </a:pPr>
            <a:r>
              <a:rPr lang="cs-CZ" sz="3200" dirty="0" smtClean="0">
                <a:solidFill>
                  <a:srgbClr val="FF0000"/>
                </a:solidFill>
              </a:rPr>
              <a:t>kuře</a:t>
            </a:r>
          </a:p>
          <a:p>
            <a:pPr marL="0" indent="0" algn="ctr">
              <a:buFont typeface="Wingdings 2" charset="2"/>
              <a:buNone/>
            </a:pPr>
            <a:r>
              <a:rPr lang="cs-CZ" sz="3200" dirty="0" smtClean="0">
                <a:solidFill>
                  <a:srgbClr val="FF0000"/>
                </a:solidFill>
              </a:rPr>
              <a:t>jehně</a:t>
            </a:r>
          </a:p>
          <a:p>
            <a:pPr marL="0" indent="0" algn="ctr">
              <a:buFont typeface="Wingdings 2" charset="2"/>
              <a:buNone/>
            </a:pPr>
            <a:r>
              <a:rPr lang="cs-CZ" sz="3200" dirty="0" smtClean="0">
                <a:solidFill>
                  <a:srgbClr val="FF0000"/>
                </a:solidFill>
              </a:rPr>
              <a:t>kůzle</a:t>
            </a:r>
          </a:p>
          <a:p>
            <a:pPr marL="0" indent="0" algn="ctr">
              <a:buFont typeface="Wingdings 2" charset="2"/>
              <a:buNone/>
            </a:pPr>
            <a:r>
              <a:rPr lang="cs-CZ" sz="3200" dirty="0" smtClean="0">
                <a:solidFill>
                  <a:srgbClr val="FF0000"/>
                </a:solidFill>
              </a:rPr>
              <a:t>štěně</a:t>
            </a:r>
          </a:p>
          <a:p>
            <a:pPr marL="0" indent="0" algn="ctr">
              <a:buFont typeface="Wingdings 2" charset="2"/>
              <a:buNone/>
            </a:pPr>
            <a:r>
              <a:rPr lang="cs-CZ" sz="3200" dirty="0" smtClean="0">
                <a:solidFill>
                  <a:srgbClr val="FF0000"/>
                </a:solidFill>
              </a:rPr>
              <a:t>kotě</a:t>
            </a:r>
          </a:p>
          <a:p>
            <a:pPr marL="0" indent="0" algn="ctr">
              <a:buFont typeface="Wingdings 2" charset="2"/>
              <a:buNone/>
            </a:pPr>
            <a:r>
              <a:rPr lang="cs-CZ" sz="3200" dirty="0" smtClean="0">
                <a:solidFill>
                  <a:srgbClr val="FF0000"/>
                </a:solidFill>
              </a:rPr>
              <a:t>hříbě</a:t>
            </a:r>
          </a:p>
          <a:p>
            <a:pPr marL="0" indent="0" algn="ctr">
              <a:buFont typeface="Wingdings 2" charset="2"/>
              <a:buNone/>
            </a:pPr>
            <a:r>
              <a:rPr lang="cs-CZ" sz="3200" dirty="0" smtClean="0">
                <a:solidFill>
                  <a:srgbClr val="FF0000"/>
                </a:solidFill>
              </a:rPr>
              <a:t>house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2" name="Zástupný symbol pro obsah 2"/>
          <p:cNvSpPr txBox="1">
            <a:spLocks/>
          </p:cNvSpPr>
          <p:nvPr/>
        </p:nvSpPr>
        <p:spPr>
          <a:xfrm>
            <a:off x="4724400" y="1599416"/>
            <a:ext cx="1944216" cy="470790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Wingdings 2" charset="2"/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jelen</a:t>
            </a:r>
          </a:p>
          <a:p>
            <a:pPr marL="0" indent="0" algn="ctr">
              <a:buFont typeface="Wingdings 2" charset="2"/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vlk</a:t>
            </a:r>
          </a:p>
          <a:p>
            <a:pPr marL="0" indent="0" algn="ctr">
              <a:buFont typeface="Wingdings 2" charset="2"/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medvěd</a:t>
            </a:r>
          </a:p>
          <a:p>
            <a:pPr marL="0" indent="0" algn="ctr">
              <a:buFont typeface="Wingdings 2" charset="2"/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liška</a:t>
            </a:r>
          </a:p>
          <a:p>
            <a:pPr marL="0" indent="0" algn="ctr">
              <a:buFont typeface="Wingdings 2" charset="2"/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prase</a:t>
            </a:r>
          </a:p>
          <a:p>
            <a:pPr marL="0" indent="0" algn="ctr">
              <a:buFont typeface="Wingdings 2" charset="2"/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had</a:t>
            </a:r>
          </a:p>
          <a:p>
            <a:pPr marL="0" indent="0" algn="ctr">
              <a:buFont typeface="Wingdings 2" charset="2"/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kráva</a:t>
            </a:r>
          </a:p>
          <a:p>
            <a:pPr marL="0" indent="0">
              <a:buFont typeface="Wingdings 2" charset="2"/>
              <a:buNone/>
            </a:pPr>
            <a:endParaRPr lang="cs-CZ" sz="3200" dirty="0" smtClean="0"/>
          </a:p>
          <a:p>
            <a:pPr marL="0" indent="0">
              <a:buFont typeface="Wingdings 2" charset="2"/>
              <a:buNone/>
            </a:pP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2292924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  <p:bldP spid="11" grpId="0" build="p"/>
      <p:bldP spid="1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188640"/>
            <a:ext cx="7125113" cy="924475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Doplň text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052736"/>
            <a:ext cx="8640960" cy="3672408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t">
            <a:normAutofit/>
          </a:bodyPr>
          <a:lstStyle/>
          <a:p>
            <a:pPr marL="0" indent="0" algn="just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Jaro začíná _________ a končí __________. K jarním měsícům patří _______, _______ a _______. Na jaře se _________ a _____ sníh. Dny se ___________. Probouzejí se zimní ______. Rostliny _____ a živočichové vyvádějí ________.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3528" y="6137184"/>
            <a:ext cx="199445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1.března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660232" y="6102007"/>
            <a:ext cx="225734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31.května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164288" y="5512876"/>
            <a:ext cx="158004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březen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483768" y="6184009"/>
            <a:ext cx="14622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duben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99680" y="5512875"/>
            <a:ext cx="158408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květen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139952" y="5512876"/>
            <a:ext cx="185499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otepluje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906115" y="5552409"/>
            <a:ext cx="97975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taje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355976" y="6184008"/>
            <a:ext cx="222208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prodlužují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870459" y="4990653"/>
            <a:ext cx="122661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spáči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885870" y="4990653"/>
            <a:ext cx="102624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pučí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645752" y="4967634"/>
            <a:ext cx="186461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mláďata</a:t>
            </a:r>
            <a:endParaRPr lang="cs-CZ" sz="3200" dirty="0">
              <a:solidFill>
                <a:srgbClr val="FF0000"/>
              </a:solidFill>
            </a:endParaRPr>
          </a:p>
        </p:txBody>
      </p:sp>
      <p:pic>
        <p:nvPicPr>
          <p:cNvPr id="11266" name="Picture 2" descr="C:\Users\Marie\AppData\Local\Microsoft\Windows\Temporary Internet Files\Content.IE5\5XPMUPHO\MC90043825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11575" y="4889732"/>
            <a:ext cx="1720850" cy="1797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45561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916 -0.05602 C -0.02326 -0.05278 -0.01597 -0.04699 -0.00989 -0.04468 C -0.0059 -0.04352 0.01233 -0.04074 0.01441 -0.04051 C 0.03403 -0.0338 0.04237 -0.03727 0.06754 -0.03819 C 0.07518 -0.04537 0.08125 -0.05301 0.08855 -0.06019 C 0.09584 -0.0669 0.10452 -0.07315 0.11112 -0.08148 C 0.12952 -0.1037 0.14462 -0.13056 0.15955 -0.15671 C 0.16146 -0.17014 0.16667 -0.18125 0.17379 -0.1912 C 0.17657 -0.20394 0.17882 -0.2169 0.18195 -0.22986 C 0.18108 -0.24676 0.18542 -0.28958 0.17223 -0.30718 C 0.15244 -0.36065 0.10851 -0.38333 0.06928 -0.40185 C 0.05678 -0.40764 0.05764 -0.40648 0.04184 -0.41042 C 0.03542 -0.41204 0.0224 -0.41458 0.0224 -0.41435 C -0.00434 -0.42731 -0.03368 -0.40231 -0.04531 -0.37153 C -0.04479 -0.35949 -0.046 -0.34699 -0.04375 -0.33519 C -0.04131 -0.32245 -0.0276 -0.3125 -0.02118 -0.30486 C -0.00833 -0.28958 0.00591 -0.28727 0.0224 -0.2838 C 0.04271 -0.27917 0.0632 -0.275 0.08369 -0.27292 C 0.08455 -0.27292 0.11389 -0.27361 0.1224 -0.27731 C 0.13473 -0.28264 0.14462 -0.29537 0.15625 -0.30278 C 0.1698 -0.3213 0.1882 -0.33542 0.20452 -0.35023 C 0.20869 -0.3537 0.21372 -0.35509 0.21754 -0.3588 C 0.22188 -0.36296 0.22466 -0.36944 0.22882 -0.37384 C 0.23282 -0.37801 0.23785 -0.38032 0.24184 -0.38449 C 0.25782 -0.40139 0.27049 -0.42269 0.28698 -0.43819 C 0.3073 -0.47917 0.32553 -0.52245 0.34341 -0.56528 C 0.34983 -0.58079 0.35348 -0.59769 0.3625 -0.61042 C 0.36598 -0.63194 0.37761 -0.65 0.38195 -0.6706 C 0.3849 -0.68426 0.38803 -0.69792 0.3915 -0.71134 C 0.39323 -0.72431 0.39375 -0.73032 0.39809 -0.74144 C 0.39966 -0.74907 0.40105 -0.75532 0.40105 -0.76296 " pathEditMode="relative" rAng="0" ptsTypes="ffffffffffffffffffffffffffffffA">
                                      <p:cBhvr>
                                        <p:cTn id="2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677" y="-3423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781 -0.02732 C 0.00451 -0.0544 0.00243 -0.08241 -0.00191 -0.10903 C -0.00469 -0.12685 -0.0099 -0.14329 -0.0132 -0.16065 C -0.01702 -0.2044 -0.01441 -0.18519 -0.01962 -0.21875 C -0.025 -0.29352 -0.02639 -0.39491 -0.08403 -0.43588 C -0.08907 -0.43935 -0.1066 -0.45232 -0.11476 -0.45556 C -0.12552 -0.45926 -0.13924 -0.46019 -0.15018 -0.46158 C -0.17639 -0.46019 -0.19757 -0.45695 -0.22275 -0.45301 C -0.24532 -0.44491 -0.26806 -0.4375 -0.29063 -0.4294 C -0.30296 -0.425 -0.31476 -0.42222 -0.32605 -0.41435 C -0.32813 -0.41065 -0.33247 -0.4051 -0.33247 -0.39954 C -0.33247 -0.39005 -0.33212 -0.38056 -0.33091 -0.3713 C -0.32865 -0.3551 -0.3132 -0.34885 -0.30348 -0.34329 C -0.29167 -0.34537 -0.27969 -0.34699 -0.26789 -0.34977 C -0.25851 -0.35232 -0.25 -0.36088 -0.24219 -0.36713 C -0.22986 -0.37709 -0.21667 -0.3831 -0.20504 -0.39491 C -0.1941 -0.40625 -0.1724 -0.43033 -0.16632 -0.44653 C -0.16424 -0.45232 -0.1625 -0.45857 -0.1599 -0.46389 C -0.15712 -0.46945 -0.15261 -0.47315 -0.15018 -0.47917 C -0.14497 -0.49121 -0.14289 -0.50556 -0.13733 -0.5176 C -0.13473 -0.52338 -0.13143 -0.52871 -0.12934 -0.53472 C -0.12657 -0.54329 -0.12535 -0.55232 -0.12275 -0.56088 C -0.10938 -0.6044 -0.11927 -0.56135 -0.1099 -0.60139 C -0.1066 -0.61574 -0.10348 -0.6301 -0.10018 -0.64468 C -0.09861 -0.65162 -0.09532 -0.66597 -0.09532 -0.66597 C -0.09115 -0.71111 -0.09046 -0.74885 -0.09375 -0.79769 C -0.09532 -0.82084 -0.09914 -0.81713 -0.10348 -0.83148 C -0.10469 -0.83588 -0.10764 -0.85093 -0.1099 -0.85533 C -0.13021 -0.89584 -0.15973 -0.91597 -0.19219 -0.93472 C -0.21129 -0.94584 -0.22917 -0.9588 -0.24861 -0.96922 C -0.2573 -0.97385 -0.26528 -0.98148 -0.27448 -0.98426 C -0.30348 -0.99306 -0.33177 -0.99699 -0.36146 -0.99931 C -0.37014 -0.99861 -0.38559 -0.99792 -0.39532 -0.99491 C -0.40834 -0.99097 -0.42049 -0.98519 -0.43403 -0.98218 C -0.45243 -0.97385 -0.47136 -0.96945 -0.49063 -0.96482 C -0.50243 -0.95417 -0.49636 -0.95718 -0.50834 -0.95417 C -0.51129 -0.95209 -0.51702 -0.94861 -0.51962 -0.9456 C -0.52969 -0.93426 -0.52188 -0.93912 -0.53091 -0.93472 C -0.53768 -0.92084 -0.52934 -0.93588 -0.54219 -0.92199 C -0.54757 -0.91621 -0.55243 -0.90972 -0.5566 -0.90255 C -0.56302 -0.89121 -0.56858 -0.87801 -0.57605 -0.86806 C -0.57796 -0.86551 -0.58073 -0.86412 -0.58247 -0.86158 C -0.59757 -0.83959 -0.58438 -0.85209 -0.59532 -0.84236 C -0.59775 -0.8331 -0.6033 -0.83056 -0.60834 -0.82292 C -0.61875 -0.80787 -0.63073 -0.79398 -0.64063 -0.77778 C -0.64184 -0.77616 -0.64254 -0.77315 -0.64375 -0.7713 C -0.64671 -0.76713 -0.65018 -0.76273 -0.65348 -0.75834 C -0.65504 -0.75625 -0.65677 -0.75417 -0.65834 -0.75209 C -0.6599 -0.75023 -0.6632 -0.7456 -0.6632 -0.74537 C -0.66563 -0.73542 -0.66684 -0.72847 -0.67118 -0.71991 C -0.67309 -0.71181 -0.67431 -0.70394 -0.67605 -0.6963 C -0.67709 -0.69167 -0.6783 -0.68773 -0.67934 -0.6831 C -0.68004 -0.68056 -0.68247 -0.67685 -0.68247 -0.67685 " pathEditMode="relative" rAng="0" ptsTypes="ffffffffffffffffffffffffffffffffffffffffffffffffffffA">
                                      <p:cBhvr>
                                        <p:cTn id="2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4514" y="-4861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121 -0.02454 C 0.01632 -0.04884 0.02049 -0.08009 0.02934 -0.11065 C 0.03316 -0.14329 0.03455 -0.17477 0.02778 -0.20741 C 0.02552 -0.21829 0.02274 -0.23287 0.01493 -0.23959 C 0.00573 -0.24722 -0.01285 -0.25185 -0.02378 -0.25463 C -0.04149 -0.25394 -0.05937 -0.25371 -0.07708 -0.25255 C -0.09618 -0.25116 -0.11319 -0.23588 -0.13194 -0.23102 C -0.13993 -0.22662 -0.14791 -0.22384 -0.15625 -0.22014 C -0.16423 -0.21644 -0.17031 -0.21158 -0.17864 -0.20949 C -0.19392 -0.19908 -0.21146 -0.20023 -0.22708 -0.19005 C -0.23594 -0.18426 -0.25538 -0.17014 -0.2658 -0.16852 C -0.30121 -0.16273 -0.28298 -0.16505 -0.32066 -0.16227 C -0.35816 -0.16366 -0.38594 -0.16111 -0.4191 -0.1794 C -0.42882 -0.18472 -0.42916 -0.18195 -0.43837 -0.19005 C -0.45191 -0.20209 -0.46198 -0.22014 -0.47552 -0.23102 C -0.48125 -0.24051 -0.48698 -0.2507 -0.49166 -0.26111 C -0.49653 -0.27199 -0.49774 -0.28218 -0.50451 -0.29121 C -0.50798 -0.30278 -0.5092 -0.31412 -0.5125 -0.3257 C -0.51441 -0.33935 -0.5158 -0.35278 -0.51753 -0.36644 C -0.5184 -0.37431 -0.52066 -0.39005 -0.52066 -0.39005 C -0.51979 -0.43519 -0.52066 -0.48148 -0.5125 -0.5257 C -0.50937 -0.54259 -0.51128 -0.53125 -0.50781 -0.55996 C -0.50694 -0.56759 -0.50121 -0.58148 -0.50121 -0.58125 C -0.49566 -0.62037 -0.49288 -0.65926 -0.48507 -0.69769 C -0.48611 -0.7132 -0.48507 -0.74306 -0.49965 -0.74931 C -0.50607 -0.75579 -0.51406 -0.76088 -0.52222 -0.76227 C -0.53351 -0.76412 -0.55607 -0.76644 -0.55607 -0.76621 C -0.58611 -0.76459 -0.61476 -0.75949 -0.64323 -0.74722 C -0.65469 -0.74236 -0.66076 -0.72986 -0.67066 -0.7257 C -0.67517 -0.71621 -0.68177 -0.71088 -0.6868 -0.70185 C -0.69028 -0.68773 -0.69514 -0.67361 -0.70121 -0.66111 C -0.70555 -0.63982 -0.6993 -0.66736 -0.70781 -0.64167 C -0.71024 -0.63426 -0.71111 -0.62384 -0.7125 -0.61597 C -0.71545 -0.59908 -0.71979 -0.58079 -0.72708 -0.56644 C -0.73246 -0.54398 -0.72396 -0.57755 -0.73194 -0.55347 C -0.73333 -0.54931 -0.73507 -0.54074 -0.73507 -0.54051 C -0.73559 -0.53357 -0.73576 -0.52639 -0.7368 -0.51922 C -0.7375 -0.51482 -0.73993 -0.50625 -0.73993 -0.50602 " pathEditMode="relative" rAng="0" ptsTypes="fffffffffffffffffffffffffffffffffffffA">
                                      <p:cBhvr>
                                        <p:cTn id="3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5156" y="-3710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903 -0.01365 C 0.00521 -0.0125 0.00157 -0.00949 -0.00225 -0.00949 C -0.01337 -0.00949 -0.02274 -0.01574 -0.03298 -0.02014 C -0.03559 -0.02291 -0.03802 -0.02639 -0.04097 -0.0287 C -0.06007 -0.04305 -0.03177 -0.01365 -0.05555 -0.0375 C -0.0684 -0.05046 -0.05173 -0.03842 -0.06684 -0.04815 C -0.07621 -0.06065 -0.08854 -0.06898 -0.09739 -0.08264 C -0.10625 -0.09606 -0.11545 -0.11134 -0.12326 -0.12569 C -0.12743 -0.13333 -0.13021 -0.14166 -0.13455 -0.1493 C -0.13819 -0.16481 -0.13298 -0.1449 -0.14271 -0.16852 C -0.14687 -0.17847 -0.14896 -0.18912 -0.15399 -0.19861 C -0.15885 -0.21921 -0.15555 -0.20856 -0.16684 -0.2331 C -0.16788 -0.23518 -0.16892 -0.2375 -0.16996 -0.23958 C -0.171 -0.24166 -0.17326 -0.24606 -0.17326 -0.24583 C -0.17534 -0.25764 -0.1809 -0.26551 -0.18455 -0.27615 C -0.18732 -0.28449 -0.18941 -0.29514 -0.19097 -0.30416 C -0.19166 -0.30833 -0.19184 -0.31273 -0.19271 -0.3169 C -0.19409 -0.32338 -0.19739 -0.33634 -0.19739 -0.33611 C -0.19965 -0.35856 -0.20295 -0.38078 -0.20555 -0.40301 C -0.20364 -0.48773 -0.2059 -0.45046 -0.20069 -0.51481 C -0.19514 -0.58426 -0.20208 -0.52199 -0.19739 -0.55578 C -0.19687 -0.55995 -0.19653 -0.56435 -0.19583 -0.56852 C -0.19496 -0.57291 -0.19271 -0.58148 -0.19271 -0.58125 C -0.19132 -0.59514 -0.18837 -0.60324 -0.18611 -0.61597 C -0.1842 -0.62754 -0.18368 -0.6375 -0.17968 -0.64815 C -0.17604 -0.66759 -0.17118 -0.6868 -0.16354 -0.70416 C -0.15989 -0.7125 -0.15416 -0.71944 -0.15069 -0.72777 C -0.1493 -0.73102 -0.14878 -0.73495 -0.14739 -0.73842 C -0.1434 -0.74791 -0.14149 -0.74745 -0.13611 -0.75578 C -0.13073 -0.76412 -0.12014 -0.77893 -0.11198 -0.78148 C -0.0993 -0.78565 -0.10781 -0.78333 -0.08611 -0.78588 C -0.07118 -0.79074 -0.07795 -0.78935 -0.05069 -0.78588 C -0.03316 -0.78356 -0.02378 -0.7544 -0.01528 -0.73842 C -0.01389 -0.73588 -0.01198 -0.73426 -0.01041 -0.73194 C -0.0092 -0.73009 -0.00816 -0.72777 -0.00712 -0.72569 C -0.0033 -0.70972 -0.00642 -0.71597 0.00087 -0.70625 C 0.00347 -0.69652 0.00955 -0.68958 0.01216 -0.68032 C 0.01407 -0.67315 0.01545 -0.66759 0.01875 -0.66111 C 0.01719 -0.62963 0.02014 -0.62222 0.00573 -0.60301 " pathEditMode="relative" rAng="0" ptsTypes="ffffffffffffffffffffffffffffffffffffffA">
                                      <p:cBhvr>
                                        <p:cTn id="3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191" y="-3865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0.00903 C 0.00833 -0.00648 0.01892 -0.00023 0.02743 0.00162 C 0.03594 0.00347 0.0533 0.00578 0.0533 0.00625 C 0.06615 0.00555 0.07917 0.00555 0.09201 0.00393 C 0.10833 0.00231 0.12413 -0.00787 0.14045 -0.01134 C 0.14931 -0.01551 0.15538 -0.01759 0.16458 -0.01968 C 0.16719 -0.02107 0.16979 -0.02292 0.17257 -0.02384 C 0.17517 -0.025 0.17812 -0.025 0.18073 -0.02639 C 0.18264 -0.02709 0.18385 -0.0294 0.18559 -0.03079 C 0.20017 -0.03959 0.21493 -0.0463 0.22431 -0.06528 C 0.22812 -0.08009 0.22257 -0.06134 0.23073 -0.07755 C 0.2316 -0.0794 0.2316 -0.08241 0.23229 -0.08426 C 0.23316 -0.08634 0.23455 -0.08843 0.23559 -0.09074 C 0.23819 -0.10162 0.24149 -0.11273 0.24531 -0.12292 C 0.24687 -0.13403 0.25052 -0.1419 0.2533 -0.15301 C 0.25486 -0.15903 0.2559 -0.17107 0.2566 -0.17685 C 0.25503 -0.20556 0.25937 -0.20718 0.24531 -0.21968 C 0.21111 -0.21829 0.20312 -0.22176 0.17917 -0.20047 C 0.17153 -0.18565 0.17378 -0.19236 0.17101 -0.18079 C 0.17153 -0.17292 0.17135 -0.16482 0.17257 -0.15741 C 0.17483 -0.14375 0.18854 -0.13611 0.19687 -0.13403 C 0.22205 -0.12547 0.24844 -0.11736 0.27431 -0.11459 C 0.29792 -0.11621 0.31875 -0.1206 0.34201 -0.12292 C 0.35486 -0.12709 0.36788 -0.12917 0.38073 -0.13403 C 0.42049 -0.14769 0.45851 -0.17014 0.49687 -0.18959 C 0.51059 -0.1963 0.52604 -0.20324 0.53871 -0.2132 C 0.56823 -0.23634 0.5967 -0.26297 0.62431 -0.29051 C 0.63733 -0.30347 0.6526 -0.31273 0.66615 -0.325 C 0.6783 -0.33588 0.68403 -0.35602 0.69358 -0.37014 C 0.70712 -0.39051 0.72309 -0.41019 0.73229 -0.43472 C 0.7434 -0.46435 0.74896 -0.49514 0.75486 -0.52709 C 0.75365 -0.55324 0.75121 -0.57338 0.74531 -0.59815 C 0.74444 -0.60162 0.74201 -0.60371 0.74045 -0.60672 C 0.73455 -0.61829 0.72847 -0.62755 0.72101 -0.63681 C 0.71198 -0.64792 0.70556 -0.66181 0.69358 -0.6669 C 0.68802 -0.67246 0.68351 -0.6794 0.67743 -0.68403 C 0.65365 -0.70209 0.62535 -0.70926 0.59844 -0.71412 C 0.58212 -0.71227 0.56771 -0.70764 0.55174 -0.70347 C 0.53993 -0.69283 0.52639 -0.68797 0.51302 -0.68195 C 0.50417 -0.67801 0.49965 -0.6713 0.49045 -0.66898 C 0.47726 -0.66065 0.47031 -0.64167 0.45972 -0.62824 C 0.45694 -0.6169 0.45903 -0.62361 0.45174 -0.6088 C 0.44896 -0.60324 0.44792 -0.59375 0.4467 -0.58727 C 0.44792 -0.56435 0.4467 -0.54398 0.4566 -0.525 C 0.4592 -0.51435 0.45816 -0.52084 0.45816 -0.50556 " pathEditMode="relative" rAng="0" ptsTypes="ffffffffffffffffffffffffffffffffffffffffffffA">
                                      <p:cBhvr>
                                        <p:cTn id="3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7743" y="-3451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34 -0.0331 C 0.00659 -0.05556 0.00243 -0.08033 0.00521 -0.10394 C 0.00677 -0.13357 0.00625 -0.14514 0.01979 -0.16644 C 0.02187 -0.16968 0.02639 -0.17523 0.02951 -0.17709 C 0.03264 -0.17894 0.03906 -0.18148 0.03906 -0.18125 C 0.04635 -0.17894 0.04948 -0.17801 0.05208 -0.16852 C 0.05156 -0.16134 0.05277 -0.15347 0.05034 -0.14699 C 0.04757 -0.13982 0.03941 -0.13797 0.0342 -0.13611 C 0.03055 -0.13658 0.01389 -0.13704 0.00677 -0.14051 C -0.00903 -0.14838 0.01059 -0.14213 -0.00764 -0.14699 C -0.01407 -0.15139 -0.02032 -0.15209 -0.02709 -0.15556 C -0.03854 -0.16134 -0.05035 -0.16597 -0.0625 -0.16852 C -0.07153 -0.17315 -0.08073 -0.17523 -0.08993 -0.17917 C -0.09879 -0.18287 -0.10695 -0.1882 -0.1158 -0.19213 C -0.12309 -0.19537 -0.12952 -0.20324 -0.13664 -0.20718 C -0.14532 -0.21204 -0.14688 -0.21181 -0.15608 -0.21366 C -0.17986 -0.22431 -0.20434 -0.24259 -0.22535 -0.26088 C -0.23525 -0.26968 -0.24184 -0.28195 -0.25278 -0.28889 C -0.26164 -0.3007 -0.27136 -0.31158 -0.28021 -0.32338 C -0.29167 -0.33866 -0.30018 -0.3588 -0.31094 -0.375 C -0.3132 -0.37847 -0.3165 -0.38033 -0.31893 -0.38357 C -0.32223 -0.38797 -0.32431 -0.39375 -0.32709 -0.39861 C -0.32848 -0.4044 -0.34132 -0.42917 -0.34479 -0.4331 C -0.34775 -0.43658 -0.35452 -0.44167 -0.35452 -0.44144 C -0.35504 -0.44375 -0.35521 -0.44607 -0.35608 -0.44815 C -0.35799 -0.45255 -0.3625 -0.46088 -0.3625 -0.46065 C -0.36528 -0.47222 -0.3632 -0.46551 -0.37049 -0.48033 C -0.37396 -0.4875 -0.37483 -0.49792 -0.37709 -0.50602 C -0.37657 -0.51181 -0.37657 -0.51783 -0.37535 -0.52338 C -0.37396 -0.52986 -0.36181 -0.54097 -0.35764 -0.54491 C -0.35209 -0.55648 -0.34896 -0.55324 -0.33837 -0.55139 C -0.33299 -0.54653 -0.32709 -0.54167 -0.32223 -0.53611 C -0.30556 -0.51644 -0.31858 -0.52894 -0.30764 -0.51898 C -0.304 -0.50371 -0.30643 -0.50972 -0.30122 -0.49977 C -0.29792 -0.48172 -0.29601 -0.4713 -0.30452 -0.4544 C -0.30625 -0.44722 -0.30504 -0.44977 -0.30764 -0.44584 " pathEditMode="relative" rAng="0" ptsTypes="fffffffffffffffffffffffffffffffffffA">
                                      <p:cBhvr>
                                        <p:cTn id="4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250" y="-2618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261 -0.02291 C 0.04202 -0.03125 0.06823 -0.03032 0.11233 -0.03148 C 0.13073 -0.03935 0.14966 -0.04444 0.16875 -0.04861 C 0.17448 -0.05115 0.18073 -0.05231 0.18646 -0.05509 C 0.20573 -0.06435 0.22309 -0.07939 0.24132 -0.09189 C 0.25747 -0.10254 0.27379 -0.1125 0.28976 -0.12384 C 0.304 -0.13402 0.31684 -0.14629 0.33004 -0.15833 C 0.33316 -0.16134 0.33698 -0.16319 0.33976 -0.16689 C 0.35747 -0.19097 0.37518 -0.21435 0.39289 -0.23796 C 0.39792 -0.25416 0.40625 -0.26504 0.41233 -0.28101 C 0.41962 -0.30023 0.42518 -0.3199 0.43334 -0.33888 C 0.4382 -0.36226 0.44271 -0.38726 0.44948 -0.40995 C 0.45296 -0.42152 0.45695 -0.43287 0.46077 -0.44444 C 0.46233 -0.44953 0.46563 -0.45949 0.46563 -0.45925 C 0.46841 -0.47893 0.47032 -0.49837 0.47362 -0.51759 C 0.47639 -0.55625 0.48091 -0.59351 0.48646 -0.63148 C 0.48803 -0.65625 0.48959 -0.66111 0.48646 -0.68518 C 0.48507 -0.69583 0.48021 -0.70486 0.47848 -0.71527 C 0.47657 -0.72731 0.475 -0.73796 0.47205 -0.74976 C 0.46945 -0.76018 0.4599 -0.76898 0.45434 -0.77546 C 0.44132 -0.79097 0.42466 -0.80185 0.40747 -0.80555 C 0.38872 -0.81435 0.375 -0.80902 0.35261 -0.80787 C 0.33612 -0.803 0.31928 -0.79629 0.30261 -0.79282 C 0.2875 -0.78587 0.27223 -0.78425 0.25747 -0.77546 C 0.24514 -0.76805 0.23594 -0.75115 0.22362 -0.7456 C 0.21806 -0.73981 0.21407 -0.73333 0.20747 -0.73032 C 0.19757 -0.71365 0.1882 -0.69699 0.18004 -0.6787 C 0.17535 -0.64722 0.18264 -0.69074 0.17362 -0.65717 C 0.16355 -0.62037 0.17952 -0.66388 0.16875 -0.63587 C 0.16667 -0.62083 0.15921 -0.60162 0.15903 -0.58634 C 0.15851 -0.53981 0.15903 -0.49305 0.15903 -0.44652 " pathEditMode="relative" rAng="0" ptsTypes="ffffffffffffffffffffffffffffffA">
                                      <p:cBhvr>
                                        <p:cTn id="4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340" y="-3958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E-6 4.07407E-6 C 0.00538 -0.0007 0.01077 -0.00116 0.01597 -0.00185 C 0.02222 -0.00324 0.02761 -0.00764 0.03386 -0.00833 C 0.04254 -0.00972 0.05104 -0.00972 0.05972 -0.01042 C 0.06893 -0.01273 0.07726 -0.01482 0.08542 -0.0213 C 0.08872 -0.02431 0.09514 -0.03009 0.09514 -0.03009 C 0.09722 -0.03426 0.09913 -0.03866 0.10156 -0.04306 C 0.10261 -0.04491 0.10469 -0.04908 0.10469 -0.04908 C 0.10764 -0.07153 0.10816 -0.07014 0.10469 -0.10301 C 0.10365 -0.11574 0.08108 -0.13889 0.07257 -0.13958 C 0.06545 -0.14028 0.05834 -0.14097 0.05156 -0.14167 C -0.04654 -0.13889 -0.0297 -0.1382 -0.15643 -0.14167 C -0.17865 -0.14236 -0.19792 -0.15556 -0.21945 -0.1588 C -0.22935 -0.16343 -0.2349 -0.16551 -0.24515 -0.16736 C -0.25296 -0.17107 -0.25973 -0.17384 -0.26772 -0.17616 C -0.28369 -0.18658 -0.26251 -0.17431 -0.2856 -0.18264 C -0.28786 -0.18333 -0.28977 -0.18588 -0.29202 -0.18681 C -0.29515 -0.18796 -0.29845 -0.18843 -0.30157 -0.18912 C -0.31181 -0.19815 -0.32397 -0.2 -0.3356 -0.20394 C -0.34272 -0.20648 -0.34515 -0.21042 -0.35331 -0.2125 C -0.36459 -0.22199 -0.37466 -0.23287 -0.3856 -0.24283 C -0.38924 -0.25718 -0.39393 -0.27083 -0.39688 -0.28565 C -0.39636 -0.29352 -0.39792 -0.30232 -0.39515 -0.30949 C -0.39306 -0.31505 -0.38751 -0.31644 -0.38386 -0.32014 C -0.38178 -0.32222 -0.37987 -0.32523 -0.37744 -0.32662 C -0.37501 -0.32801 -0.37206 -0.32801 -0.36945 -0.3287 C -0.35608 -0.33796 -0.35539 -0.33935 -0.33872 -0.34167 C -0.32952 -0.34653 -0.31945 -0.34977 -0.30973 -0.35232 C -0.30227 -0.35417 -0.28716 -0.35671 -0.28716 -0.35671 C -0.26789 -0.36528 -0.24758 -0.37176 -0.22744 -0.37616 C -0.21268 -0.3794 -0.19845 -0.37917 -0.18386 -0.38472 C -0.1757 -0.38773 -0.16563 -0.39213 -0.15817 -0.39745 C -0.1507 -0.40278 -0.14636 -0.41158 -0.13872 -0.4169 C -0.13386 -0.42708 -0.12692 -0.4382 -0.11945 -0.44491 C -0.11233 -0.4632 -0.12049 -0.4456 -0.11129 -0.45787 C -0.10261 -0.46945 -0.09376 -0.48472 -0.08716 -0.49861 C -0.08074 -0.51227 -0.07657 -0.52732 -0.07102 -0.54167 C -0.06928 -0.55162 -0.06615 -0.57176 -0.06615 -0.57176 C -0.06459 -0.59306 -0.0632 -0.59861 -0.06615 -0.6213 C -0.06772 -0.63426 -0.06945 -0.62963 -0.07431 -0.63843 C -0.07883 -0.64653 -0.07848 -0.6507 -0.08386 -0.65787 C -0.10817 -0.69028 -0.15261 -0.68796 -0.18386 -0.69213 C -0.21737 -0.69676 -0.25053 -0.70417 -0.28386 -0.70949 C -0.31841 -0.7206 -0.35852 -0.69537 -0.379 -0.65787 C -0.38352 -0.64074 -0.37657 -0.66458 -0.3856 -0.64283 C -0.38994 -0.63218 -0.39115 -0.61945 -0.39515 -0.60833 C -0.39723 -0.59583 -0.39966 -0.58357 -0.40331 -0.57176 C -0.40643 -0.55116 -0.40313 -0.53287 -0.39202 -0.51806 C -0.38907 -0.50718 -0.38508 -0.49699 -0.3823 -0.48565 C -0.38282 -0.47847 -0.38265 -0.47107 -0.38386 -0.46412 C -0.38751 -0.44329 -0.38716 -0.46458 -0.38716 -0.45556 " pathEditMode="relative" ptsTypes="ffffffffffffffffffffffffffffffffffffffffffffffffffA">
                                      <p:cBhvr>
                                        <p:cTn id="5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6 -2.59259E-6 C 0.01406 0.00278 0.02794 0.00556 0.04183 0.00857 C 0.096 0.00672 0.14965 -2.59259E-6 0.20312 -0.01273 C 0.22569 -0.01805 0.24669 -0.03125 0.26926 -0.03657 C 0.3026 -0.0581 0.33784 -0.07708 0.37256 -0.09444 C 0.40572 -0.11111 0.44079 -0.12708 0.46926 -0.15694 C 0.50729 -0.19676 0.52395 -0.24537 0.54826 -0.29884 C 0.57534 -0.35856 0.60138 -0.41852 0.61614 -0.48588 C 0.62117 -0.53402 0.61996 -0.58032 0.60642 -0.62569 C 0.60086 -0.64421 0.58419 -0.65972 0.57413 -0.67315 C 0.56475 -0.68565 0.53298 -0.69213 0.52083 -0.69444 C 0.50937 -0.69977 0.49166 -0.7044 0.48055 -0.7118 C 0.45954 -0.72569 0.4361 -0.73958 0.41284 -0.74398 C 0.39235 -0.75301 0.37534 -0.75324 0.35312 -0.75486 C 0.33437 -0.75416 0.31544 -0.7544 0.29669 -0.75254 C 0.28472 -0.75115 0.27308 -0.74629 0.26128 -0.74398 C 0.24357 -0.74051 0.2276 -0.73889 0.20954 -0.7375 C 0.20034 -0.73518 0.19131 -0.7331 0.18211 -0.73102 C 0.15138 -0.71389 0.12222 -0.69768 0.08871 -0.69236 C 0.08541 -0.69097 0.08211 -0.69004 0.07899 -0.68819 C 0.07499 -0.68565 0.07169 -0.68148 0.0677 -0.6794 C 0.06458 -0.67777 0.0611 -0.67824 0.05798 -0.67731 C 0.04426 -0.67291 0.05156 -0.67315 0.03697 -0.66666 C 0.0236 -0.66065 0.01076 -0.65949 -0.00331 -0.6581 C -0.03195 -0.65115 -0.05921 -0.6324 -0.0856 -0.61713 C -0.08994 -0.61458 -0.10487 -0.60555 -0.10817 -0.60208 C -0.11997 -0.59004 -0.10938 -0.59583 -0.11945 -0.59143 C -0.12466 -0.58078 -0.13612 -0.57222 -0.14358 -0.56342 C -0.14966 -0.55625 -0.15296 -0.54791 -0.15817 -0.53981 C -0.1599 -0.53703 -0.16112 -0.53379 -0.16303 -0.53102 C -0.16667 -0.52569 -0.17431 -0.51597 -0.17431 -0.51597 C -0.17726 -0.50393 -0.18525 -0.48865 -0.19202 -0.4794 C -0.19567 -0.46481 -0.19046 -0.4831 -0.19844 -0.46435 C -0.20209 -0.45555 -0.20244 -0.44699 -0.2066 -0.43865 C -0.21008 -0.41967 -0.21042 -0.41898 -0.20817 -0.39352 C -0.20799 -0.3912 -0.20782 -0.38865 -0.2066 -0.38703 C -0.20226 -0.38125 -0.19792 -0.3743 -0.19202 -0.37199 C -0.18664 -0.3699 -0.17587 -0.36574 -0.17587 -0.36574 C -0.16633 -0.35694 -0.17622 -0.36481 -0.16459 -0.35902 C -0.1566 -0.35509 -0.14896 -0.34768 -0.14046 -0.34606 C -0.12553 -0.34328 -0.11181 -0.3375 -0.09688 -0.33541 C -0.08907 -0.33287 -0.0823 -0.33102 -0.07431 -0.32893 C -0.06997 -0.32777 -0.06129 -0.32477 -0.06129 -0.32477 C -0.05973 -0.32338 -0.05834 -0.32152 -0.0566 -0.32037 C -0.05504 -0.31944 -0.05296 -0.3199 -0.05174 -0.31828 C -0.04896 -0.31458 -0.04532 -0.30532 -0.04532 -0.30532 C -0.04358 -0.29699 -0.04028 -0.29004 -0.03872 -0.28171 C -0.03403 -0.25671 -0.03976 -0.28171 -0.0356 -0.26435 C -0.03612 -0.25787 -0.0356 -0.25115 -0.03716 -0.24514 C -0.03924 -0.2375 -0.05417 -0.23565 -0.05817 -0.23426 C -0.06146 -0.2331 -0.06442 -0.23032 -0.06789 -0.23009 C -0.08716 -0.2294 -0.1066 -0.22847 -0.12587 -0.22777 C -0.13438 -0.22407 -0.12952 -0.22685 -0.14046 -0.21713 C -0.14202 -0.21574 -0.14376 -0.21412 -0.14532 -0.21273 C -0.14688 -0.21134 -0.15001 -0.20856 -0.15001 -0.20856 " pathEditMode="relative" ptsTypes="ffffffffffffffffffffffffffffffffffffffffffffffffffffffA">
                                      <p:cBhvr>
                                        <p:cTn id="5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469 -0.01134 C 0.00121 0.00023 0.01302 0.00139 0.02274 0.0037 C 0.04895 0.00232 0.05451 0.00185 0.07448 -0.00255 C 0.07656 -0.00417 0.07864 -0.00579 0.0809 -0.00718 C 0.08298 -0.00787 0.08559 -0.00764 0.08732 -0.00903 C 0.09878 -0.01968 0.10711 -0.03981 0.11319 -0.05648 C 0.11475 -0.06042 0.11875 -0.07639 0.11961 -0.08009 C 0.12066 -0.08426 0.12274 -0.09282 0.12274 -0.09259 C 0.12118 -0.1294 0.12708 -0.13773 0.10173 -0.14236 C 0.08125 -0.14097 0.0743 -0.14259 0.05833 -0.1338 C 0.05399 -0.12639 0.05086 -0.11852 0.04705 -0.11018 C 0.04757 -0.10231 0.04548 -0.09329 0.04861 -0.08657 C 0.05104 -0.08148 0.05711 -0.08241 0.06145 -0.08009 C 0.06302 -0.0794 0.06632 -0.07778 0.06632 -0.07755 C 0.12691 -0.0794 0.1408 -0.07523 0.18246 -0.08426 C 0.21909 -0.10116 0.25486 -0.14028 0.27604 -0.18333 C 0.28593 -0.20347 0.2934 -0.22546 0.30347 -0.2456 C 0.32448 -0.2875 0.33593 -0.3338 0.34045 -0.38333 C 0.33993 -0.41204 0.34097 -0.44074 0.33889 -0.46921 C 0.33819 -0.47824 0.33455 -0.48657 0.33246 -0.49514 C 0.31458 -0.56713 0.24635 -0.59884 0.19531 -0.60694 C 0.17274 -0.6169 0.1592 -0.6125 0.13246 -0.61111 C 0.10729 -0.59884 0.08489 -0.57176 0.06632 -0.54676 C 0.05972 -0.53796 0.05642 -0.52708 0.05173 -0.51667 C 0.04531 -0.50278 0.03819 -0.48912 0.03402 -0.47361 C 0.0302 -0.45949 0.02864 -0.44514 0.02604 -0.43056 C 0.02343 -0.39074 0.02639 -0.35324 0.0309 -0.31458 C 0.03038 -0.30093 0.03125 -0.28704 0.02916 -0.27361 C 0.02847 -0.26852 0.02274 -0.26065 0.02274 -0.26042 C 0.01979 -0.24838 0.01319 -0.2375 0.01319 -0.22407 " pathEditMode="relative" rAng="0" ptsTypes="fffffffffffffffffffffffffffffA">
                                      <p:cBhvr>
                                        <p:cTn id="5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274" y="-295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278 -0.02037 C 0.00972 -0.01806 0.01684 -0.01621 0.02379 -0.01389 C 0.04375 -0.01551 0.04809 -0.01736 0.06406 -0.02246 C 0.0684 -0.03102 0.08142 -0.04398 0.0882 -0.05046 C 0.09636 -0.06644 0.09254 -0.05926 0.09948 -0.07199 C 0.1007 -0.07408 0.10625 -0.07523 0.10434 -0.07616 C 0.10122 -0.07755 0.09792 -0.07454 0.09479 -0.07408 C 0.08559 -0.07246 0.07656 -0.0713 0.06736 -0.06991 C 0.04132 -0.0713 0.01719 -0.07477 -0.00851 -0.07847 C -0.06667 -0.09746 -0.12969 -0.12107 -0.16337 -0.19236 C -0.17656 -0.22037 -0.1816 -0.25324 -0.1875 -0.28496 C -0.18889 -0.29213 -0.19114 -0.31181 -0.19236 -0.3213 C -0.19288 -0.3257 -0.19392 -0.33426 -0.19392 -0.33403 C -0.19288 -0.34931 -0.19375 -0.36482 -0.1908 -0.3794 C -0.1875 -0.39537 -0.1691 -0.40972 -0.16007 -0.41829 C -0.15729 -0.42084 -0.15469 -0.42384 -0.15208 -0.42685 C -0.14983 -0.42963 -0.14809 -0.4331 -0.14566 -0.43542 C -0.12396 -0.45648 -0.09809 -0.47431 -0.07309 -0.48704 C -0.05729 -0.49514 -0.03976 -0.49468 -0.02309 -0.49769 C -0.01128 -0.49699 0.0007 -0.49792 0.0125 -0.4956 C 0.03611 -0.49097 0.05851 -0.46829 0.07222 -0.44398 C 0.07448 -0.43472 0.07674 -0.42546 0.07865 -0.41597 C 0.07761 -0.39954 0.07708 -0.3831 0.07535 -0.36667 C 0.075 -0.3632 0.06823 -0.34884 0.06736 -0.34722 C 0.0533 -0.32084 0.03785 -0.29722 0.01406 -0.28704 C -0.00069 -0.28079 -0.01389 -0.28033 -0.02951 -0.27847 C -0.03976 -0.27732 -0.06007 -0.27408 -0.06007 -0.27384 C -0.10226 -0.27523 -0.1375 -0.27454 -0.17778 -0.28264 C -0.19514 -0.28959 -0.21163 -0.29329 -0.22951 -0.2956 C -0.25069 -0.30278 -0.27326 -0.30394 -0.29392 -0.31273 C -0.30139 -0.31204 -0.30903 -0.31227 -0.31649 -0.31065 C -0.3184 -0.31019 -0.33021 -0.3007 -0.33108 -0.3 C -0.3408 -0.29283 -0.34913 -0.28472 -0.35521 -0.27199 C -0.35729 -0.26204 -0.36094 -0.25371 -0.36337 -0.24398 C -0.36632 -0.23218 -0.36892 -0.2206 -0.37309 -0.20949 C -0.37656 -0.19005 -0.37483 -0.19792 -0.37778 -0.18588 C -0.37604 -0.14884 -0.38472 -0.15162 -0.36979 -0.15162 " pathEditMode="relative" rAng="0" ptsTypes="ffffffffffffffffffffffffffffffffffffA">
                                      <p:cBhvr>
                                        <p:cTn id="6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201" y="-2356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500"/>
                            </p:stCondLst>
                            <p:childTnLst>
                              <p:par>
                                <p:cTn id="72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73" dur="2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 animBg="1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Jaro</Template>
  <TotalTime>3541</TotalTime>
  <Words>576</Words>
  <Application>Microsoft Office PowerPoint</Application>
  <PresentationFormat>Předvádění na obrazovce (4:3)</PresentationFormat>
  <Paragraphs>130</Paragraphs>
  <Slides>10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Spring</vt:lpstr>
      <vt:lpstr>Snímek 1</vt:lpstr>
      <vt:lpstr>Anotace : </vt:lpstr>
      <vt:lpstr>Jaro</vt:lpstr>
      <vt:lpstr>Snímek 4</vt:lpstr>
      <vt:lpstr>Snímek 5</vt:lpstr>
      <vt:lpstr>Co se děje v přírodě?</vt:lpstr>
      <vt:lpstr>Poznávej jarní rostliny</vt:lpstr>
      <vt:lpstr>Přiřaď k obrázkům názvy</vt:lpstr>
      <vt:lpstr>Pojmenuj mláďata živočichů</vt:lpstr>
      <vt:lpstr>Doplň text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Marie</dc:creator>
  <cp:lastModifiedBy>šárka</cp:lastModifiedBy>
  <cp:revision>248</cp:revision>
  <dcterms:created xsi:type="dcterms:W3CDTF">2013-02-10T09:33:26Z</dcterms:created>
  <dcterms:modified xsi:type="dcterms:W3CDTF">2013-03-09T20:39:21Z</dcterms:modified>
</cp:coreProperties>
</file>