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3" r:id="rId3"/>
    <p:sldId id="257" r:id="rId4"/>
    <p:sldId id="258" r:id="rId5"/>
    <p:sldId id="261" r:id="rId6"/>
    <p:sldId id="262" r:id="rId7"/>
    <p:sldId id="259" r:id="rId8"/>
    <p:sldId id="260" r:id="rId9"/>
    <p:sldId id="278" r:id="rId10"/>
    <p:sldId id="27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CC"/>
    <a:srgbClr val="990033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817CE57-71DD-4D21-AA65-13F1E77FC72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179E67F-44E8-4529-9CD0-945A944555BE}">
      <dgm:prSet phldrT="[Text]"/>
      <dgm:spPr/>
      <dgm:t>
        <a:bodyPr/>
        <a:lstStyle/>
        <a:p>
          <a:r>
            <a:rPr lang="cs-CZ" dirty="0" smtClean="0"/>
            <a:t>- s</a:t>
          </a:r>
          <a:endParaRPr lang="cs-CZ" dirty="0"/>
        </a:p>
      </dgm:t>
    </dgm:pt>
    <dgm:pt modelId="{CBE4D6E3-E21A-46F4-AB4E-9EB09AC20E5C}" type="parTrans" cxnId="{E2832BAE-0CDE-4874-8F8B-8F581FD15A54}">
      <dgm:prSet/>
      <dgm:spPr/>
      <dgm:t>
        <a:bodyPr/>
        <a:lstStyle/>
        <a:p>
          <a:endParaRPr lang="cs-CZ"/>
        </a:p>
      </dgm:t>
    </dgm:pt>
    <dgm:pt modelId="{F0DCF936-F26E-437A-B93F-8D2976B45210}" type="sibTrans" cxnId="{E2832BAE-0CDE-4874-8F8B-8F581FD15A54}">
      <dgm:prSet/>
      <dgm:spPr/>
      <dgm:t>
        <a:bodyPr/>
        <a:lstStyle/>
        <a:p>
          <a:endParaRPr lang="cs-CZ"/>
        </a:p>
      </dgm:t>
    </dgm:pt>
    <dgm:pt modelId="{8F901E14-8383-43BB-A7D1-F8FD3EFE2402}">
      <dgm:prSet phldrT="[Text]"/>
      <dgm:spPr/>
      <dgm:t>
        <a:bodyPr/>
        <a:lstStyle/>
        <a:p>
          <a:r>
            <a:rPr lang="cs-CZ" dirty="0" smtClean="0"/>
            <a:t>- es</a:t>
          </a:r>
          <a:endParaRPr lang="cs-CZ" dirty="0"/>
        </a:p>
      </dgm:t>
    </dgm:pt>
    <dgm:pt modelId="{A3AF24DE-4173-42BD-B646-75D1EDFBABE9}" type="parTrans" cxnId="{0B3ED441-44AC-4761-B090-973346586F28}">
      <dgm:prSet/>
      <dgm:spPr/>
      <dgm:t>
        <a:bodyPr/>
        <a:lstStyle/>
        <a:p>
          <a:endParaRPr lang="cs-CZ"/>
        </a:p>
      </dgm:t>
    </dgm:pt>
    <dgm:pt modelId="{5ADE3762-6767-462A-AFD6-AF2A27B4EFC2}" type="sibTrans" cxnId="{0B3ED441-44AC-4761-B090-973346586F28}">
      <dgm:prSet/>
      <dgm:spPr/>
      <dgm:t>
        <a:bodyPr/>
        <a:lstStyle/>
        <a:p>
          <a:endParaRPr lang="cs-CZ"/>
        </a:p>
      </dgm:t>
    </dgm:pt>
    <dgm:pt modelId="{0BAEA66B-781C-43D8-94F1-B8FE77D04CD5}">
      <dgm:prSet phldrT="[Text]"/>
      <dgm:spPr/>
      <dgm:t>
        <a:bodyPr/>
        <a:lstStyle/>
        <a:p>
          <a:r>
            <a:rPr lang="cs-CZ" dirty="0" smtClean="0"/>
            <a:t>- </a:t>
          </a:r>
          <a:r>
            <a:rPr lang="cs-CZ" dirty="0" err="1" smtClean="0"/>
            <a:t>ies</a:t>
          </a:r>
          <a:endParaRPr lang="cs-CZ" dirty="0"/>
        </a:p>
      </dgm:t>
    </dgm:pt>
    <dgm:pt modelId="{414364A7-C936-413D-88AB-BA77ED92087D}" type="parTrans" cxnId="{53092E29-81BF-44E1-9CF2-57D051A237FD}">
      <dgm:prSet/>
      <dgm:spPr/>
      <dgm:t>
        <a:bodyPr/>
        <a:lstStyle/>
        <a:p>
          <a:endParaRPr lang="cs-CZ"/>
        </a:p>
      </dgm:t>
    </dgm:pt>
    <dgm:pt modelId="{2912F950-272E-4CAA-B69D-ED7B1180355B}" type="sibTrans" cxnId="{53092E29-81BF-44E1-9CF2-57D051A237FD}">
      <dgm:prSet/>
      <dgm:spPr/>
      <dgm:t>
        <a:bodyPr/>
        <a:lstStyle/>
        <a:p>
          <a:endParaRPr lang="cs-CZ"/>
        </a:p>
      </dgm:t>
    </dgm:pt>
    <dgm:pt modelId="{9339B05D-6085-4104-A71A-113ED3E0153B}">
      <dgm:prSet custT="1"/>
      <dgm:spPr/>
      <dgm:t>
        <a:bodyPr/>
        <a:lstStyle/>
        <a:p>
          <a:r>
            <a:rPr lang="cs-CZ" sz="2400" dirty="0" err="1" smtClean="0"/>
            <a:t>plays</a:t>
          </a:r>
          <a:endParaRPr lang="cs-CZ" sz="2400" dirty="0"/>
        </a:p>
      </dgm:t>
    </dgm:pt>
    <dgm:pt modelId="{1A0B1B22-03BD-4066-A012-BC8C64C2D953}" type="parTrans" cxnId="{05025E2E-5A6D-4272-9CD7-9E55104137BE}">
      <dgm:prSet/>
      <dgm:spPr/>
    </dgm:pt>
    <dgm:pt modelId="{F5E8651F-BB2E-4AED-9703-B1CDFCB4578A}" type="sibTrans" cxnId="{05025E2E-5A6D-4272-9CD7-9E55104137BE}">
      <dgm:prSet/>
      <dgm:spPr/>
    </dgm:pt>
    <dgm:pt modelId="{4154BD1D-E229-4D6A-A404-E565A49B9C18}">
      <dgm:prSet custT="1"/>
      <dgm:spPr/>
      <dgm:t>
        <a:bodyPr/>
        <a:lstStyle/>
        <a:p>
          <a:r>
            <a:rPr lang="cs-CZ" sz="2400" dirty="0" err="1" smtClean="0"/>
            <a:t>teaches</a:t>
          </a:r>
          <a:endParaRPr lang="cs-CZ" sz="2400" dirty="0"/>
        </a:p>
      </dgm:t>
    </dgm:pt>
    <dgm:pt modelId="{E03A6016-19CA-48D9-A9F3-6095844FC4BA}" type="parTrans" cxnId="{574C10CD-2B2F-48E0-AB71-DD3FB67BCC5B}">
      <dgm:prSet/>
      <dgm:spPr/>
    </dgm:pt>
    <dgm:pt modelId="{C6F73767-3163-43C8-9529-9BB6A2DD9A78}" type="sibTrans" cxnId="{574C10CD-2B2F-48E0-AB71-DD3FB67BCC5B}">
      <dgm:prSet/>
      <dgm:spPr/>
    </dgm:pt>
    <dgm:pt modelId="{18349C61-6500-490C-8195-41097E0C061B}">
      <dgm:prSet custT="1"/>
      <dgm:spPr/>
      <dgm:t>
        <a:bodyPr/>
        <a:lstStyle/>
        <a:p>
          <a:r>
            <a:rPr lang="cs-CZ" sz="2400" dirty="0" err="1" smtClean="0"/>
            <a:t>fancies</a:t>
          </a:r>
          <a:endParaRPr lang="cs-CZ" sz="2400" dirty="0"/>
        </a:p>
      </dgm:t>
    </dgm:pt>
    <dgm:pt modelId="{A0C3B8AF-F892-461A-AB0E-6EC737F921BC}" type="parTrans" cxnId="{79F3C9D1-98FF-441F-B2AB-D50BE7121293}">
      <dgm:prSet/>
      <dgm:spPr/>
    </dgm:pt>
    <dgm:pt modelId="{939FB73E-0E62-49AF-88A3-2F23E4DDCEA9}" type="sibTrans" cxnId="{79F3C9D1-98FF-441F-B2AB-D50BE7121293}">
      <dgm:prSet/>
      <dgm:spPr/>
    </dgm:pt>
    <dgm:pt modelId="{29FD7AA8-F4D2-4A04-9D1E-11425ED82ACD}" type="pres">
      <dgm:prSet presAssocID="{7817CE57-71DD-4D21-AA65-13F1E77FC729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75F156E-01EB-4481-A1CF-0D888F942B6C}" type="pres">
      <dgm:prSet presAssocID="{5179E67F-44E8-4529-9CD0-945A944555BE}" presName="parentLin" presStyleCnt="0"/>
      <dgm:spPr/>
    </dgm:pt>
    <dgm:pt modelId="{BE8D8A47-5592-4B19-B1C1-9E3F4A389367}" type="pres">
      <dgm:prSet presAssocID="{5179E67F-44E8-4529-9CD0-945A944555B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BA2CF348-BB6B-44FB-8188-406C2F803114}" type="pres">
      <dgm:prSet presAssocID="{5179E67F-44E8-4529-9CD0-945A944555BE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A3F1F4-AAF9-4E10-A2A6-ACFC471BD6BB}" type="pres">
      <dgm:prSet presAssocID="{5179E67F-44E8-4529-9CD0-945A944555BE}" presName="negativeSpace" presStyleCnt="0"/>
      <dgm:spPr/>
    </dgm:pt>
    <dgm:pt modelId="{649023B1-B864-4DC4-ACD6-146FD6D9DC2A}" type="pres">
      <dgm:prSet presAssocID="{5179E67F-44E8-4529-9CD0-945A944555B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46770F-4C4E-4FD8-B5E0-1C7D09CA1B26}" type="pres">
      <dgm:prSet presAssocID="{F0DCF936-F26E-437A-B93F-8D2976B45210}" presName="spaceBetweenRectangles" presStyleCnt="0"/>
      <dgm:spPr/>
    </dgm:pt>
    <dgm:pt modelId="{314E258C-A515-4EF7-ADCC-C70BB601D645}" type="pres">
      <dgm:prSet presAssocID="{8F901E14-8383-43BB-A7D1-F8FD3EFE2402}" presName="parentLin" presStyleCnt="0"/>
      <dgm:spPr/>
    </dgm:pt>
    <dgm:pt modelId="{F15F9905-91C8-4BD3-850C-2684E78E8B30}" type="pres">
      <dgm:prSet presAssocID="{8F901E14-8383-43BB-A7D1-F8FD3EFE2402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E0C78E86-B296-4794-AD02-40AC5DE4DBA8}" type="pres">
      <dgm:prSet presAssocID="{8F901E14-8383-43BB-A7D1-F8FD3EFE2402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E1EABE-F175-4E1F-859A-CD897245FB91}" type="pres">
      <dgm:prSet presAssocID="{8F901E14-8383-43BB-A7D1-F8FD3EFE2402}" presName="negativeSpace" presStyleCnt="0"/>
      <dgm:spPr/>
    </dgm:pt>
    <dgm:pt modelId="{7FD4AEDD-4C41-45EC-9186-B6D394DE8496}" type="pres">
      <dgm:prSet presAssocID="{8F901E14-8383-43BB-A7D1-F8FD3EFE2402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87B3A3-7A4A-4CE7-A730-91B43B4AB8CE}" type="pres">
      <dgm:prSet presAssocID="{5ADE3762-6767-462A-AFD6-AF2A27B4EFC2}" presName="spaceBetweenRectangles" presStyleCnt="0"/>
      <dgm:spPr/>
    </dgm:pt>
    <dgm:pt modelId="{75270CE6-8D90-4972-A667-574EE1F0EB5B}" type="pres">
      <dgm:prSet presAssocID="{0BAEA66B-781C-43D8-94F1-B8FE77D04CD5}" presName="parentLin" presStyleCnt="0"/>
      <dgm:spPr/>
    </dgm:pt>
    <dgm:pt modelId="{3F5CCD9E-3F92-4D17-AF20-D58F26CBB46D}" type="pres">
      <dgm:prSet presAssocID="{0BAEA66B-781C-43D8-94F1-B8FE77D04CD5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7865AC8F-1B22-4EC2-AC13-6CB0E8FDF74D}" type="pres">
      <dgm:prSet presAssocID="{0BAEA66B-781C-43D8-94F1-B8FE77D04CD5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A2356F-C088-4B25-95EC-7C551A61BF8D}" type="pres">
      <dgm:prSet presAssocID="{0BAEA66B-781C-43D8-94F1-B8FE77D04CD5}" presName="negativeSpace" presStyleCnt="0"/>
      <dgm:spPr/>
    </dgm:pt>
    <dgm:pt modelId="{A96398AA-864B-4FB3-9204-2A7739A53DC4}" type="pres">
      <dgm:prSet presAssocID="{0BAEA66B-781C-43D8-94F1-B8FE77D04CD5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3C603D6-6148-41A1-B44C-4579A50644EF}" type="presOf" srcId="{7817CE57-71DD-4D21-AA65-13F1E77FC729}" destId="{29FD7AA8-F4D2-4A04-9D1E-11425ED82ACD}" srcOrd="0" destOrd="0" presId="urn:microsoft.com/office/officeart/2005/8/layout/list1"/>
    <dgm:cxn modelId="{1BF131D6-4C61-4FC5-8A6B-3D5379B023D6}" type="presOf" srcId="{5179E67F-44E8-4529-9CD0-945A944555BE}" destId="{BA2CF348-BB6B-44FB-8188-406C2F803114}" srcOrd="1" destOrd="0" presId="urn:microsoft.com/office/officeart/2005/8/layout/list1"/>
    <dgm:cxn modelId="{E2832BAE-0CDE-4874-8F8B-8F581FD15A54}" srcId="{7817CE57-71DD-4D21-AA65-13F1E77FC729}" destId="{5179E67F-44E8-4529-9CD0-945A944555BE}" srcOrd="0" destOrd="0" parTransId="{CBE4D6E3-E21A-46F4-AB4E-9EB09AC20E5C}" sibTransId="{F0DCF936-F26E-437A-B93F-8D2976B45210}"/>
    <dgm:cxn modelId="{53092E29-81BF-44E1-9CF2-57D051A237FD}" srcId="{7817CE57-71DD-4D21-AA65-13F1E77FC729}" destId="{0BAEA66B-781C-43D8-94F1-B8FE77D04CD5}" srcOrd="2" destOrd="0" parTransId="{414364A7-C936-413D-88AB-BA77ED92087D}" sibTransId="{2912F950-272E-4CAA-B69D-ED7B1180355B}"/>
    <dgm:cxn modelId="{32B14309-D95F-4744-A823-7E8255DBBEF4}" type="presOf" srcId="{0BAEA66B-781C-43D8-94F1-B8FE77D04CD5}" destId="{7865AC8F-1B22-4EC2-AC13-6CB0E8FDF74D}" srcOrd="1" destOrd="0" presId="urn:microsoft.com/office/officeart/2005/8/layout/list1"/>
    <dgm:cxn modelId="{BC1D5393-B95B-47A9-89D3-ED547AE230A0}" type="presOf" srcId="{5179E67F-44E8-4529-9CD0-945A944555BE}" destId="{BE8D8A47-5592-4B19-B1C1-9E3F4A389367}" srcOrd="0" destOrd="0" presId="urn:microsoft.com/office/officeart/2005/8/layout/list1"/>
    <dgm:cxn modelId="{F882A0FB-075E-44FA-866D-603027EE6EE0}" type="presOf" srcId="{8F901E14-8383-43BB-A7D1-F8FD3EFE2402}" destId="{F15F9905-91C8-4BD3-850C-2684E78E8B30}" srcOrd="0" destOrd="0" presId="urn:microsoft.com/office/officeart/2005/8/layout/list1"/>
    <dgm:cxn modelId="{0B3ED441-44AC-4761-B090-973346586F28}" srcId="{7817CE57-71DD-4D21-AA65-13F1E77FC729}" destId="{8F901E14-8383-43BB-A7D1-F8FD3EFE2402}" srcOrd="1" destOrd="0" parTransId="{A3AF24DE-4173-42BD-B646-75D1EDFBABE9}" sibTransId="{5ADE3762-6767-462A-AFD6-AF2A27B4EFC2}"/>
    <dgm:cxn modelId="{6EDBDDF9-B076-4C14-B053-022624A3EAD8}" type="presOf" srcId="{0BAEA66B-781C-43D8-94F1-B8FE77D04CD5}" destId="{3F5CCD9E-3F92-4D17-AF20-D58F26CBB46D}" srcOrd="0" destOrd="0" presId="urn:microsoft.com/office/officeart/2005/8/layout/list1"/>
    <dgm:cxn modelId="{79F3C9D1-98FF-441F-B2AB-D50BE7121293}" srcId="{0BAEA66B-781C-43D8-94F1-B8FE77D04CD5}" destId="{18349C61-6500-490C-8195-41097E0C061B}" srcOrd="0" destOrd="0" parTransId="{A0C3B8AF-F892-461A-AB0E-6EC737F921BC}" sibTransId="{939FB73E-0E62-49AF-88A3-2F23E4DDCEA9}"/>
    <dgm:cxn modelId="{FB28AE24-3025-4CF4-8AE3-93358AF41C7D}" type="presOf" srcId="{18349C61-6500-490C-8195-41097E0C061B}" destId="{A96398AA-864B-4FB3-9204-2A7739A53DC4}" srcOrd="0" destOrd="0" presId="urn:microsoft.com/office/officeart/2005/8/layout/list1"/>
    <dgm:cxn modelId="{0C83E0BA-44E8-4A28-81B6-B1274534EE26}" type="presOf" srcId="{4154BD1D-E229-4D6A-A404-E565A49B9C18}" destId="{7FD4AEDD-4C41-45EC-9186-B6D394DE8496}" srcOrd="0" destOrd="0" presId="urn:microsoft.com/office/officeart/2005/8/layout/list1"/>
    <dgm:cxn modelId="{3AC220DB-1336-4EEA-B154-3FBB10BB3768}" type="presOf" srcId="{8F901E14-8383-43BB-A7D1-F8FD3EFE2402}" destId="{E0C78E86-B296-4794-AD02-40AC5DE4DBA8}" srcOrd="1" destOrd="0" presId="urn:microsoft.com/office/officeart/2005/8/layout/list1"/>
    <dgm:cxn modelId="{574C10CD-2B2F-48E0-AB71-DD3FB67BCC5B}" srcId="{8F901E14-8383-43BB-A7D1-F8FD3EFE2402}" destId="{4154BD1D-E229-4D6A-A404-E565A49B9C18}" srcOrd="0" destOrd="0" parTransId="{E03A6016-19CA-48D9-A9F3-6095844FC4BA}" sibTransId="{C6F73767-3163-43C8-9529-9BB6A2DD9A78}"/>
    <dgm:cxn modelId="{05025E2E-5A6D-4272-9CD7-9E55104137BE}" srcId="{5179E67F-44E8-4529-9CD0-945A944555BE}" destId="{9339B05D-6085-4104-A71A-113ED3E0153B}" srcOrd="0" destOrd="0" parTransId="{1A0B1B22-03BD-4066-A012-BC8C64C2D953}" sibTransId="{F5E8651F-BB2E-4AED-9703-B1CDFCB4578A}"/>
    <dgm:cxn modelId="{28B0812C-FA0D-4FEF-A738-8165D7B5C9CA}" type="presOf" srcId="{9339B05D-6085-4104-A71A-113ED3E0153B}" destId="{649023B1-B864-4DC4-ACD6-146FD6D9DC2A}" srcOrd="0" destOrd="0" presId="urn:microsoft.com/office/officeart/2005/8/layout/list1"/>
    <dgm:cxn modelId="{77B66A50-8F82-4830-A604-5B295F688C10}" type="presParOf" srcId="{29FD7AA8-F4D2-4A04-9D1E-11425ED82ACD}" destId="{875F156E-01EB-4481-A1CF-0D888F942B6C}" srcOrd="0" destOrd="0" presId="urn:microsoft.com/office/officeart/2005/8/layout/list1"/>
    <dgm:cxn modelId="{8453184D-DEC8-4327-BF7C-0A8F9B26D4A7}" type="presParOf" srcId="{875F156E-01EB-4481-A1CF-0D888F942B6C}" destId="{BE8D8A47-5592-4B19-B1C1-9E3F4A389367}" srcOrd="0" destOrd="0" presId="urn:microsoft.com/office/officeart/2005/8/layout/list1"/>
    <dgm:cxn modelId="{32D4CEF4-F0DD-4F09-B7E9-FAC69EC695D1}" type="presParOf" srcId="{875F156E-01EB-4481-A1CF-0D888F942B6C}" destId="{BA2CF348-BB6B-44FB-8188-406C2F803114}" srcOrd="1" destOrd="0" presId="urn:microsoft.com/office/officeart/2005/8/layout/list1"/>
    <dgm:cxn modelId="{F26F9F2C-F67E-4591-94B8-E7E7E50208D9}" type="presParOf" srcId="{29FD7AA8-F4D2-4A04-9D1E-11425ED82ACD}" destId="{5BA3F1F4-AAF9-4E10-A2A6-ACFC471BD6BB}" srcOrd="1" destOrd="0" presId="urn:microsoft.com/office/officeart/2005/8/layout/list1"/>
    <dgm:cxn modelId="{4CB5A5F2-B60B-498C-9699-E6E67A1AEB7F}" type="presParOf" srcId="{29FD7AA8-F4D2-4A04-9D1E-11425ED82ACD}" destId="{649023B1-B864-4DC4-ACD6-146FD6D9DC2A}" srcOrd="2" destOrd="0" presId="urn:microsoft.com/office/officeart/2005/8/layout/list1"/>
    <dgm:cxn modelId="{0F70F934-E854-4F02-9C93-9D7DEC335C53}" type="presParOf" srcId="{29FD7AA8-F4D2-4A04-9D1E-11425ED82ACD}" destId="{D446770F-4C4E-4FD8-B5E0-1C7D09CA1B26}" srcOrd="3" destOrd="0" presId="urn:microsoft.com/office/officeart/2005/8/layout/list1"/>
    <dgm:cxn modelId="{C35CA0FD-71E5-42E1-BA4E-BF4609402EF3}" type="presParOf" srcId="{29FD7AA8-F4D2-4A04-9D1E-11425ED82ACD}" destId="{314E258C-A515-4EF7-ADCC-C70BB601D645}" srcOrd="4" destOrd="0" presId="urn:microsoft.com/office/officeart/2005/8/layout/list1"/>
    <dgm:cxn modelId="{9C85F3A9-049E-49BF-B75D-A07906D95C44}" type="presParOf" srcId="{314E258C-A515-4EF7-ADCC-C70BB601D645}" destId="{F15F9905-91C8-4BD3-850C-2684E78E8B30}" srcOrd="0" destOrd="0" presId="urn:microsoft.com/office/officeart/2005/8/layout/list1"/>
    <dgm:cxn modelId="{FA91AE33-BE58-4912-8EB5-D3F52CC88E70}" type="presParOf" srcId="{314E258C-A515-4EF7-ADCC-C70BB601D645}" destId="{E0C78E86-B296-4794-AD02-40AC5DE4DBA8}" srcOrd="1" destOrd="0" presId="urn:microsoft.com/office/officeart/2005/8/layout/list1"/>
    <dgm:cxn modelId="{C3251C39-2BFC-41CE-9C94-714166A4EF6C}" type="presParOf" srcId="{29FD7AA8-F4D2-4A04-9D1E-11425ED82ACD}" destId="{4DE1EABE-F175-4E1F-859A-CD897245FB91}" srcOrd="5" destOrd="0" presId="urn:microsoft.com/office/officeart/2005/8/layout/list1"/>
    <dgm:cxn modelId="{F528398B-0EFB-4ED3-881F-0456D3D8B60F}" type="presParOf" srcId="{29FD7AA8-F4D2-4A04-9D1E-11425ED82ACD}" destId="{7FD4AEDD-4C41-45EC-9186-B6D394DE8496}" srcOrd="6" destOrd="0" presId="urn:microsoft.com/office/officeart/2005/8/layout/list1"/>
    <dgm:cxn modelId="{B856A7A3-AF6A-456E-BCBD-52991E05038A}" type="presParOf" srcId="{29FD7AA8-F4D2-4A04-9D1E-11425ED82ACD}" destId="{FD87B3A3-7A4A-4CE7-A730-91B43B4AB8CE}" srcOrd="7" destOrd="0" presId="urn:microsoft.com/office/officeart/2005/8/layout/list1"/>
    <dgm:cxn modelId="{F54EDD67-5D5A-4165-B293-6458F10D4E98}" type="presParOf" srcId="{29FD7AA8-F4D2-4A04-9D1E-11425ED82ACD}" destId="{75270CE6-8D90-4972-A667-574EE1F0EB5B}" srcOrd="8" destOrd="0" presId="urn:microsoft.com/office/officeart/2005/8/layout/list1"/>
    <dgm:cxn modelId="{74BA090B-166B-4A09-9302-0EC32F5D6D14}" type="presParOf" srcId="{75270CE6-8D90-4972-A667-574EE1F0EB5B}" destId="{3F5CCD9E-3F92-4D17-AF20-D58F26CBB46D}" srcOrd="0" destOrd="0" presId="urn:microsoft.com/office/officeart/2005/8/layout/list1"/>
    <dgm:cxn modelId="{FBEDC692-798B-4288-8CC8-0FDCDDBAA00F}" type="presParOf" srcId="{75270CE6-8D90-4972-A667-574EE1F0EB5B}" destId="{7865AC8F-1B22-4EC2-AC13-6CB0E8FDF74D}" srcOrd="1" destOrd="0" presId="urn:microsoft.com/office/officeart/2005/8/layout/list1"/>
    <dgm:cxn modelId="{6BC06C0F-C499-422F-A5B7-38C6C25CC401}" type="presParOf" srcId="{29FD7AA8-F4D2-4A04-9D1E-11425ED82ACD}" destId="{89A2356F-C088-4B25-95EC-7C551A61BF8D}" srcOrd="9" destOrd="0" presId="urn:microsoft.com/office/officeart/2005/8/layout/list1"/>
    <dgm:cxn modelId="{767C1C64-E55B-4B7C-98C5-1334FBBD9406}" type="presParOf" srcId="{29FD7AA8-F4D2-4A04-9D1E-11425ED82ACD}" destId="{A96398AA-864B-4FB3-9204-2A7739A53DC4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9023B1-B864-4DC4-ACD6-146FD6D9DC2A}">
      <dsp:nvSpPr>
        <dsp:cNvPr id="0" name=""/>
        <dsp:cNvSpPr/>
      </dsp:nvSpPr>
      <dsp:spPr>
        <a:xfrm>
          <a:off x="0" y="407856"/>
          <a:ext cx="8229600" cy="10237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520700" rIns="63870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err="1" smtClean="0"/>
            <a:t>plays</a:t>
          </a:r>
          <a:endParaRPr lang="cs-CZ" sz="2400" kern="1200" dirty="0"/>
        </a:p>
      </dsp:txBody>
      <dsp:txXfrm>
        <a:off x="0" y="407856"/>
        <a:ext cx="8229600" cy="1023750"/>
      </dsp:txXfrm>
    </dsp:sp>
    <dsp:sp modelId="{BA2CF348-BB6B-44FB-8188-406C2F803114}">
      <dsp:nvSpPr>
        <dsp:cNvPr id="0" name=""/>
        <dsp:cNvSpPr/>
      </dsp:nvSpPr>
      <dsp:spPr>
        <a:xfrm>
          <a:off x="411480" y="38856"/>
          <a:ext cx="5760720" cy="73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- s</a:t>
          </a:r>
          <a:endParaRPr lang="cs-CZ" sz="2500" kern="1200" dirty="0"/>
        </a:p>
      </dsp:txBody>
      <dsp:txXfrm>
        <a:off x="447506" y="74882"/>
        <a:ext cx="5688668" cy="665948"/>
      </dsp:txXfrm>
    </dsp:sp>
    <dsp:sp modelId="{7FD4AEDD-4C41-45EC-9186-B6D394DE8496}">
      <dsp:nvSpPr>
        <dsp:cNvPr id="0" name=""/>
        <dsp:cNvSpPr/>
      </dsp:nvSpPr>
      <dsp:spPr>
        <a:xfrm>
          <a:off x="0" y="1935606"/>
          <a:ext cx="8229600" cy="10237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520700" rIns="63870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err="1" smtClean="0"/>
            <a:t>teaches</a:t>
          </a:r>
          <a:endParaRPr lang="cs-CZ" sz="2400" kern="1200" dirty="0"/>
        </a:p>
      </dsp:txBody>
      <dsp:txXfrm>
        <a:off x="0" y="1935606"/>
        <a:ext cx="8229600" cy="1023750"/>
      </dsp:txXfrm>
    </dsp:sp>
    <dsp:sp modelId="{E0C78E86-B296-4794-AD02-40AC5DE4DBA8}">
      <dsp:nvSpPr>
        <dsp:cNvPr id="0" name=""/>
        <dsp:cNvSpPr/>
      </dsp:nvSpPr>
      <dsp:spPr>
        <a:xfrm>
          <a:off x="411480" y="1566606"/>
          <a:ext cx="5760720" cy="73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- es</a:t>
          </a:r>
          <a:endParaRPr lang="cs-CZ" sz="2500" kern="1200" dirty="0"/>
        </a:p>
      </dsp:txBody>
      <dsp:txXfrm>
        <a:off x="447506" y="1602632"/>
        <a:ext cx="5688668" cy="665948"/>
      </dsp:txXfrm>
    </dsp:sp>
    <dsp:sp modelId="{A96398AA-864B-4FB3-9204-2A7739A53DC4}">
      <dsp:nvSpPr>
        <dsp:cNvPr id="0" name=""/>
        <dsp:cNvSpPr/>
      </dsp:nvSpPr>
      <dsp:spPr>
        <a:xfrm>
          <a:off x="0" y="3463356"/>
          <a:ext cx="8229600" cy="10237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520700" rIns="63870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err="1" smtClean="0"/>
            <a:t>fancies</a:t>
          </a:r>
          <a:endParaRPr lang="cs-CZ" sz="2400" kern="1200" dirty="0"/>
        </a:p>
      </dsp:txBody>
      <dsp:txXfrm>
        <a:off x="0" y="3463356"/>
        <a:ext cx="8229600" cy="1023750"/>
      </dsp:txXfrm>
    </dsp:sp>
    <dsp:sp modelId="{7865AC8F-1B22-4EC2-AC13-6CB0E8FDF74D}">
      <dsp:nvSpPr>
        <dsp:cNvPr id="0" name=""/>
        <dsp:cNvSpPr/>
      </dsp:nvSpPr>
      <dsp:spPr>
        <a:xfrm>
          <a:off x="411480" y="3094356"/>
          <a:ext cx="5760720" cy="738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- </a:t>
          </a:r>
          <a:r>
            <a:rPr lang="cs-CZ" sz="2500" kern="1200" dirty="0" err="1" smtClean="0"/>
            <a:t>ies</a:t>
          </a:r>
          <a:endParaRPr lang="cs-CZ" sz="2500" kern="1200" dirty="0"/>
        </a:p>
      </dsp:txBody>
      <dsp:txXfrm>
        <a:off x="447506" y="3130382"/>
        <a:ext cx="5688668" cy="6659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fld id="{FE0B59C5-7DA9-4965-97CA-8C0C9ACA4225}" type="datetimeFigureOut">
              <a:rPr lang="cs-CZ"/>
              <a:pPr>
                <a:defRPr/>
              </a:pPr>
              <a:t>22.2.2013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fld id="{A86CA198-07E3-4706-AC96-FD646F6F82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716577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Klepněte myší pro zobrazení celého obsahu.</a:t>
            </a:r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207E8002-B3AA-460B-8C43-AF5B40FC17A0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16449-7A01-45D7-A30C-BFA64315B5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972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E0EBC1-80AD-4451-9A5B-B4A2D9A97C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3503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DCD72F-35D8-4C6E-8818-1F7A017CD2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9160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2B71DC-74CE-4F7C-A35C-22E2AAD3C4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54041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04D8AE-AEC3-4CA6-A9DB-C52FDA5CBF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6974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F329CA-2290-46FD-A763-23603342E0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5109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8B8B59-A508-49A5-9832-2C57B16BD9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2539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1938F3-1498-414E-A885-4C7EB9692E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089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22E735-0BF1-4965-AAE6-E17F050024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6959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CB5376-3099-4D1D-ABD4-6FC9D0518C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6300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50BF32-9934-40EF-8AC4-DF22432218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2317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>
              <a:defRPr/>
            </a:pPr>
            <a:fld id="{44B39A4B-7004-45B0-B645-5D1F2F40AC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borovna.cz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hyperlink" Target="http://www.google.cz/url?sa=i&amp;rct=j&amp;q=%C5%A1kola+gify&amp;source=images&amp;cd=&amp;cad=rja&amp;docid=nozM_OK6LVacnM&amp;tbnid=e1rlkaHcUHhubM:&amp;ved=0CAUQjRw&amp;url=http%3A%2F%2Fktmr.blog.cz%2F0605&amp;ei=TNcnUYTaEYWnhAfyq4GwAg&amp;bvm=bv.42768644,d.ZG4&amp;psig=AFQjCNF9FSssvA-PTCZrxm0bg4q5yk0SSQ&amp;ust=1361636831613279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nd01.jxs.cz/644/194/1c9b961cbc_1118783_o2.gif" TargetMode="External"/><Relationship Id="rId2" Type="http://schemas.openxmlformats.org/officeDocument/2006/relationships/hyperlink" Target="http://www.cmis.cz/dum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2420938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u="sng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Přítomný čas prostý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46200" y="3860800"/>
            <a:ext cx="6400800" cy="1752600"/>
          </a:xfrm>
        </p:spPr>
        <p:txBody>
          <a:bodyPr/>
          <a:lstStyle/>
          <a:p>
            <a:pPr eaLnBrk="1" hangingPunct="1"/>
            <a:r>
              <a:rPr lang="cs-CZ" b="1" i="1" smtClean="0"/>
              <a:t>Opakování základních gramatických pravidel</a:t>
            </a:r>
          </a:p>
        </p:txBody>
      </p:sp>
      <p:sp>
        <p:nvSpPr>
          <p:cNvPr id="2052" name="TextovéPole 4"/>
          <p:cNvSpPr txBox="1">
            <a:spLocks noChangeArrowheads="1"/>
          </p:cNvSpPr>
          <p:nvPr/>
        </p:nvSpPr>
        <p:spPr bwMode="auto">
          <a:xfrm>
            <a:off x="119063" y="5319713"/>
            <a:ext cx="8856662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i="1"/>
              <a:t>Autorem materiálu  je Ing.Hana Martínková, ZŠ a MŠ Hazlov, okr.Cheb. Dostupné z </a:t>
            </a:r>
            <a:r>
              <a:rPr lang="cs-CZ" i="1">
                <a:hlinkClick r:id="rId3"/>
              </a:rPr>
              <a:t>www.dumy.cz</a:t>
            </a:r>
            <a:r>
              <a:rPr lang="cs-CZ" i="1"/>
              <a:t> a stránek školy  zshazlov.cz.</a:t>
            </a:r>
            <a:br>
              <a:rPr lang="cs-CZ" i="1"/>
            </a:br>
            <a:r>
              <a:rPr lang="cs-CZ" i="1"/>
              <a:t>Financováno z ESF a státního rozpočtu.</a:t>
            </a:r>
            <a:endParaRPr lang="cs-CZ"/>
          </a:p>
        </p:txBody>
      </p:sp>
      <p:pic>
        <p:nvPicPr>
          <p:cNvPr id="205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438" y="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4" name="Obdélník 1"/>
          <p:cNvSpPr>
            <a:spLocks noChangeArrowheads="1"/>
          </p:cNvSpPr>
          <p:nvPr/>
        </p:nvSpPr>
        <p:spPr bwMode="auto">
          <a:xfrm>
            <a:off x="1042988" y="1773238"/>
            <a:ext cx="7129462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b="1">
                <a:solidFill>
                  <a:srgbClr val="000000"/>
                </a:solidFill>
                <a:cs typeface="Arial" charset="0"/>
              </a:rPr>
              <a:t>VY_32_INOVACE_18_Anglický jazyk_</a:t>
            </a:r>
          </a:p>
          <a:p>
            <a:pPr algn="ctr"/>
            <a:r>
              <a:rPr lang="cs-CZ" sz="2400" b="1">
                <a:solidFill>
                  <a:srgbClr val="000000"/>
                </a:solidFill>
                <a:cs typeface="Arial" charset="0"/>
              </a:rPr>
              <a:t>2.stupeň_09_Přítomný čas prostý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cs-CZ" u="sng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Přítomný čas prostý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mtClean="0"/>
              <a:t> Použití času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 Tvorba věty oznamovací, tázací, záporné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 Pravopis 3.osoby jednotného čísla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 Procvičení</a:t>
            </a:r>
          </a:p>
        </p:txBody>
      </p:sp>
      <p:pic>
        <p:nvPicPr>
          <p:cNvPr id="3076" name="Picture 6" descr="http://nd01.jxs.cz/644/194/1c9b961cbc_1118783_o2.gif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3992563"/>
            <a:ext cx="2233613" cy="1874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Kdy čas použiji?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Všeobecná pravda, skutečnost </a:t>
            </a:r>
            <a:br>
              <a:rPr lang="cs-CZ" smtClean="0"/>
            </a:br>
            <a:r>
              <a:rPr lang="cs-CZ" smtClean="0">
                <a:solidFill>
                  <a:srgbClr val="FF0000"/>
                </a:solidFill>
              </a:rPr>
              <a:t>Jack is a lawyer.</a:t>
            </a:r>
          </a:p>
          <a:p>
            <a:pPr eaLnBrk="1" hangingPunct="1"/>
            <a:r>
              <a:rPr lang="cs-CZ" smtClean="0"/>
              <a:t>Opakovaný děj (děje se i neděje)</a:t>
            </a:r>
            <a:br>
              <a:rPr lang="cs-CZ" smtClean="0"/>
            </a:br>
            <a:r>
              <a:rPr lang="cs-CZ" smtClean="0">
                <a:solidFill>
                  <a:srgbClr val="FF0000"/>
                </a:solidFill>
              </a:rPr>
              <a:t>I get up at 6 every day.</a:t>
            </a:r>
          </a:p>
          <a:p>
            <a:pPr eaLnBrk="1" hangingPunct="1"/>
            <a:r>
              <a:rPr lang="cs-CZ" smtClean="0"/>
              <a:t>Sliby, omluvy</a:t>
            </a:r>
            <a:br>
              <a:rPr lang="cs-CZ" smtClean="0"/>
            </a:br>
            <a:r>
              <a:rPr lang="cs-CZ" smtClean="0">
                <a:solidFill>
                  <a:srgbClr val="FF0000"/>
                </a:solidFill>
              </a:rPr>
              <a:t>I agree.</a:t>
            </a:r>
          </a:p>
          <a:p>
            <a:pPr eaLnBrk="1" hangingPunct="1"/>
            <a:r>
              <a:rPr lang="cs-CZ" smtClean="0"/>
              <a:t>Jízdní řády, časové plány</a:t>
            </a:r>
            <a:br>
              <a:rPr lang="cs-CZ" smtClean="0"/>
            </a:br>
            <a:r>
              <a:rPr lang="cs-CZ" smtClean="0">
                <a:solidFill>
                  <a:srgbClr val="FF0000"/>
                </a:solidFill>
              </a:rPr>
              <a:t>The film begins at 8.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Elipsa 29"/>
          <p:cNvSpPr/>
          <p:nvPr/>
        </p:nvSpPr>
        <p:spPr>
          <a:xfrm>
            <a:off x="4572000" y="3501008"/>
            <a:ext cx="4032448" cy="2808312"/>
          </a:xfrm>
          <a:prstGeom prst="ellipse">
            <a:avLst/>
          </a:prstGeo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sz="2800" b="1" i="1" dirty="0">
                <a:solidFill>
                  <a:srgbClr val="FF0000"/>
                </a:solidFill>
              </a:rPr>
              <a:t> </a:t>
            </a:r>
            <a:r>
              <a:rPr lang="cs-CZ" sz="2800" b="1" i="1" dirty="0" err="1">
                <a:solidFill>
                  <a:srgbClr val="FF0000"/>
                </a:solidFill>
              </a:rPr>
              <a:t>does</a:t>
            </a:r>
            <a:r>
              <a:rPr lang="cs-CZ" sz="2800" b="1" i="1" dirty="0">
                <a:solidFill>
                  <a:srgbClr val="FF0000"/>
                </a:solidFill>
              </a:rPr>
              <a:t> / </a:t>
            </a:r>
            <a:r>
              <a:rPr lang="cs-CZ" sz="2800" b="1" i="1" dirty="0" err="1">
                <a:solidFill>
                  <a:srgbClr val="FF0000"/>
                </a:solidFill>
              </a:rPr>
              <a:t>doesn</a:t>
            </a:r>
            <a:r>
              <a:rPr lang="cs-CZ" sz="2800" b="1" i="1" dirty="0">
                <a:solidFill>
                  <a:srgbClr val="FF0000"/>
                </a:solidFill>
              </a:rPr>
              <a:t>´t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Jak utvořím oznam.větu,otázku a zápor?</a:t>
            </a:r>
          </a:p>
        </p:txBody>
      </p:sp>
      <p:sp>
        <p:nvSpPr>
          <p:cNvPr id="5126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260600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mtClean="0"/>
              <a:t>Pro oznam.větu použiji sloveso, jak ho znám (pouze pro he, she, it přidám  </a:t>
            </a:r>
            <a:r>
              <a:rPr lang="cs-CZ" smtClean="0">
                <a:solidFill>
                  <a:srgbClr val="FF0000"/>
                </a:solidFill>
              </a:rPr>
              <a:t>– s</a:t>
            </a:r>
            <a:r>
              <a:rPr lang="cs-CZ" smtClean="0"/>
              <a:t>)</a:t>
            </a:r>
          </a:p>
          <a:p>
            <a:pPr algn="ctr">
              <a:buFont typeface="Wingdings" pitchFamily="2" charset="2"/>
              <a:buChar char="v"/>
            </a:pPr>
            <a:r>
              <a:rPr lang="cs-CZ" smtClean="0"/>
              <a:t>Pro otázku či zápor použiji pomocné sloveso </a:t>
            </a:r>
            <a:r>
              <a:rPr lang="cs-CZ" b="1" i="1" u="sng" smtClean="0">
                <a:solidFill>
                  <a:srgbClr val="FF0000"/>
                </a:solidFill>
              </a:rPr>
              <a:t>do</a:t>
            </a:r>
          </a:p>
          <a:p>
            <a:pPr>
              <a:buFontTx/>
              <a:buNone/>
            </a:pPr>
            <a:endParaRPr lang="cs-CZ" b="1" i="1" u="sng" smtClean="0">
              <a:solidFill>
                <a:srgbClr val="FF0000"/>
              </a:solidFill>
            </a:endParaRPr>
          </a:p>
          <a:p>
            <a:pPr>
              <a:buFontTx/>
              <a:buNone/>
            </a:pPr>
            <a:endParaRPr lang="cs-CZ" b="1" i="1" u="sng" smtClean="0">
              <a:solidFill>
                <a:srgbClr val="FF0000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395536" y="3429000"/>
            <a:ext cx="3816424" cy="2808312"/>
          </a:xfrm>
          <a:prstGeom prst="ellipse">
            <a:avLst/>
          </a:prstGeo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130" name="TextovéPole 4"/>
          <p:cNvSpPr txBox="1">
            <a:spLocks noChangeArrowheads="1"/>
          </p:cNvSpPr>
          <p:nvPr/>
        </p:nvSpPr>
        <p:spPr bwMode="auto">
          <a:xfrm>
            <a:off x="1331913" y="4437063"/>
            <a:ext cx="2087562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 b="1" i="1">
                <a:solidFill>
                  <a:srgbClr val="FF0000"/>
                </a:solidFill>
              </a:rPr>
              <a:t>do / don´t</a:t>
            </a:r>
          </a:p>
        </p:txBody>
      </p:sp>
      <p:sp>
        <p:nvSpPr>
          <p:cNvPr id="5131" name="TextovéPole 5"/>
          <p:cNvSpPr txBox="1">
            <a:spLocks noChangeArrowheads="1"/>
          </p:cNvSpPr>
          <p:nvPr/>
        </p:nvSpPr>
        <p:spPr bwMode="auto">
          <a:xfrm>
            <a:off x="1403350" y="3644900"/>
            <a:ext cx="50482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b="1">
                <a:solidFill>
                  <a:srgbClr val="0070C0"/>
                </a:solidFill>
              </a:rPr>
              <a:t>I</a:t>
            </a:r>
          </a:p>
        </p:txBody>
      </p:sp>
      <p:sp>
        <p:nvSpPr>
          <p:cNvPr id="5132" name="TextovéPole 6"/>
          <p:cNvSpPr txBox="1">
            <a:spLocks noChangeArrowheads="1"/>
          </p:cNvSpPr>
          <p:nvPr/>
        </p:nvSpPr>
        <p:spPr bwMode="auto">
          <a:xfrm>
            <a:off x="2771775" y="3573463"/>
            <a:ext cx="7207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>
                <a:solidFill>
                  <a:srgbClr val="0070C0"/>
                </a:solidFill>
              </a:rPr>
              <a:t>you</a:t>
            </a:r>
          </a:p>
        </p:txBody>
      </p:sp>
      <p:sp>
        <p:nvSpPr>
          <p:cNvPr id="5133" name="TextovéPole 7"/>
          <p:cNvSpPr txBox="1">
            <a:spLocks noChangeArrowheads="1"/>
          </p:cNvSpPr>
          <p:nvPr/>
        </p:nvSpPr>
        <p:spPr bwMode="auto">
          <a:xfrm>
            <a:off x="1187450" y="5229225"/>
            <a:ext cx="72072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>
                <a:solidFill>
                  <a:srgbClr val="0070C0"/>
                </a:solidFill>
              </a:rPr>
              <a:t>we</a:t>
            </a:r>
          </a:p>
        </p:txBody>
      </p:sp>
      <p:sp>
        <p:nvSpPr>
          <p:cNvPr id="5134" name="TextovéPole 8"/>
          <p:cNvSpPr txBox="1">
            <a:spLocks noChangeArrowheads="1"/>
          </p:cNvSpPr>
          <p:nvPr/>
        </p:nvSpPr>
        <p:spPr bwMode="auto">
          <a:xfrm>
            <a:off x="2627313" y="5229225"/>
            <a:ext cx="865187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>
                <a:solidFill>
                  <a:srgbClr val="0070C0"/>
                </a:solidFill>
              </a:rPr>
              <a:t>they</a:t>
            </a:r>
          </a:p>
        </p:txBody>
      </p:sp>
      <p:cxnSp>
        <p:nvCxnSpPr>
          <p:cNvPr id="14" name="Přímá spojovací čára 13"/>
          <p:cNvCxnSpPr/>
          <p:nvPr/>
        </p:nvCxnSpPr>
        <p:spPr>
          <a:xfrm rot="16200000" flipH="1">
            <a:off x="1584325" y="4113213"/>
            <a:ext cx="431800" cy="2159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2482850" y="4149726"/>
            <a:ext cx="504825" cy="2159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1439862" y="5049838"/>
            <a:ext cx="288925" cy="2159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16200000" flipH="1">
            <a:off x="2807495" y="5050631"/>
            <a:ext cx="360362" cy="14287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39" name="TextovéPole 31"/>
          <p:cNvSpPr txBox="1">
            <a:spLocks noChangeArrowheads="1"/>
          </p:cNvSpPr>
          <p:nvPr/>
        </p:nvSpPr>
        <p:spPr bwMode="auto">
          <a:xfrm>
            <a:off x="6156325" y="3716338"/>
            <a:ext cx="8636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>
                <a:solidFill>
                  <a:srgbClr val="0070C0"/>
                </a:solidFill>
              </a:rPr>
              <a:t>he</a:t>
            </a:r>
          </a:p>
        </p:txBody>
      </p:sp>
      <p:sp>
        <p:nvSpPr>
          <p:cNvPr id="5140" name="TextovéPole 32"/>
          <p:cNvSpPr txBox="1">
            <a:spLocks noChangeArrowheads="1"/>
          </p:cNvSpPr>
          <p:nvPr/>
        </p:nvSpPr>
        <p:spPr bwMode="auto">
          <a:xfrm>
            <a:off x="5292725" y="5373688"/>
            <a:ext cx="8636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>
                <a:solidFill>
                  <a:srgbClr val="0070C0"/>
                </a:solidFill>
              </a:rPr>
              <a:t>she</a:t>
            </a:r>
          </a:p>
        </p:txBody>
      </p:sp>
      <p:sp>
        <p:nvSpPr>
          <p:cNvPr id="5141" name="TextovéPole 33"/>
          <p:cNvSpPr txBox="1">
            <a:spLocks noChangeArrowheads="1"/>
          </p:cNvSpPr>
          <p:nvPr/>
        </p:nvSpPr>
        <p:spPr bwMode="auto">
          <a:xfrm>
            <a:off x="7019925" y="5373688"/>
            <a:ext cx="865188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>
                <a:solidFill>
                  <a:srgbClr val="0070C0"/>
                </a:solidFill>
              </a:rPr>
              <a:t>it</a:t>
            </a:r>
          </a:p>
        </p:txBody>
      </p:sp>
      <p:cxnSp>
        <p:nvCxnSpPr>
          <p:cNvPr id="35" name="Přímá spojovací čára 34"/>
          <p:cNvCxnSpPr/>
          <p:nvPr/>
        </p:nvCxnSpPr>
        <p:spPr>
          <a:xfrm rot="5400000">
            <a:off x="6263482" y="4401344"/>
            <a:ext cx="36036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rot="16200000" flipH="1">
            <a:off x="6947694" y="5156994"/>
            <a:ext cx="288925" cy="14446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>
            <a:endCxn id="5140" idx="0"/>
          </p:cNvCxnSpPr>
          <p:nvPr/>
        </p:nvCxnSpPr>
        <p:spPr>
          <a:xfrm rot="5400000">
            <a:off x="5688012" y="5121276"/>
            <a:ext cx="288925" cy="2159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Pravopis 3.osoby </a:t>
            </a:r>
            <a:r>
              <a:rPr lang="cs-CZ" dirty="0" err="1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jedn.čísla</a:t>
            </a:r>
            <a:endParaRPr lang="cs-CZ" dirty="0" smtClean="0">
              <a:solidFill>
                <a:srgbClr val="990033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250825" y="1196975"/>
            <a:ext cx="8642350" cy="5472113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sz="2800" smtClean="0"/>
              <a:t>k většině sloves přidáváme koncovku  </a:t>
            </a:r>
            <a:r>
              <a:rPr lang="cs-CZ" b="1" u="sng" smtClean="0">
                <a:solidFill>
                  <a:srgbClr val="FFC000"/>
                </a:solidFill>
              </a:rPr>
              <a:t>-s</a:t>
            </a:r>
          </a:p>
          <a:p>
            <a:pPr>
              <a:buFontTx/>
              <a:buNone/>
            </a:pPr>
            <a:r>
              <a:rPr lang="cs-CZ" smtClean="0"/>
              <a:t>	</a:t>
            </a:r>
            <a:r>
              <a:rPr lang="cs-CZ" sz="3000" smtClean="0"/>
              <a:t>I like – he like</a:t>
            </a:r>
            <a:r>
              <a:rPr lang="cs-CZ" sz="3000" b="1" u="sng" smtClean="0">
                <a:solidFill>
                  <a:srgbClr val="FF0000"/>
                </a:solidFill>
              </a:rPr>
              <a:t>s</a:t>
            </a:r>
            <a:r>
              <a:rPr lang="cs-CZ" sz="3000" smtClean="0"/>
              <a:t>		I walk – she walk</a:t>
            </a:r>
            <a:r>
              <a:rPr lang="cs-CZ" sz="3000" b="1" u="sng" smtClean="0">
                <a:solidFill>
                  <a:srgbClr val="FF0000"/>
                </a:solidFill>
              </a:rPr>
              <a:t>s</a:t>
            </a:r>
          </a:p>
          <a:p>
            <a:pPr>
              <a:buFont typeface="Wingdings" pitchFamily="2" charset="2"/>
              <a:buChar char="ü"/>
            </a:pPr>
            <a:r>
              <a:rPr lang="cs-CZ" sz="2800" smtClean="0"/>
              <a:t>u sloves končících na –ss, -sh, -ch, -x, -o přidáme koncovku  </a:t>
            </a:r>
            <a:r>
              <a:rPr lang="cs-CZ" b="1" u="sng" smtClean="0">
                <a:solidFill>
                  <a:srgbClr val="FFC000"/>
                </a:solidFill>
              </a:rPr>
              <a:t>-es</a:t>
            </a:r>
            <a:r>
              <a:rPr lang="cs-CZ" smtClean="0">
                <a:solidFill>
                  <a:srgbClr val="FFC000"/>
                </a:solidFill>
              </a:rPr>
              <a:t/>
            </a:r>
            <a:br>
              <a:rPr lang="cs-CZ" smtClean="0">
                <a:solidFill>
                  <a:srgbClr val="FFC000"/>
                </a:solidFill>
              </a:rPr>
            </a:br>
            <a:r>
              <a:rPr lang="cs-CZ" sz="3000" smtClean="0"/>
              <a:t>I brush – he brush</a:t>
            </a:r>
            <a:r>
              <a:rPr lang="cs-CZ" sz="3000" b="1" u="sng" smtClean="0">
                <a:solidFill>
                  <a:srgbClr val="FF0000"/>
                </a:solidFill>
              </a:rPr>
              <a:t>es</a:t>
            </a:r>
            <a:r>
              <a:rPr lang="cs-CZ" sz="3000" smtClean="0"/>
              <a:t>	I kiss – she kiss</a:t>
            </a:r>
            <a:r>
              <a:rPr lang="cs-CZ" sz="3000" b="1" u="sng" smtClean="0">
                <a:solidFill>
                  <a:srgbClr val="FF0000"/>
                </a:solidFill>
              </a:rPr>
              <a:t>es</a:t>
            </a:r>
          </a:p>
          <a:p>
            <a:pPr>
              <a:buFont typeface="Wingdings" pitchFamily="2" charset="2"/>
              <a:buChar char="ü"/>
            </a:pPr>
            <a:r>
              <a:rPr lang="cs-CZ" smtClean="0">
                <a:solidFill>
                  <a:schemeClr val="tx2"/>
                </a:solidFill>
              </a:rPr>
              <a:t> </a:t>
            </a:r>
            <a:r>
              <a:rPr lang="cs-CZ" sz="2800" smtClean="0"/>
              <a:t>u sloves končících na </a:t>
            </a:r>
            <a:r>
              <a:rPr lang="cs-CZ" sz="2800" i="1" u="sng" smtClean="0"/>
              <a:t>souhlásku</a:t>
            </a:r>
            <a:r>
              <a:rPr lang="cs-CZ" sz="2800" smtClean="0"/>
              <a:t> a „y“  písmeno „y“ odstraníme a přidáme koncovku  </a:t>
            </a:r>
            <a:r>
              <a:rPr lang="cs-CZ" b="1" u="sng" smtClean="0">
                <a:solidFill>
                  <a:srgbClr val="FFC000"/>
                </a:solidFill>
              </a:rPr>
              <a:t>-ies</a:t>
            </a:r>
            <a:r>
              <a:rPr lang="cs-CZ" smtClean="0">
                <a:solidFill>
                  <a:srgbClr val="FFC000"/>
                </a:solidFill>
              </a:rPr>
              <a:t/>
            </a:r>
            <a:br>
              <a:rPr lang="cs-CZ" smtClean="0">
                <a:solidFill>
                  <a:srgbClr val="FFC000"/>
                </a:solidFill>
              </a:rPr>
            </a:br>
            <a:r>
              <a:rPr lang="cs-CZ" sz="3000" smtClean="0"/>
              <a:t>I cry – he cr</a:t>
            </a:r>
            <a:r>
              <a:rPr lang="cs-CZ" sz="3000" b="1" u="sng" smtClean="0">
                <a:solidFill>
                  <a:srgbClr val="FF0000"/>
                </a:solidFill>
              </a:rPr>
              <a:t>ies</a:t>
            </a:r>
            <a:r>
              <a:rPr lang="cs-CZ" sz="3000" smtClean="0"/>
              <a:t>		I fly – she fl</a:t>
            </a:r>
            <a:r>
              <a:rPr lang="cs-CZ" sz="3000" b="1" u="sng" smtClean="0">
                <a:solidFill>
                  <a:srgbClr val="FF0000"/>
                </a:solidFill>
              </a:rPr>
              <a:t>ies</a:t>
            </a:r>
          </a:p>
          <a:p>
            <a:pPr>
              <a:buFont typeface="Wingdings" pitchFamily="2" charset="2"/>
              <a:buChar char="ü"/>
            </a:pPr>
            <a:r>
              <a:rPr lang="cs-CZ" sz="2800" smtClean="0"/>
              <a:t>u sloves končících na </a:t>
            </a:r>
            <a:r>
              <a:rPr lang="cs-CZ" sz="2800" i="1" u="sng" smtClean="0"/>
              <a:t>samohlásku</a:t>
            </a:r>
            <a:r>
              <a:rPr lang="cs-CZ" sz="2800" smtClean="0"/>
              <a:t> a „y“přidáme  </a:t>
            </a:r>
            <a:r>
              <a:rPr lang="cs-CZ" b="1" u="sng" smtClean="0">
                <a:solidFill>
                  <a:srgbClr val="FFC000"/>
                </a:solidFill>
              </a:rPr>
              <a:t>-s</a:t>
            </a:r>
            <a:r>
              <a:rPr lang="cs-CZ" smtClean="0">
                <a:solidFill>
                  <a:srgbClr val="FFC000"/>
                </a:solidFill>
              </a:rPr>
              <a:t/>
            </a:r>
            <a:br>
              <a:rPr lang="cs-CZ" smtClean="0">
                <a:solidFill>
                  <a:srgbClr val="FFC000"/>
                </a:solidFill>
              </a:rPr>
            </a:br>
            <a:r>
              <a:rPr lang="cs-CZ" sz="3000" smtClean="0"/>
              <a:t>I stay – he stay</a:t>
            </a:r>
            <a:r>
              <a:rPr lang="cs-CZ" sz="3000" b="1" u="sng" smtClean="0">
                <a:solidFill>
                  <a:srgbClr val="FF0000"/>
                </a:solidFill>
              </a:rPr>
              <a:t>s</a:t>
            </a:r>
            <a:r>
              <a:rPr lang="cs-CZ" sz="3000" smtClean="0"/>
              <a:t>		I play – she play</a:t>
            </a:r>
            <a:r>
              <a:rPr lang="cs-CZ" sz="3000" b="1" u="sng" smtClean="0">
                <a:solidFill>
                  <a:srgbClr val="FF0000"/>
                </a:solidFill>
              </a:rPr>
              <a:t>s</a:t>
            </a:r>
          </a:p>
          <a:p>
            <a:pPr>
              <a:buFont typeface="Wingdings" pitchFamily="2" charset="2"/>
              <a:buChar char="ü"/>
            </a:pPr>
            <a:endParaRPr lang="cs-CZ" smtClean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000" dirty="0" err="1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Add</a:t>
            </a:r>
            <a:r>
              <a:rPr lang="cs-CZ" sz="4000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 </a:t>
            </a:r>
            <a:r>
              <a:rPr lang="cs-CZ" sz="4000" dirty="0" err="1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three</a:t>
            </a:r>
            <a:r>
              <a:rPr lang="cs-CZ" sz="4000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 </a:t>
            </a:r>
            <a:r>
              <a:rPr lang="cs-CZ" sz="4000" dirty="0" err="1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verbs</a:t>
            </a:r>
            <a:r>
              <a:rPr lang="cs-CZ" sz="4000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 in </a:t>
            </a:r>
            <a:r>
              <a:rPr lang="cs-CZ" sz="4000" dirty="0" err="1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each</a:t>
            </a:r>
            <a:r>
              <a:rPr lang="cs-CZ" sz="4000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 </a:t>
            </a:r>
            <a:r>
              <a:rPr lang="cs-CZ" sz="4000" dirty="0" err="1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group</a:t>
            </a:r>
            <a:r>
              <a:rPr lang="cs-CZ" sz="4000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 </a:t>
            </a:r>
            <a:r>
              <a:rPr lang="cs-CZ" sz="4000" dirty="0" err="1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of</a:t>
            </a:r>
            <a:r>
              <a:rPr lang="cs-CZ" sz="4000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 </a:t>
            </a:r>
            <a:r>
              <a:rPr lang="cs-CZ" sz="4000" dirty="0" err="1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them</a:t>
            </a:r>
            <a:endParaRPr lang="cs-CZ" sz="4000" dirty="0" smtClean="0">
              <a:solidFill>
                <a:srgbClr val="990033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txBody>
          <a:bodyPr/>
          <a:lstStyle/>
          <a:p>
            <a:pPr>
              <a:defRPr/>
            </a:pPr>
            <a:r>
              <a:rPr lang="cs-CZ" dirty="0" err="1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Make</a:t>
            </a:r>
            <a:r>
              <a:rPr lang="cs-CZ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the</a:t>
            </a:r>
            <a:r>
              <a:rPr lang="cs-CZ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 </a:t>
            </a:r>
            <a:r>
              <a:rPr lang="cs-CZ" dirty="0" err="1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correct</a:t>
            </a:r>
            <a:r>
              <a:rPr lang="cs-CZ" dirty="0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 verb </a:t>
            </a:r>
            <a:r>
              <a:rPr lang="cs-CZ" dirty="0" err="1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form</a:t>
            </a:r>
            <a:endParaRPr lang="cs-CZ" dirty="0" smtClean="0">
              <a:solidFill>
                <a:srgbClr val="990033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895850"/>
          </a:xfrm>
          <a:gradFill rotWithShape="0"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/>
          </a:gradFill>
        </p:spPr>
        <p:txBody>
          <a:bodyPr/>
          <a:lstStyle/>
          <a:p>
            <a:pPr>
              <a:buFontTx/>
              <a:buBlip>
                <a:blip r:embed="rId2"/>
              </a:buBlip>
            </a:pPr>
            <a:r>
              <a:rPr lang="cs-CZ" smtClean="0"/>
              <a:t>. ……………. (she/like) reading books?</a:t>
            </a:r>
          </a:p>
          <a:p>
            <a:pPr>
              <a:buFontTx/>
              <a:buBlip>
                <a:blip r:embed="rId2"/>
              </a:buBlip>
            </a:pPr>
            <a:r>
              <a:rPr lang="cs-CZ" smtClean="0"/>
              <a:t>We  ………….. (hate) soap operas but we …………….. (not/mind) comedies.</a:t>
            </a:r>
          </a:p>
          <a:p>
            <a:pPr>
              <a:buFontTx/>
              <a:buBlip>
                <a:blip r:embed="rId2"/>
              </a:buBlip>
            </a:pPr>
            <a:r>
              <a:rPr lang="cs-CZ" smtClean="0"/>
              <a:t>…………………. (you/watch)  TV in the morning?</a:t>
            </a:r>
          </a:p>
          <a:p>
            <a:pPr>
              <a:buFontTx/>
              <a:buBlip>
                <a:blip r:embed="rId2"/>
              </a:buBlip>
            </a:pPr>
            <a:r>
              <a:rPr lang="cs-CZ" smtClean="0"/>
              <a:t>Bob ………….. (like) listening to jazz but     he ……………. (be) crazy about rock.</a:t>
            </a:r>
          </a:p>
        </p:txBody>
      </p:sp>
      <p:pic>
        <p:nvPicPr>
          <p:cNvPr id="8196" name="Picture 2" descr="C:\Documents and Settings\MARTJI\Local Settings\Temporary Internet Files\Content.IE5\HTZDYHDN\MC900434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17600">
            <a:off x="7072313" y="4516438"/>
            <a:ext cx="1654175" cy="204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txBody>
          <a:bodyPr/>
          <a:lstStyle/>
          <a:p>
            <a:pPr>
              <a:defRPr/>
            </a:pPr>
            <a:r>
              <a:rPr lang="cs-CZ" dirty="0" err="1" smtClean="0">
                <a:solidFill>
                  <a:srgbClr val="990033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omic Sans MS" pitchFamily="66" charset="0"/>
              </a:rPr>
              <a:t>Solution</a:t>
            </a:r>
            <a:endParaRPr lang="cs-CZ" dirty="0" smtClean="0">
              <a:solidFill>
                <a:srgbClr val="990033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  <a:gradFill flip="none" rotWithShape="1"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path path="circle">
              <a:fillToRect l="100000" t="100000"/>
            </a:path>
            <a:tileRect r="-100000" b="-100000"/>
          </a:gradFill>
          <a:ln>
            <a:miter lim="800000"/>
            <a:headEnd/>
            <a:tailEnd/>
          </a:ln>
          <a:extLst/>
        </p:spPr>
        <p:txBody>
          <a:bodyPr/>
          <a:lstStyle/>
          <a:p>
            <a:pPr>
              <a:defRPr/>
            </a:pPr>
            <a:endParaRPr lang="cs-CZ" b="1" dirty="0" smtClean="0">
              <a:solidFill>
                <a:srgbClr val="FF0000"/>
              </a:solidFill>
            </a:endParaRPr>
          </a:p>
          <a:p>
            <a:pPr>
              <a:defRPr/>
            </a:pPr>
            <a:r>
              <a:rPr lang="cs-CZ" b="1" dirty="0" err="1" smtClean="0">
                <a:solidFill>
                  <a:srgbClr val="FF0000"/>
                </a:solidFill>
              </a:rPr>
              <a:t>Does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reading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?</a:t>
            </a:r>
          </a:p>
          <a:p>
            <a:pPr>
              <a:defRPr/>
            </a:pPr>
            <a:r>
              <a:rPr lang="cs-CZ" dirty="0" err="1" smtClean="0"/>
              <a:t>We</a:t>
            </a:r>
            <a:r>
              <a:rPr lang="cs-CZ" dirty="0" smtClean="0"/>
              <a:t>  </a:t>
            </a:r>
            <a:r>
              <a:rPr lang="cs-CZ" b="1" dirty="0" err="1" smtClean="0">
                <a:solidFill>
                  <a:srgbClr val="FF0000"/>
                </a:solidFill>
              </a:rPr>
              <a:t>hate</a:t>
            </a:r>
            <a:r>
              <a:rPr lang="cs-CZ" dirty="0" smtClean="0"/>
              <a:t> </a:t>
            </a:r>
            <a:r>
              <a:rPr lang="cs-CZ" dirty="0" err="1" smtClean="0"/>
              <a:t>soap</a:t>
            </a:r>
            <a:r>
              <a:rPr lang="cs-CZ" dirty="0" smtClean="0"/>
              <a:t> </a:t>
            </a:r>
            <a:r>
              <a:rPr lang="cs-CZ" dirty="0" err="1" smtClean="0"/>
              <a:t>operas</a:t>
            </a:r>
            <a:r>
              <a:rPr lang="cs-CZ" dirty="0" smtClean="0"/>
              <a:t> </a:t>
            </a:r>
            <a:r>
              <a:rPr lang="cs-CZ" dirty="0" err="1" smtClean="0"/>
              <a:t>but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mind</a:t>
            </a:r>
            <a:r>
              <a:rPr lang="cs-CZ" dirty="0" smtClean="0"/>
              <a:t> </a:t>
            </a:r>
            <a:r>
              <a:rPr lang="cs-CZ" dirty="0" err="1" smtClean="0"/>
              <a:t>comedies</a:t>
            </a:r>
            <a:r>
              <a:rPr lang="cs-CZ" dirty="0" smtClean="0"/>
              <a:t>.</a:t>
            </a:r>
          </a:p>
          <a:p>
            <a:pPr>
              <a:defRPr/>
            </a:pPr>
            <a:r>
              <a:rPr lang="cs-CZ" b="1" dirty="0" smtClean="0">
                <a:solidFill>
                  <a:srgbClr val="FF0000"/>
                </a:solidFill>
              </a:rPr>
              <a:t>Do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watch</a:t>
            </a:r>
            <a:r>
              <a:rPr lang="cs-CZ" dirty="0" smtClean="0"/>
              <a:t> TV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morning</a:t>
            </a:r>
            <a:r>
              <a:rPr lang="cs-CZ" dirty="0" smtClean="0"/>
              <a:t>?</a:t>
            </a:r>
          </a:p>
          <a:p>
            <a:pPr>
              <a:defRPr/>
            </a:pPr>
            <a:r>
              <a:rPr lang="cs-CZ" dirty="0" smtClean="0"/>
              <a:t>Bob </a:t>
            </a:r>
            <a:r>
              <a:rPr lang="cs-CZ" b="1" dirty="0" err="1" smtClean="0">
                <a:solidFill>
                  <a:srgbClr val="FF0000"/>
                </a:solidFill>
              </a:rPr>
              <a:t>likes</a:t>
            </a:r>
            <a:r>
              <a:rPr lang="cs-CZ" dirty="0" smtClean="0"/>
              <a:t> </a:t>
            </a:r>
            <a:r>
              <a:rPr lang="cs-CZ" dirty="0" err="1" smtClean="0"/>
              <a:t>listening</a:t>
            </a:r>
            <a:r>
              <a:rPr lang="cs-CZ" dirty="0" smtClean="0"/>
              <a:t> to jazz </a:t>
            </a:r>
            <a:r>
              <a:rPr lang="cs-CZ" dirty="0" err="1" smtClean="0"/>
              <a:t>but</a:t>
            </a:r>
            <a:r>
              <a:rPr lang="cs-CZ" dirty="0" smtClean="0"/>
              <a:t>   he </a:t>
            </a:r>
            <a:r>
              <a:rPr lang="cs-CZ" b="1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/>
              <a:t> </a:t>
            </a:r>
            <a:r>
              <a:rPr lang="cs-CZ" dirty="0" err="1" smtClean="0"/>
              <a:t>crazy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rock.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/>
          </a:p>
        </p:txBody>
      </p:sp>
      <p:pic>
        <p:nvPicPr>
          <p:cNvPr id="9222" name="Picture 2" descr="C:\Documents and Settings\MARTJI\Local Settings\Temporary Internet Files\Content.IE5\0V3LWHLY\MC90043248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863" y="4724400"/>
            <a:ext cx="2628900" cy="168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Picture 3" descr="C:\Documents and Settings\MARTJI\Local Settings\Temporary Internet Files\Content.IE5\0V3LWHLY\MC9004343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260350"/>
            <a:ext cx="2233612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3"/>
          <p:cNvSpPr txBox="1">
            <a:spLocks noChangeArrowheads="1"/>
          </p:cNvSpPr>
          <p:nvPr/>
        </p:nvSpPr>
        <p:spPr bwMode="auto">
          <a:xfrm>
            <a:off x="539750" y="549275"/>
            <a:ext cx="74168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3600" b="1"/>
              <a:t>Metodický list </a:t>
            </a:r>
          </a:p>
        </p:txBody>
      </p:sp>
      <p:sp>
        <p:nvSpPr>
          <p:cNvPr id="10243" name="Obdélník 4"/>
          <p:cNvSpPr>
            <a:spLocks noChangeArrowheads="1"/>
          </p:cNvSpPr>
          <p:nvPr/>
        </p:nvSpPr>
        <p:spPr bwMode="auto">
          <a:xfrm>
            <a:off x="539750" y="766763"/>
            <a:ext cx="8064500" cy="4554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 sz="3200" b="1" i="1">
              <a:solidFill>
                <a:srgbClr val="1F497D"/>
              </a:solidFill>
              <a:latin typeface="Calibri" pitchFamily="34" charset="0"/>
              <a:cs typeface="Arial" charset="0"/>
            </a:endParaRPr>
          </a:p>
          <a:p>
            <a:r>
              <a:rPr lang="cs-CZ" sz="2000">
                <a:latin typeface="Calibri" pitchFamily="34" charset="0"/>
                <a:cs typeface="Arial" charset="0"/>
              </a:rPr>
              <a:t>Materiál je určen žákům 2.stupně. Je zaměřený na přítomný čas prostý –oznamovací, tázací, záporná věta.</a:t>
            </a:r>
          </a:p>
          <a:p>
            <a:r>
              <a:rPr lang="cs-CZ" sz="2000">
                <a:latin typeface="Calibri" pitchFamily="34" charset="0"/>
                <a:cs typeface="Arial" charset="0"/>
              </a:rPr>
              <a:t>Je vhodné pokračovat dig.učebním materiálem nazvaným Přítomný čas průběhový.</a:t>
            </a:r>
          </a:p>
          <a:p>
            <a:endParaRPr lang="cs-CZ" sz="2000">
              <a:latin typeface="Calibri" pitchFamily="34" charset="0"/>
              <a:cs typeface="Arial" charset="0"/>
            </a:endParaRPr>
          </a:p>
          <a:p>
            <a:r>
              <a:rPr lang="cs-CZ" sz="2000" b="1">
                <a:latin typeface="Calibri" pitchFamily="34" charset="0"/>
                <a:cs typeface="Arial" charset="0"/>
              </a:rPr>
              <a:t>Snímek 2-5 :  </a:t>
            </a:r>
            <a:r>
              <a:rPr lang="cs-CZ" sz="2000">
                <a:latin typeface="Calibri" pitchFamily="34" charset="0"/>
                <a:cs typeface="Arial" charset="0"/>
              </a:rPr>
              <a:t>základní informace o přítomném čase prostém</a:t>
            </a:r>
            <a:endParaRPr lang="cs-CZ" sz="2000" b="1">
              <a:latin typeface="Calibri" pitchFamily="34" charset="0"/>
              <a:cs typeface="Arial" charset="0"/>
            </a:endParaRPr>
          </a:p>
          <a:p>
            <a:endParaRPr lang="cs-CZ" sz="2000">
              <a:latin typeface="Calibri" pitchFamily="34" charset="0"/>
              <a:cs typeface="Arial" charset="0"/>
            </a:endParaRPr>
          </a:p>
          <a:p>
            <a:r>
              <a:rPr lang="cs-CZ" sz="2000" b="1">
                <a:latin typeface="Calibri" pitchFamily="34" charset="0"/>
                <a:cs typeface="Arial" charset="0"/>
              </a:rPr>
              <a:t>Snímek 6 :  </a:t>
            </a:r>
            <a:r>
              <a:rPr lang="cs-CZ" sz="2000">
                <a:latin typeface="Calibri" pitchFamily="34" charset="0"/>
                <a:cs typeface="Arial" charset="0"/>
              </a:rPr>
              <a:t>3.osoba č.j. – příklady, žáci vyhledávají slovesa podle daného pravopisu</a:t>
            </a:r>
            <a:endParaRPr lang="cs-CZ" sz="2000" b="1">
              <a:latin typeface="Calibri" pitchFamily="34" charset="0"/>
              <a:cs typeface="Arial" charset="0"/>
            </a:endParaRPr>
          </a:p>
          <a:p>
            <a:endParaRPr lang="cs-CZ" sz="2000">
              <a:latin typeface="Calibri" pitchFamily="34" charset="0"/>
              <a:cs typeface="Arial" charset="0"/>
            </a:endParaRPr>
          </a:p>
          <a:p>
            <a:r>
              <a:rPr lang="cs-CZ" sz="2000" b="1">
                <a:latin typeface="Calibri" pitchFamily="34" charset="0"/>
                <a:cs typeface="Arial" charset="0"/>
              </a:rPr>
              <a:t>Snímek 7 : </a:t>
            </a:r>
            <a:r>
              <a:rPr lang="cs-CZ" sz="2000">
                <a:latin typeface="Calibri" pitchFamily="34" charset="0"/>
                <a:cs typeface="Arial" charset="0"/>
              </a:rPr>
              <a:t>procvičení přít.času</a:t>
            </a:r>
          </a:p>
          <a:p>
            <a:endParaRPr lang="cs-CZ" sz="2000">
              <a:latin typeface="Calibri" pitchFamily="34" charset="0"/>
              <a:cs typeface="Arial" charset="0"/>
            </a:endParaRPr>
          </a:p>
          <a:p>
            <a:r>
              <a:rPr lang="cs-CZ" b="1">
                <a:latin typeface="Calibri" pitchFamily="34" charset="0"/>
                <a:cs typeface="Arial" charset="0"/>
              </a:rPr>
              <a:t>Snímek 8 :</a:t>
            </a:r>
            <a:r>
              <a:rPr lang="cs-CZ">
                <a:latin typeface="Calibri" pitchFamily="34" charset="0"/>
                <a:cs typeface="Arial" charset="0"/>
              </a:rPr>
              <a:t>  řešení cvičení ze snímku 7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250825" y="3357563"/>
            <a:ext cx="8569325" cy="1727200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</a:pPr>
            <a:r>
              <a:rPr lang="cs-CZ" sz="2400" smtClean="0">
                <a:solidFill>
                  <a:schemeClr val="bg1"/>
                </a:solidFill>
              </a:rPr>
              <a:t/>
            </a:r>
            <a:br>
              <a:rPr lang="cs-CZ" sz="2400" smtClean="0">
                <a:solidFill>
                  <a:schemeClr val="bg1"/>
                </a:solidFill>
              </a:rPr>
            </a:br>
            <a:endParaRPr lang="cs-CZ" sz="2400" smtClean="0">
              <a:solidFill>
                <a:srgbClr val="C0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17525" y="476250"/>
            <a:ext cx="8302625" cy="350837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3600" b="1" u="sng" kern="0" dirty="0">
                <a:solidFill>
                  <a:srgbClr val="000000">
                    <a:lumMod val="95000"/>
                    <a:lumOff val="5000"/>
                  </a:srgbClr>
                </a:solidFill>
                <a:latin typeface="Arial"/>
                <a:ea typeface="+mj-ea"/>
                <a:cs typeface="+mj-cs"/>
              </a:rPr>
              <a:t>Použitý obrazový materiál</a:t>
            </a:r>
            <a:br>
              <a:rPr lang="cs-CZ" sz="3600" b="1" u="sng" kern="0" dirty="0">
                <a:solidFill>
                  <a:srgbClr val="000000">
                    <a:lumMod val="95000"/>
                    <a:lumOff val="5000"/>
                  </a:srgbClr>
                </a:solidFill>
                <a:latin typeface="Arial"/>
                <a:ea typeface="+mj-ea"/>
                <a:cs typeface="+mj-cs"/>
              </a:rPr>
            </a:br>
            <a:r>
              <a:rPr lang="cs-CZ" sz="3200" kern="0" dirty="0">
                <a:solidFill>
                  <a:srgbClr val="C00000"/>
                </a:solidFill>
                <a:latin typeface="Arial"/>
                <a:ea typeface="+mj-ea"/>
                <a:cs typeface="+mj-cs"/>
                <a:hlinkClick r:id="rId2"/>
              </a:rPr>
              <a:t>www.cmis.cz/dum</a:t>
            </a:r>
            <a:endParaRPr lang="cs-CZ" sz="3200" kern="0" dirty="0">
              <a:solidFill>
                <a:srgbClr val="C00000"/>
              </a:solidFill>
              <a:latin typeface="Arial"/>
              <a:ea typeface="+mj-ea"/>
              <a:cs typeface="+mj-cs"/>
            </a:endParaRPr>
          </a:p>
          <a:p>
            <a:pPr>
              <a:defRPr/>
            </a:pPr>
            <a:endParaRPr lang="cs-CZ" sz="3200" kern="0" dirty="0">
              <a:solidFill>
                <a:srgbClr val="C00000"/>
              </a:solidFill>
              <a:latin typeface="Arial"/>
              <a:ea typeface="+mj-ea"/>
              <a:cs typeface="+mj-cs"/>
            </a:endParaRPr>
          </a:p>
          <a:p>
            <a:pPr>
              <a:defRPr/>
            </a:pPr>
            <a:r>
              <a:rPr lang="cs-CZ" b="1" dirty="0"/>
              <a:t>Snímek 2 : </a:t>
            </a:r>
            <a:r>
              <a:rPr lang="cs-CZ" dirty="0">
                <a:hlinkClick r:id="rId3"/>
              </a:rPr>
              <a:t>http://nd01.jxs.cz/644/194/1c9b961cbc_1118783_o2.gif</a:t>
            </a:r>
            <a:endParaRPr lang="cs-CZ" dirty="0"/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b="1" dirty="0"/>
              <a:t>Snímek 7,8 : </a:t>
            </a:r>
            <a:r>
              <a:rPr lang="cs-CZ" dirty="0"/>
              <a:t>galerie PowerPoint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r>
              <a:rPr lang="cs-CZ" sz="3200" kern="0" dirty="0">
                <a:solidFill>
                  <a:srgbClr val="C00000"/>
                </a:solidFill>
                <a:latin typeface="Arial"/>
                <a:ea typeface="+mj-ea"/>
                <a:cs typeface="+mj-cs"/>
              </a:rPr>
              <a:t/>
            </a:r>
            <a:br>
              <a:rPr lang="cs-CZ" sz="3200" kern="0" dirty="0">
                <a:solidFill>
                  <a:srgbClr val="C00000"/>
                </a:solidFill>
                <a:latin typeface="Arial"/>
                <a:ea typeface="+mj-ea"/>
                <a:cs typeface="+mj-cs"/>
              </a:rPr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450</TotalTime>
  <Words>310</Words>
  <Application>Microsoft Office PowerPoint</Application>
  <PresentationFormat>Předvádění na obrazovce (4:3)</PresentationFormat>
  <Paragraphs>73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Calibri</vt:lpstr>
      <vt:lpstr>Comic Sans MS</vt:lpstr>
      <vt:lpstr>Wingdings</vt:lpstr>
      <vt:lpstr>Výchozí návrh</vt:lpstr>
      <vt:lpstr>Přítomný čas prostý</vt:lpstr>
      <vt:lpstr>Přítomný čas prostý</vt:lpstr>
      <vt:lpstr>Kdy čas použiji?</vt:lpstr>
      <vt:lpstr>Jak utvořím oznam.větu,otázku a zápor?</vt:lpstr>
      <vt:lpstr>Pravopis 3.osoby jedn.čísla</vt:lpstr>
      <vt:lpstr>Add three verbs in each group of them</vt:lpstr>
      <vt:lpstr>Make the correct verb form</vt:lpstr>
      <vt:lpstr>Solution</vt:lpstr>
      <vt:lpstr>Prezentace aplikace PowerPoint</vt:lpstr>
      <vt:lpstr> </vt:lpstr>
    </vt:vector>
  </TitlesOfParts>
  <Company>-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Přítomný čas prostý</dc:title>
  <dc:creator>ZŠ Házlov</dc:creator>
  <cp:lastModifiedBy>Hana Martínková</cp:lastModifiedBy>
  <cp:revision>81</cp:revision>
  <dcterms:created xsi:type="dcterms:W3CDTF">2011-02-04T10:23:39Z</dcterms:created>
  <dcterms:modified xsi:type="dcterms:W3CDTF">2013-02-22T20:50:54Z</dcterms:modified>
</cp:coreProperties>
</file>