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22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2" r:id="rId19"/>
    <p:sldId id="270" r:id="rId20"/>
    <p:sldId id="271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7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70A8BA-B136-4627-AE06-8D50150E61A2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D45493-1748-47C7-B303-5362292CB2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132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Slovesa se vpisují do tabulky.</a:t>
            </a:r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3576B2E-21B8-4C58-9727-ABB25DE2784F}" type="slidenum">
              <a:rPr lang="cs-CZ">
                <a:solidFill>
                  <a:prstClr val="black"/>
                </a:solidFill>
              </a:rPr>
              <a:pPr eaLnBrk="1" hangingPunct="1"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Klepnutím myši zobrazíte řešení.</a:t>
            </a:r>
          </a:p>
        </p:txBody>
      </p:sp>
      <p:sp>
        <p:nvSpPr>
          <p:cNvPr id="276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3AE4F44-3A26-45F0-A2A8-F3D9EB85C543}" type="slidenum">
              <a:rPr lang="cs-CZ">
                <a:solidFill>
                  <a:prstClr val="black"/>
                </a:solidFill>
              </a:rPr>
              <a:pPr eaLnBrk="1" hangingPunct="1"/>
              <a:t>8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Postupným klepnutím myši zobrazujete řešení.</a:t>
            </a:r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5F5BCD6-5989-47A6-9C5F-8E0BDE408339}" type="slidenum">
              <a:rPr lang="cs-CZ">
                <a:solidFill>
                  <a:prstClr val="black"/>
                </a:solidFill>
              </a:rPr>
              <a:pPr eaLnBrk="1" hangingPunct="1"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Postupné klepnutí myši = řešení </a:t>
            </a:r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53B7433-BF03-4F35-B598-DC92AB4ADBBF}" type="slidenum">
              <a:rPr lang="cs-CZ">
                <a:solidFill>
                  <a:prstClr val="black"/>
                </a:solidFill>
              </a:rPr>
              <a:pPr eaLnBrk="1" hangingPunct="1"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Písnička je zaměřena na přítomné časy.Zvuková nahrávka obsahuje úryvek písně, četba textu, slovní zásoba, fráze, pomalejší poslech textu, opakování frází – zastavujte dle potřeby. Klepnutím myši zobrazíte text s vynechanými slovy. Dalším klepnutím zobrazíte řešení. Dalším úkolem může být barevné podtrhání jednotlivých časů, překlad.</a:t>
            </a:r>
          </a:p>
        </p:txBody>
      </p:sp>
      <p:sp>
        <p:nvSpPr>
          <p:cNvPr id="307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629E5CB-E4B6-4770-A90F-9ADA3726CD70}" type="slidenum">
              <a:rPr lang="cs-CZ">
                <a:solidFill>
                  <a:prstClr val="black"/>
                </a:solidFill>
              </a:rPr>
              <a:pPr eaLnBrk="1" hangingPunct="1"/>
              <a:t>13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Text písně je součástí prezentace ve „wordovském dokumentu“.</a:t>
            </a:r>
          </a:p>
        </p:txBody>
      </p:sp>
      <p:sp>
        <p:nvSpPr>
          <p:cNvPr id="317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5C4424A-5C4B-473D-95D5-048F53DDF430}" type="slidenum">
              <a:rPr lang="cs-CZ">
                <a:solidFill>
                  <a:prstClr val="black"/>
                </a:solidFill>
              </a:rPr>
              <a:pPr eaLnBrk="1" hangingPunct="1"/>
              <a:t>14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1FCB-7244-471D-9D50-49A4DC094A5D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19BDA-3D6E-4829-8769-E4568AA09F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5704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1FCB-7244-471D-9D50-49A4DC094A5D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19BDA-3D6E-4829-8769-E4568AA09F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0498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1FCB-7244-471D-9D50-49A4DC094A5D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19BDA-3D6E-4829-8769-E4568AA09F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78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1FCB-7244-471D-9D50-49A4DC094A5D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19BDA-3D6E-4829-8769-E4568AA09F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572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1FCB-7244-471D-9D50-49A4DC094A5D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19BDA-3D6E-4829-8769-E4568AA09F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630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1FCB-7244-471D-9D50-49A4DC094A5D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19BDA-3D6E-4829-8769-E4568AA09F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7627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1FCB-7244-471D-9D50-49A4DC094A5D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19BDA-3D6E-4829-8769-E4568AA09F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3836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1FCB-7244-471D-9D50-49A4DC094A5D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19BDA-3D6E-4829-8769-E4568AA09F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7273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1FCB-7244-471D-9D50-49A4DC094A5D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19BDA-3D6E-4829-8769-E4568AA09F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3850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1FCB-7244-471D-9D50-49A4DC094A5D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19BDA-3D6E-4829-8769-E4568AA09F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628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1FCB-7244-471D-9D50-49A4DC094A5D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19BDA-3D6E-4829-8769-E4568AA09F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5732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8651E-8FB5-4DDA-814C-E8E934AA916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0517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6B5407-5F75-48A4-94DC-E5644B58E90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4575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48B51-D6D7-4C88-AEA9-C964DD915C6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678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6070A5-AC88-4D37-93C8-14C3580774F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0905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AA105-404A-477F-BBB2-83973641D0D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1125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BEF11-00DD-4F2B-8AF0-1585317B10C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827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F73A9-B912-4E45-9600-89E5AF97AC6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7813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98840C-15C3-47D1-94C9-E0861D313E4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3997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5E197B-84DC-46D7-8D8F-F6E11AB4447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5763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0BC6C5-F95C-4406-850C-ED48D841815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729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91A35-AB17-4668-AB3A-8460E3AD222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4380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8651E-8FB5-4DDA-814C-E8E934AA916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4918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6B5407-5F75-48A4-94DC-E5644B58E90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955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48B51-D6D7-4C88-AEA9-C964DD915C6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4905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6070A5-AC88-4D37-93C8-14C3580774F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4313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AA105-404A-477F-BBB2-83973641D0D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6104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BEF11-00DD-4F2B-8AF0-1585317B10C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4483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F73A9-B912-4E45-9600-89E5AF97AC6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001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98840C-15C3-47D1-94C9-E0861D313E4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2214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5E197B-84DC-46D7-8D8F-F6E11AB4447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08627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0BC6C5-F95C-4406-850C-ED48D841815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7635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91A35-AB17-4668-AB3A-8460E3AD222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4243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8651E-8FB5-4DDA-814C-E8E934AA916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02941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6B5407-5F75-48A4-94DC-E5644B58E90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9369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48B51-D6D7-4C88-AEA9-C964DD915C6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52572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6070A5-AC88-4D37-93C8-14C3580774F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4703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AA105-404A-477F-BBB2-83973641D0D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70247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BEF11-00DD-4F2B-8AF0-1585317B10C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24900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F73A9-B912-4E45-9600-89E5AF97AC6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4079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98840C-15C3-47D1-94C9-E0861D313E4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1516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5E197B-84DC-46D7-8D8F-F6E11AB4447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87807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0BC6C5-F95C-4406-850C-ED48D841815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7174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91A35-AB17-4668-AB3A-8460E3AD222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363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21FCB-7244-471D-9D50-49A4DC094A5D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19BDA-3D6E-4829-8769-E4568AA09F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0207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27F80F-FA13-4D47-B9B2-216289CE4A89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01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27F80F-FA13-4D47-B9B2-216289CE4A89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40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27F80F-FA13-4D47-B9B2-216289CE4A89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449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sborovna.cz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z/url?sa=i&amp;rct=j&amp;q=%C5%A1kola+gify&amp;source=images&amp;cd=&amp;cad=rja&amp;docid=2TBzBCNkyypDeM&amp;tbnid=IDv_-x3EVzaUMM:&amp;ved=0CAUQjRw&amp;url=http://www.mkln.cz/kid/kid.html&amp;ei=cswnUc6mCY6RhQfe8ICwDA&amp;bvm=bv.42768644,d.ZG4&amp;psig=AFQjCNF9FSssvA-PTCZrxm0bg4q5yk0SSQ&amp;ust=1361636831613279" TargetMode="Externa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3.wav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hyperlink" Target="http://www.google.cz/url?sa=i&amp;rct=j&amp;q=%C4%8Dtouc%C3%AD+&amp;source=images&amp;cd=&amp;cad=rja&amp;docid=bcOgCNLaGVAHQM&amp;tbnid=NXjy5G2srosFuM:&amp;ved=0CAUQjRw&amp;url=http://kniha.html5.cz/detect.html&amp;ei=Vc8nUb-3L8SJhQf3y4GoAg&amp;bvm=bv.42768644,d.ZG4&amp;psig=AFQjCNHXHT44JL33t1MniwCWqmzyyejDtA&amp;ust=1361649841388634" TargetMode="External"/><Relationship Id="rId5" Type="http://schemas.openxmlformats.org/officeDocument/2006/relationships/slideLayout" Target="../slideLayouts/slideLayout39.xml"/><Relationship Id="rId10" Type="http://schemas.openxmlformats.org/officeDocument/2006/relationships/image" Target="../media/image6.jpeg"/><Relationship Id="rId4" Type="http://schemas.openxmlformats.org/officeDocument/2006/relationships/audio" Target="../media/audio4.wav"/><Relationship Id="rId9" Type="http://schemas.openxmlformats.org/officeDocument/2006/relationships/hyperlink" Target="http://www.google.cz/url?sa=i&amp;rct=j&amp;q=plavaj%C3%ADc%C3%AD+d%C3%ADvka&amp;source=images&amp;cd=&amp;cad=rja&amp;docid=6Ky-ZgRo2u-JTM&amp;tbnid=7JY49IyPoWz4gM:&amp;ved=0CAUQjRw&amp;url=http://cz.123rf.com/photo_6614682_plava-na-da-vka.html&amp;ei=8M0nUaPEDY-zhAfF34DgAg&amp;bvm=bv.42768644,d.ZG4&amp;psig=AFQjCNExq-kcDtIzI665jWq84n-r1o5bcg&amp;ust=1361649443639977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0.png"/><Relationship Id="rId3" Type="http://schemas.openxmlformats.org/officeDocument/2006/relationships/audio" Target="../media/audio7.wav"/><Relationship Id="rId7" Type="http://schemas.openxmlformats.org/officeDocument/2006/relationships/slideLayout" Target="../slideLayouts/slideLayout39.xml"/><Relationship Id="rId12" Type="http://schemas.openxmlformats.org/officeDocument/2006/relationships/hyperlink" Target="http://www.google.cz/url?sa=i&amp;rct=j&amp;q=va%C5%99en%C3%AD&amp;source=images&amp;cd=&amp;cad=rja&amp;docid=YabtjdXlB2BfrM&amp;tbnid=Q7xe4pQmpJUs7M:&amp;ved=0CAUQjRw&amp;url=http://www.studiokulinar.cz/&amp;ei=J9InUZD6BMXIhAeQvYGwBA&amp;bvm=bv.42768644,d.ZG4&amp;psig=AFQjCNHreDCYvNvblfL4m9kKYGCyMhgQ6g&amp;ust=1361650520961430" TargetMode="External"/><Relationship Id="rId2" Type="http://schemas.openxmlformats.org/officeDocument/2006/relationships/audio" Target="../media/audio6.wav"/><Relationship Id="rId1" Type="http://schemas.openxmlformats.org/officeDocument/2006/relationships/audio" Target="../media/audio5.wav"/><Relationship Id="rId6" Type="http://schemas.openxmlformats.org/officeDocument/2006/relationships/audio" Target="../media/audio10.wav"/><Relationship Id="rId11" Type="http://schemas.openxmlformats.org/officeDocument/2006/relationships/image" Target="../media/image9.jpeg"/><Relationship Id="rId5" Type="http://schemas.openxmlformats.org/officeDocument/2006/relationships/audio" Target="../media/audio9.wav"/><Relationship Id="rId15" Type="http://schemas.openxmlformats.org/officeDocument/2006/relationships/image" Target="../media/image11.jpeg"/><Relationship Id="rId10" Type="http://schemas.openxmlformats.org/officeDocument/2006/relationships/hyperlink" Target="http://www.google.cz/url?sa=i&amp;rct=j&amp;q=zal%C3%A9v%C3%A1n%C3%AD&amp;source=images&amp;cd=&amp;cad=rja&amp;docid=EvaqW1xRTeuoFM&amp;tbnid=2vGenwjxYTMsrM:&amp;ved=0CAUQjRw&amp;url=http://www.pixmac.cz/fotka/mu%C5%BE+zal%C3%A9v%C3%A1n%C3%AD+zahrady/000076198979&amp;ei=kdEnUZbuO8eZhQessYDIBQ&amp;bvm=bv.42768644,d.ZG4&amp;psig=AFQjCNEGI2kRj5MZxbnOkdiQuJtNzgIPsw&amp;ust=1361650342570233" TargetMode="External"/><Relationship Id="rId4" Type="http://schemas.openxmlformats.org/officeDocument/2006/relationships/audio" Target="../media/audio8.wav"/><Relationship Id="rId9" Type="http://schemas.openxmlformats.org/officeDocument/2006/relationships/image" Target="../media/image5.png"/><Relationship Id="rId14" Type="http://schemas.openxmlformats.org/officeDocument/2006/relationships/hyperlink" Target="http://images.google.com/url?sa=i&amp;rct=j&amp;q=&amp;source=images&amp;cd=&amp;cad=rja&amp;docid=8Ne-1zBV41ucDM&amp;tbnid=QViEn-JUV9BxQM:&amp;ved=0CAUQjRw&amp;url=http://www.flickr.com/photos/keithallison/5636613174/&amp;ei=BdMnUYOfKc-QhQe-64HQBA&amp;bvm=bv.42768644,d.ZG4&amp;psig=AFQjCNH9WsG0YwNr4J9Pjob7scr1NuwdZQ&amp;ust=1361650649829842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9.xml"/><Relationship Id="rId1" Type="http://schemas.openxmlformats.org/officeDocument/2006/relationships/audio" Target="file:///C:\Documents%20and%20Settings\HANA\Dokumenty\muzika\2%20Thank%20You%20For%20The%20Music.mp3" TargetMode="Externa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0dcbw4IEY5w&amp;ob=av2n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farm6.staticflickr.com/5301/5636613174_4fd56da4cb_o.jpg" TargetMode="External"/><Relationship Id="rId3" Type="http://schemas.openxmlformats.org/officeDocument/2006/relationships/hyperlink" Target="http://t3.gstatic.com/images?q=tbn:ANd9GcTcLpkjihQlcY9lT6ZGS7-MISweXjSA9oedE6UDjHJcz53Lzhylsg" TargetMode="External"/><Relationship Id="rId7" Type="http://schemas.openxmlformats.org/officeDocument/2006/relationships/hyperlink" Target="http://www.studiokulinar.cz/img/foto_pst.png" TargetMode="External"/><Relationship Id="rId2" Type="http://schemas.openxmlformats.org/officeDocument/2006/relationships/hyperlink" Target="http://www.cmis.cz/dum" TargetMode="External"/><Relationship Id="rId1" Type="http://schemas.openxmlformats.org/officeDocument/2006/relationships/slideLayout" Target="../slideLayouts/slideLayout39.xml"/><Relationship Id="rId6" Type="http://schemas.openxmlformats.org/officeDocument/2006/relationships/hyperlink" Target="http://fotka.pixmac.cz/4/muz-zalevani-zahrady-age-pixmac-fotka-76198979.jpg" TargetMode="External"/><Relationship Id="rId5" Type="http://schemas.openxmlformats.org/officeDocument/2006/relationships/hyperlink" Target="http://kniha.html5.cz/i/openclipart.org_johnny_automatic_man_reading_newspaper.png" TargetMode="External"/><Relationship Id="rId4" Type="http://schemas.openxmlformats.org/officeDocument/2006/relationships/hyperlink" Target="http://us.123rf.com/400wm/400/400/shupian/shupian1003/shupian100300099/6614682-plava-na-da-vka.jpg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28080" y="5085184"/>
            <a:ext cx="7848872" cy="1152128"/>
          </a:xfrm>
        </p:spPr>
        <p:txBody>
          <a:bodyPr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1800" i="1" dirty="0">
                <a:solidFill>
                  <a:srgbClr val="000000"/>
                </a:solidFill>
                <a:latin typeface="Arial" charset="0"/>
              </a:rPr>
              <a:t>Autorem materiálu </a:t>
            </a:r>
            <a:r>
              <a:rPr lang="cs-CZ" sz="1800" i="1" dirty="0" smtClean="0">
                <a:solidFill>
                  <a:srgbClr val="000000"/>
                </a:solidFill>
                <a:latin typeface="Arial" charset="0"/>
              </a:rPr>
              <a:t> je </a:t>
            </a:r>
            <a:r>
              <a:rPr lang="cs-CZ" sz="1800" i="1" dirty="0" err="1">
                <a:solidFill>
                  <a:srgbClr val="000000"/>
                </a:solidFill>
                <a:latin typeface="Arial" charset="0"/>
              </a:rPr>
              <a:t>Ing.Hana</a:t>
            </a:r>
            <a:r>
              <a:rPr lang="cs-CZ" sz="1800" i="1" dirty="0">
                <a:solidFill>
                  <a:srgbClr val="000000"/>
                </a:solidFill>
                <a:latin typeface="Arial" charset="0"/>
              </a:rPr>
              <a:t> Martínková, ZŠ a MŠ Hazlov, </a:t>
            </a:r>
            <a:r>
              <a:rPr lang="cs-CZ" sz="1800" i="1" dirty="0" err="1">
                <a:solidFill>
                  <a:srgbClr val="000000"/>
                </a:solidFill>
                <a:latin typeface="Arial" charset="0"/>
              </a:rPr>
              <a:t>okr.Cheb</a:t>
            </a:r>
            <a:r>
              <a:rPr lang="cs-CZ" sz="1800" i="1" dirty="0">
                <a:solidFill>
                  <a:srgbClr val="000000"/>
                </a:solidFill>
                <a:latin typeface="Arial" charset="0"/>
              </a:rPr>
              <a:t>. Dostupné z </a:t>
            </a:r>
            <a:r>
              <a:rPr lang="cs-CZ" sz="1800" i="1" dirty="0" smtClean="0">
                <a:solidFill>
                  <a:srgbClr val="000000"/>
                </a:solidFill>
                <a:latin typeface="Arial" charset="0"/>
                <a:hlinkClick r:id="rId2"/>
              </a:rPr>
              <a:t>www.dumy.cz</a:t>
            </a:r>
            <a:r>
              <a:rPr lang="cs-CZ" sz="1800" i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800" i="1" dirty="0">
                <a:solidFill>
                  <a:srgbClr val="000000"/>
                </a:solidFill>
                <a:latin typeface="Arial" charset="0"/>
              </a:rPr>
              <a:t>a stránek školy </a:t>
            </a:r>
            <a:r>
              <a:rPr lang="cs-CZ" sz="1800" i="1" dirty="0" smtClean="0">
                <a:solidFill>
                  <a:srgbClr val="000000"/>
                </a:solidFill>
                <a:latin typeface="Arial" charset="0"/>
              </a:rPr>
              <a:t> zshazlov.cz</a:t>
            </a:r>
            <a:r>
              <a:rPr lang="cs-CZ" sz="1800" i="1" dirty="0">
                <a:solidFill>
                  <a:srgbClr val="000000"/>
                </a:solidFill>
                <a:latin typeface="Arial" charset="0"/>
              </a:rPr>
              <a:t>.</a:t>
            </a:r>
            <a:br>
              <a:rPr lang="cs-CZ" sz="1800" i="1" dirty="0">
                <a:solidFill>
                  <a:srgbClr val="000000"/>
                </a:solidFill>
                <a:latin typeface="Arial" charset="0"/>
              </a:rPr>
            </a:br>
            <a:r>
              <a:rPr lang="cs-CZ" sz="1800" i="1" dirty="0">
                <a:solidFill>
                  <a:srgbClr val="000000"/>
                </a:solidFill>
                <a:latin typeface="Arial" charset="0"/>
              </a:rPr>
              <a:t>Financováno z ESF a státního rozpočtu.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458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528180" y="2705725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sng" strike="noStrike" kern="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mic Sans MS" pitchFamily="66" charset="0"/>
                <a:ea typeface="+mj-ea"/>
                <a:cs typeface="+mj-cs"/>
              </a:rPr>
              <a:t>Přítomný čas průběhový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369235" y="371703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kumimoji="0" lang="cs-CZ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Opakování základních gramatických pravidel</a:t>
            </a:r>
          </a:p>
        </p:txBody>
      </p:sp>
      <p:sp>
        <p:nvSpPr>
          <p:cNvPr id="8" name="Obdélník 7"/>
          <p:cNvSpPr/>
          <p:nvPr/>
        </p:nvSpPr>
        <p:spPr>
          <a:xfrm>
            <a:off x="1132136" y="1700808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2400" b="1" dirty="0">
                <a:solidFill>
                  <a:srgbClr val="000000"/>
                </a:solidFill>
                <a:latin typeface="Arial" charset="0"/>
                <a:cs typeface="Arial" charset="0"/>
              </a:rPr>
              <a:t>VY_32_INOVACE_18_Anglický jazyk_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2.stupeň_08_Přítomný čas průběhový</a:t>
            </a:r>
            <a:endParaRPr lang="cs-CZ" sz="2400" b="1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11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Přítomný čas průběhový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Použití času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Tvorba věty oznamovací, tázací, záporné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Pravopis při přidávání koncovky -</a:t>
            </a:r>
            <a:r>
              <a:rPr lang="cs-CZ" dirty="0" err="1" smtClean="0"/>
              <a:t>ing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Procvičení</a:t>
            </a:r>
          </a:p>
          <a:p>
            <a:pPr>
              <a:buFontTx/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07257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Kdy čas použiji?</a:t>
            </a:r>
            <a:endParaRPr lang="cs-CZ" dirty="0"/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468313" y="981075"/>
            <a:ext cx="8424862" cy="5543550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smtClean="0"/>
              <a:t> </a:t>
            </a:r>
            <a:r>
              <a:rPr lang="cs-CZ" sz="3000" smtClean="0"/>
              <a:t>Děj se odehrává teď, v době mluvení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</a:t>
            </a:r>
            <a:r>
              <a:rPr lang="cs-CZ" smtClean="0">
                <a:solidFill>
                  <a:srgbClr val="FF0000"/>
                </a:solidFill>
              </a:rPr>
              <a:t>Emily is  drawing her picture now.</a:t>
            </a:r>
          </a:p>
          <a:p>
            <a:pPr>
              <a:buFont typeface="Wingdings" pitchFamily="2" charset="2"/>
              <a:buChar char="ü"/>
            </a:pPr>
            <a:r>
              <a:rPr lang="cs-CZ" smtClean="0"/>
              <a:t> </a:t>
            </a:r>
            <a:r>
              <a:rPr lang="cs-CZ" sz="3000" smtClean="0"/>
              <a:t>Děj se odehrává kolem doby mluvení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</a:t>
            </a:r>
            <a:r>
              <a:rPr lang="cs-CZ" smtClean="0">
                <a:solidFill>
                  <a:srgbClr val="FF0000"/>
                </a:solidFill>
              </a:rPr>
              <a:t>She is looking for a new job.</a:t>
            </a:r>
          </a:p>
          <a:p>
            <a:r>
              <a:rPr lang="cs-CZ" sz="3000" smtClean="0"/>
              <a:t>Časové výrazy spojené s průběhovým přít.časem :  </a:t>
            </a:r>
            <a:r>
              <a:rPr lang="cs-CZ" b="1" smtClean="0">
                <a:solidFill>
                  <a:srgbClr val="FFC000"/>
                </a:solidFill>
              </a:rPr>
              <a:t>now,  at the moment, at present, this + Monday, week, month, year, …</a:t>
            </a:r>
          </a:p>
          <a:p>
            <a:r>
              <a:rPr lang="cs-CZ" sz="3000" smtClean="0"/>
              <a:t>Některá slovesa,která tento čas nevytváří :</a:t>
            </a:r>
            <a:r>
              <a:rPr lang="cs-CZ" b="1" smtClean="0">
                <a:solidFill>
                  <a:srgbClr val="FFC000"/>
                </a:solidFill>
              </a:rPr>
              <a:t/>
            </a:r>
            <a:br>
              <a:rPr lang="cs-CZ" b="1" smtClean="0">
                <a:solidFill>
                  <a:srgbClr val="FFC000"/>
                </a:solidFill>
              </a:rPr>
            </a:br>
            <a:r>
              <a:rPr lang="cs-CZ" b="1" smtClean="0">
                <a:solidFill>
                  <a:srgbClr val="FFC000"/>
                </a:solidFill>
              </a:rPr>
              <a:t>have,like,want,love,know,live,remember,understand</a:t>
            </a:r>
          </a:p>
        </p:txBody>
      </p:sp>
    </p:spTree>
    <p:extLst>
      <p:ext uri="{BB962C8B-B14F-4D97-AF65-F5344CB8AC3E}">
        <p14:creationId xmlns:p14="http://schemas.microsoft.com/office/powerpoint/2010/main" val="120015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Jak utvořím oznam.větu,otázku a zápor?</a:t>
            </a:r>
            <a:endParaRPr lang="cs-CZ" sz="3600" b="1" dirty="0"/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>
          <a:xfrm>
            <a:off x="250825" y="1341438"/>
            <a:ext cx="8642350" cy="5516562"/>
          </a:xfrm>
        </p:spPr>
        <p:txBody>
          <a:bodyPr/>
          <a:lstStyle/>
          <a:p>
            <a:r>
              <a:rPr lang="cs-CZ" sz="2800" smtClean="0"/>
              <a:t>Oznamovací kladná věta</a:t>
            </a:r>
          </a:p>
          <a:p>
            <a:pPr>
              <a:buFontTx/>
              <a:buNone/>
            </a:pPr>
            <a:r>
              <a:rPr lang="cs-CZ" sz="2400" i="1" smtClean="0">
                <a:solidFill>
                  <a:srgbClr val="C00000"/>
                </a:solidFill>
              </a:rPr>
              <a:t>	</a:t>
            </a:r>
            <a:r>
              <a:rPr lang="cs-CZ" sz="2400" i="1" u="sng" smtClean="0">
                <a:solidFill>
                  <a:srgbClr val="C00000"/>
                </a:solidFill>
              </a:rPr>
              <a:t>podmět + tvar slovesa „be“ + význ.sloveso s koncovkou -ing</a:t>
            </a:r>
          </a:p>
          <a:p>
            <a:pPr>
              <a:buFontTx/>
              <a:buNone/>
            </a:pPr>
            <a:r>
              <a:rPr lang="cs-CZ" sz="2800" smtClean="0"/>
              <a:t>	</a:t>
            </a:r>
            <a:r>
              <a:rPr lang="cs-CZ" sz="2600" smtClean="0"/>
              <a:t>I am swimming – Plavu (teď).</a:t>
            </a:r>
            <a:r>
              <a:rPr lang="cs-CZ" sz="2800" smtClean="0"/>
              <a:t/>
            </a:r>
            <a:br>
              <a:rPr lang="cs-CZ" sz="2800" smtClean="0"/>
            </a:br>
            <a:r>
              <a:rPr lang="cs-CZ" sz="2600" smtClean="0"/>
              <a:t>She is walking - Prochází se (teď).</a:t>
            </a:r>
          </a:p>
          <a:p>
            <a:r>
              <a:rPr lang="cs-CZ" sz="2800" smtClean="0"/>
              <a:t> Tázací věta </a:t>
            </a:r>
            <a:r>
              <a:rPr lang="cs-CZ" smtClean="0"/>
              <a:t/>
            </a:r>
            <a:br>
              <a:rPr lang="cs-CZ" smtClean="0"/>
            </a:br>
            <a:r>
              <a:rPr lang="cs-CZ" sz="2400" i="1" u="sng" smtClean="0">
                <a:solidFill>
                  <a:srgbClr val="C00000"/>
                </a:solidFill>
              </a:rPr>
              <a:t> tvar slovesa „be“ + podmět+ význ.sloveso s koncovkou -ing </a:t>
            </a:r>
            <a:br>
              <a:rPr lang="cs-CZ" sz="2400" i="1" u="sng" smtClean="0">
                <a:solidFill>
                  <a:srgbClr val="C00000"/>
                </a:solidFill>
              </a:rPr>
            </a:br>
            <a:r>
              <a:rPr lang="cs-CZ" sz="2600" smtClean="0"/>
              <a:t>Are you going out? – Jdeš ven (teď)?</a:t>
            </a:r>
            <a:r>
              <a:rPr lang="cs-CZ" sz="2800" smtClean="0"/>
              <a:t/>
            </a:r>
            <a:br>
              <a:rPr lang="cs-CZ" sz="2800" smtClean="0"/>
            </a:br>
            <a:r>
              <a:rPr lang="cs-CZ" sz="2600" smtClean="0"/>
              <a:t>Are they reading books? – Čtou knihy (teď)?</a:t>
            </a:r>
          </a:p>
          <a:p>
            <a:r>
              <a:rPr lang="cs-CZ" sz="2800" smtClean="0"/>
              <a:t>Záporná věta</a:t>
            </a:r>
          </a:p>
          <a:p>
            <a:pPr algn="ctr"/>
            <a:r>
              <a:rPr lang="cs-CZ" sz="2400" i="1" u="sng" smtClean="0">
                <a:solidFill>
                  <a:srgbClr val="C00000"/>
                </a:solidFill>
              </a:rPr>
              <a:t> podmět + tvar slovesa „be“ + not + význ.sloveso s koncovkou –ing</a:t>
            </a:r>
          </a:p>
          <a:p>
            <a:pPr>
              <a:buFontTx/>
              <a:buNone/>
            </a:pPr>
            <a:r>
              <a:rPr lang="cs-CZ" sz="2600" smtClean="0"/>
              <a:t>	We are not  watching TV. – Nedíváme se na TV (teď).</a:t>
            </a:r>
            <a:r>
              <a:rPr lang="cs-CZ" sz="2400" i="1" u="sng" smtClean="0">
                <a:solidFill>
                  <a:srgbClr val="C00000"/>
                </a:solidFill>
              </a:rPr>
              <a:t/>
            </a:r>
            <a:br>
              <a:rPr lang="cs-CZ" sz="2400" i="1" u="sng" smtClean="0">
                <a:solidFill>
                  <a:srgbClr val="C00000"/>
                </a:solidFill>
              </a:rPr>
            </a:br>
            <a:endParaRPr lang="cs-CZ" sz="2400" i="1" u="sng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1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t3.gstatic.com/images?q=tbn:ANd9GcTcLpkjihQlcY9lT6ZGS7-MISweXjSA9oedE6UDjHJcz53Lzhyls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013174"/>
            <a:ext cx="2419350" cy="165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Často používáme zkrácené tvary slovesa „</a:t>
            </a:r>
            <a:r>
              <a:rPr lang="cs-CZ" sz="36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be</a:t>
            </a:r>
            <a:r>
              <a:rPr lang="cs-CZ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“</a:t>
            </a:r>
          </a:p>
        </p:txBody>
      </p:sp>
      <p:sp>
        <p:nvSpPr>
          <p:cNvPr id="13316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65650"/>
          </a:xfrm>
        </p:spPr>
        <p:txBody>
          <a:bodyPr/>
          <a:lstStyle/>
          <a:p>
            <a:r>
              <a:rPr lang="cs-CZ" sz="2800" smtClean="0"/>
              <a:t>I</a:t>
            </a:r>
            <a:r>
              <a:rPr lang="cs-CZ" sz="2800" smtClean="0">
                <a:solidFill>
                  <a:srgbClr val="FF0000"/>
                </a:solidFill>
              </a:rPr>
              <a:t>´m</a:t>
            </a:r>
            <a:r>
              <a:rPr lang="cs-CZ" sz="2800" smtClean="0"/>
              <a:t>  playing			I</a:t>
            </a:r>
            <a:r>
              <a:rPr lang="cs-CZ" sz="2800" smtClean="0">
                <a:solidFill>
                  <a:srgbClr val="FF0000"/>
                </a:solidFill>
              </a:rPr>
              <a:t>´m</a:t>
            </a:r>
            <a:r>
              <a:rPr lang="cs-CZ" sz="2800" smtClean="0"/>
              <a:t>  </a:t>
            </a:r>
            <a:r>
              <a:rPr lang="cs-CZ" sz="2800" smtClean="0">
                <a:solidFill>
                  <a:srgbClr val="FF0000"/>
                </a:solidFill>
              </a:rPr>
              <a:t>not</a:t>
            </a:r>
            <a:r>
              <a:rPr lang="cs-CZ" sz="2800" smtClean="0"/>
              <a:t> playing</a:t>
            </a:r>
          </a:p>
          <a:p>
            <a:r>
              <a:rPr lang="cs-CZ" sz="2800" smtClean="0"/>
              <a:t>you</a:t>
            </a:r>
            <a:r>
              <a:rPr lang="cs-CZ" sz="2800" smtClean="0">
                <a:solidFill>
                  <a:srgbClr val="FF0000"/>
                </a:solidFill>
              </a:rPr>
              <a:t>´re</a:t>
            </a:r>
            <a:r>
              <a:rPr lang="cs-CZ" sz="2800" smtClean="0"/>
              <a:t>  playing			you  </a:t>
            </a:r>
            <a:r>
              <a:rPr lang="cs-CZ" sz="2800" smtClean="0">
                <a:solidFill>
                  <a:srgbClr val="FF0000"/>
                </a:solidFill>
              </a:rPr>
              <a:t>aren´t</a:t>
            </a:r>
            <a:r>
              <a:rPr lang="cs-CZ" sz="2800" smtClean="0"/>
              <a:t> playing</a:t>
            </a:r>
          </a:p>
          <a:p>
            <a:r>
              <a:rPr lang="cs-CZ" sz="2800" smtClean="0"/>
              <a:t>he</a:t>
            </a:r>
            <a:r>
              <a:rPr lang="cs-CZ" sz="2800" smtClean="0">
                <a:solidFill>
                  <a:srgbClr val="FF0000"/>
                </a:solidFill>
              </a:rPr>
              <a:t>´s</a:t>
            </a:r>
            <a:r>
              <a:rPr lang="cs-CZ" sz="2800" smtClean="0"/>
              <a:t>				he</a:t>
            </a:r>
          </a:p>
          <a:p>
            <a:r>
              <a:rPr lang="cs-CZ" sz="2800" smtClean="0"/>
              <a:t>she</a:t>
            </a:r>
            <a:r>
              <a:rPr lang="cs-CZ" sz="2800" smtClean="0">
                <a:solidFill>
                  <a:srgbClr val="FF0000"/>
                </a:solidFill>
              </a:rPr>
              <a:t>´s</a:t>
            </a:r>
            <a:r>
              <a:rPr lang="cs-CZ" sz="2800" smtClean="0"/>
              <a:t>      playing		she      </a:t>
            </a:r>
            <a:r>
              <a:rPr lang="cs-CZ" sz="2800" smtClean="0">
                <a:solidFill>
                  <a:srgbClr val="FF0000"/>
                </a:solidFill>
              </a:rPr>
              <a:t>isn´t</a:t>
            </a:r>
            <a:r>
              <a:rPr lang="cs-CZ" sz="2800" smtClean="0"/>
              <a:t>  playing</a:t>
            </a:r>
          </a:p>
          <a:p>
            <a:r>
              <a:rPr lang="cs-CZ" sz="2800" smtClean="0"/>
              <a:t>it</a:t>
            </a:r>
            <a:r>
              <a:rPr lang="cs-CZ" sz="2800" smtClean="0">
                <a:solidFill>
                  <a:srgbClr val="FF0000"/>
                </a:solidFill>
              </a:rPr>
              <a:t>´s</a:t>
            </a:r>
            <a:r>
              <a:rPr lang="cs-CZ" sz="2800" smtClean="0"/>
              <a:t>					it</a:t>
            </a:r>
          </a:p>
          <a:p>
            <a:r>
              <a:rPr lang="cs-CZ" sz="2800" smtClean="0"/>
              <a:t>we</a:t>
            </a:r>
            <a:r>
              <a:rPr lang="cs-CZ" sz="2800" smtClean="0">
                <a:solidFill>
                  <a:srgbClr val="FF0000"/>
                </a:solidFill>
              </a:rPr>
              <a:t>´re</a:t>
            </a:r>
            <a:r>
              <a:rPr lang="cs-CZ" sz="2800" smtClean="0"/>
              <a:t>  playing			we  </a:t>
            </a:r>
            <a:r>
              <a:rPr lang="cs-CZ" sz="2800" smtClean="0">
                <a:solidFill>
                  <a:srgbClr val="FF0000"/>
                </a:solidFill>
              </a:rPr>
              <a:t>aren´t</a:t>
            </a:r>
            <a:r>
              <a:rPr lang="cs-CZ" sz="2800" smtClean="0"/>
              <a:t>  playing</a:t>
            </a:r>
          </a:p>
          <a:p>
            <a:r>
              <a:rPr lang="cs-CZ" sz="2800" smtClean="0"/>
              <a:t>they</a:t>
            </a:r>
            <a:r>
              <a:rPr lang="cs-CZ" sz="2800" smtClean="0">
                <a:solidFill>
                  <a:srgbClr val="FF0000"/>
                </a:solidFill>
              </a:rPr>
              <a:t>´re</a:t>
            </a:r>
            <a:r>
              <a:rPr lang="cs-CZ" sz="2800" smtClean="0"/>
              <a:t>  playing		they  </a:t>
            </a:r>
            <a:r>
              <a:rPr lang="cs-CZ" sz="2800" smtClean="0">
                <a:solidFill>
                  <a:srgbClr val="FF0000"/>
                </a:solidFill>
              </a:rPr>
              <a:t>aren´t</a:t>
            </a:r>
            <a:r>
              <a:rPr lang="cs-CZ" sz="2800" smtClean="0"/>
              <a:t>  playing</a:t>
            </a:r>
          </a:p>
        </p:txBody>
      </p:sp>
      <p:sp>
        <p:nvSpPr>
          <p:cNvPr id="4" name="Pravá složená závorka 3"/>
          <p:cNvSpPr/>
          <p:nvPr/>
        </p:nvSpPr>
        <p:spPr>
          <a:xfrm>
            <a:off x="1908175" y="2708275"/>
            <a:ext cx="287338" cy="1441450"/>
          </a:xfrm>
          <a:prstGeom prst="rightBrace">
            <a:avLst>
              <a:gd name="adj1" fmla="val 8333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Pravá složená závorka 4"/>
          <p:cNvSpPr/>
          <p:nvPr/>
        </p:nvSpPr>
        <p:spPr>
          <a:xfrm>
            <a:off x="5867400" y="2708275"/>
            <a:ext cx="288925" cy="1441450"/>
          </a:xfrm>
          <a:prstGeom prst="rightBrace">
            <a:avLst>
              <a:gd name="adj1" fmla="val 8333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49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Pravopis při přidávání koncovky  -</a:t>
            </a:r>
            <a:r>
              <a:rPr lang="cs-CZ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ing</a:t>
            </a:r>
            <a:r>
              <a:rPr lang="cs-CZ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endParaRPr lang="cs-CZ" dirty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sz="2800" dirty="0" smtClean="0"/>
              <a:t>Většina sloves přidává koncovku </a:t>
            </a:r>
            <a:r>
              <a:rPr lang="cs-CZ" sz="2800" b="1" dirty="0" smtClean="0">
                <a:solidFill>
                  <a:srgbClr val="FFC000"/>
                </a:solidFill>
              </a:rPr>
              <a:t>–</a:t>
            </a:r>
            <a:r>
              <a:rPr lang="cs-CZ" sz="2800" b="1" dirty="0" err="1" smtClean="0">
                <a:solidFill>
                  <a:srgbClr val="FFC000"/>
                </a:solidFill>
              </a:rPr>
              <a:t>ing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dirty="0" smtClean="0"/>
              <a:t>k význam. slovesu</a:t>
            </a:r>
          </a:p>
          <a:p>
            <a:pPr algn="ctr">
              <a:buFontTx/>
              <a:buNone/>
            </a:pPr>
            <a:r>
              <a:rPr lang="cs-CZ" dirty="0" smtClean="0"/>
              <a:t>talk – </a:t>
            </a:r>
            <a:r>
              <a:rPr lang="cs-CZ" dirty="0" err="1" smtClean="0"/>
              <a:t>talk</a:t>
            </a:r>
            <a:r>
              <a:rPr lang="cs-CZ" b="1" dirty="0" err="1" smtClean="0">
                <a:solidFill>
                  <a:srgbClr val="FF0000"/>
                </a:solidFill>
              </a:rPr>
              <a:t>ing</a:t>
            </a:r>
            <a:r>
              <a:rPr lang="cs-CZ" dirty="0" smtClean="0"/>
              <a:t>, </a:t>
            </a:r>
            <a:r>
              <a:rPr lang="cs-CZ" dirty="0" err="1" smtClean="0"/>
              <a:t>speak</a:t>
            </a:r>
            <a:r>
              <a:rPr lang="cs-CZ" dirty="0" smtClean="0"/>
              <a:t> – </a:t>
            </a:r>
            <a:r>
              <a:rPr lang="cs-CZ" dirty="0" err="1" smtClean="0"/>
              <a:t>speak</a:t>
            </a:r>
            <a:r>
              <a:rPr lang="cs-CZ" b="1" dirty="0" err="1" smtClean="0">
                <a:solidFill>
                  <a:srgbClr val="FF0000"/>
                </a:solidFill>
              </a:rPr>
              <a:t>ing</a:t>
            </a:r>
            <a:endParaRPr lang="cs-CZ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U sloves končících na  –e hlásku odstraníme a přidáme koncovku </a:t>
            </a:r>
            <a:r>
              <a:rPr lang="cs-CZ" sz="2800" b="1" dirty="0" smtClean="0">
                <a:solidFill>
                  <a:srgbClr val="FFC000"/>
                </a:solidFill>
              </a:rPr>
              <a:t>–</a:t>
            </a:r>
            <a:r>
              <a:rPr lang="cs-CZ" sz="2800" b="1" dirty="0" err="1" smtClean="0">
                <a:solidFill>
                  <a:srgbClr val="FFC000"/>
                </a:solidFill>
              </a:rPr>
              <a:t>ing</a:t>
            </a:r>
            <a:endParaRPr lang="cs-CZ" sz="2800" b="1" dirty="0" smtClean="0">
              <a:solidFill>
                <a:srgbClr val="FFC000"/>
              </a:solidFill>
            </a:endParaRPr>
          </a:p>
          <a:p>
            <a:pPr algn="ctr">
              <a:buFontTx/>
              <a:buNone/>
            </a:pPr>
            <a:r>
              <a:rPr lang="cs-CZ" dirty="0" smtClean="0"/>
              <a:t>make – </a:t>
            </a:r>
            <a:r>
              <a:rPr lang="cs-CZ" dirty="0" err="1" smtClean="0"/>
              <a:t>mak</a:t>
            </a:r>
            <a:r>
              <a:rPr lang="cs-CZ" b="1" dirty="0" err="1" smtClean="0">
                <a:solidFill>
                  <a:srgbClr val="FF0000"/>
                </a:solidFill>
              </a:rPr>
              <a:t>ing</a:t>
            </a:r>
            <a:r>
              <a:rPr lang="cs-CZ" dirty="0" smtClean="0"/>
              <a:t>, </a:t>
            </a:r>
            <a:r>
              <a:rPr lang="cs-CZ" dirty="0" err="1" smtClean="0"/>
              <a:t>take</a:t>
            </a:r>
            <a:r>
              <a:rPr lang="cs-CZ" dirty="0" smtClean="0"/>
              <a:t> – </a:t>
            </a:r>
            <a:r>
              <a:rPr lang="cs-CZ" dirty="0" err="1" smtClean="0"/>
              <a:t>tak</a:t>
            </a:r>
            <a:r>
              <a:rPr lang="cs-CZ" b="1" dirty="0" err="1" smtClean="0">
                <a:solidFill>
                  <a:srgbClr val="FF0000"/>
                </a:solidFill>
              </a:rPr>
              <a:t>ing</a:t>
            </a:r>
            <a:endParaRPr lang="cs-CZ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U sloves končících na samohlásku a souhlásku se souhláska zdvojuje</a:t>
            </a:r>
          </a:p>
          <a:p>
            <a:pPr algn="ctr">
              <a:buFontTx/>
              <a:buNone/>
            </a:pPr>
            <a:r>
              <a:rPr lang="cs-CZ" dirty="0" smtClean="0"/>
              <a:t>run – </a:t>
            </a:r>
            <a:r>
              <a:rPr lang="cs-CZ" dirty="0" err="1" smtClean="0"/>
              <a:t>ru</a:t>
            </a:r>
            <a:r>
              <a:rPr lang="cs-CZ" b="1" dirty="0" err="1" smtClean="0">
                <a:solidFill>
                  <a:srgbClr val="FF0000"/>
                </a:solidFill>
              </a:rPr>
              <a:t>nn</a:t>
            </a:r>
            <a:r>
              <a:rPr lang="cs-CZ" dirty="0" err="1" smtClean="0"/>
              <a:t>ing</a:t>
            </a:r>
            <a:r>
              <a:rPr lang="cs-CZ" dirty="0" smtClean="0"/>
              <a:t>,  </a:t>
            </a:r>
            <a:r>
              <a:rPr lang="cs-CZ" dirty="0" err="1" smtClean="0"/>
              <a:t>sit</a:t>
            </a:r>
            <a:r>
              <a:rPr lang="cs-CZ" dirty="0" smtClean="0"/>
              <a:t> - </a:t>
            </a:r>
            <a:r>
              <a:rPr lang="cs-CZ" dirty="0" err="1" smtClean="0"/>
              <a:t>si</a:t>
            </a:r>
            <a:r>
              <a:rPr lang="cs-CZ" b="1" dirty="0" err="1" smtClean="0">
                <a:solidFill>
                  <a:srgbClr val="FF0000"/>
                </a:solidFill>
              </a:rPr>
              <a:t>tt</a:t>
            </a:r>
            <a:r>
              <a:rPr lang="cs-CZ" dirty="0" err="1" smtClean="0"/>
              <a:t>ing</a:t>
            </a:r>
            <a:endParaRPr lang="cs-CZ" dirty="0" smtClean="0"/>
          </a:p>
          <a:p>
            <a:pPr>
              <a:buFontTx/>
              <a:buNone/>
            </a:pPr>
            <a:endParaRPr lang="cs-CZ" b="1" dirty="0" smtClean="0">
              <a:solidFill>
                <a:srgbClr val="FF0000"/>
              </a:solidFill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 rot="16200000" flipH="1">
            <a:off x="2628107" y="4293394"/>
            <a:ext cx="360362" cy="2159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 rot="16200000" flipH="1">
            <a:off x="5436394" y="4293394"/>
            <a:ext cx="360362" cy="2159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386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Divide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verbs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to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table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under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rules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of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spelling</a:t>
            </a:r>
            <a:endParaRPr lang="cs-CZ" sz="3600" dirty="0" smtClean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24075" y="2924175"/>
          <a:ext cx="6096000" cy="311149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032000"/>
                <a:gridCol w="2032000"/>
                <a:gridCol w="2032000"/>
              </a:tblGrid>
              <a:tr h="518583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+  </a:t>
                      </a:r>
                      <a:r>
                        <a:rPr lang="cs-CZ" sz="1800" dirty="0" err="1" smtClean="0"/>
                        <a:t>ing</a:t>
                      </a:r>
                      <a:endParaRPr lang="cs-CZ" sz="1800" dirty="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-e  +  </a:t>
                      </a:r>
                      <a:r>
                        <a:rPr lang="cs-CZ" sz="1800" dirty="0" err="1" smtClean="0"/>
                        <a:t>ing</a:t>
                      </a:r>
                      <a:endParaRPr lang="cs-CZ" sz="1800" dirty="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dvojhláska + </a:t>
                      </a:r>
                      <a:r>
                        <a:rPr lang="cs-CZ" sz="1800" dirty="0" err="1" smtClean="0"/>
                        <a:t>ing</a:t>
                      </a:r>
                      <a:endParaRPr lang="cs-CZ" sz="1800" dirty="0"/>
                    </a:p>
                  </a:txBody>
                  <a:tcPr marT="45731" marB="45731"/>
                </a:tc>
              </a:tr>
              <a:tr h="518583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1" marB="45731"/>
                </a:tc>
              </a:tr>
              <a:tr h="518583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31" marB="45731"/>
                </a:tc>
              </a:tr>
              <a:tr h="518583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1" marB="45731"/>
                </a:tc>
              </a:tr>
              <a:tr h="518583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1" marB="45731"/>
                </a:tc>
              </a:tr>
              <a:tr h="518583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1" marB="45731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31" marB="45731"/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 rot="16200000" flipH="1">
            <a:off x="4752182" y="3032918"/>
            <a:ext cx="215900" cy="14446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94" name="TextovéPole 9"/>
          <p:cNvSpPr txBox="1">
            <a:spLocks noChangeArrowheads="1"/>
          </p:cNvSpPr>
          <p:nvPr/>
        </p:nvSpPr>
        <p:spPr bwMode="auto">
          <a:xfrm>
            <a:off x="468313" y="1628775"/>
            <a:ext cx="1366837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become</a:t>
            </a:r>
          </a:p>
        </p:txBody>
      </p:sp>
      <p:sp>
        <p:nvSpPr>
          <p:cNvPr id="15395" name="TextovéPole 10"/>
          <p:cNvSpPr txBox="1">
            <a:spLocks noChangeArrowheads="1"/>
          </p:cNvSpPr>
          <p:nvPr/>
        </p:nvSpPr>
        <p:spPr bwMode="auto">
          <a:xfrm>
            <a:off x="1908175" y="1628775"/>
            <a:ext cx="13684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begin</a:t>
            </a:r>
          </a:p>
        </p:txBody>
      </p:sp>
      <p:sp>
        <p:nvSpPr>
          <p:cNvPr id="15396" name="TextovéPole 11"/>
          <p:cNvSpPr txBox="1">
            <a:spLocks noChangeArrowheads="1"/>
          </p:cNvSpPr>
          <p:nvPr/>
        </p:nvSpPr>
        <p:spPr bwMode="auto">
          <a:xfrm>
            <a:off x="3348038" y="1628775"/>
            <a:ext cx="13684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drink</a:t>
            </a:r>
          </a:p>
        </p:txBody>
      </p:sp>
      <p:sp>
        <p:nvSpPr>
          <p:cNvPr id="15397" name="TextovéPole 12"/>
          <p:cNvSpPr txBox="1">
            <a:spLocks noChangeArrowheads="1"/>
          </p:cNvSpPr>
          <p:nvPr/>
        </p:nvSpPr>
        <p:spPr bwMode="auto">
          <a:xfrm>
            <a:off x="4859338" y="1628775"/>
            <a:ext cx="13684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drive</a:t>
            </a:r>
          </a:p>
        </p:txBody>
      </p:sp>
      <p:sp>
        <p:nvSpPr>
          <p:cNvPr id="15398" name="TextovéPole 13"/>
          <p:cNvSpPr txBox="1">
            <a:spLocks noChangeArrowheads="1"/>
          </p:cNvSpPr>
          <p:nvPr/>
        </p:nvSpPr>
        <p:spPr bwMode="auto">
          <a:xfrm>
            <a:off x="6372225" y="1628775"/>
            <a:ext cx="13684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fly</a:t>
            </a:r>
          </a:p>
        </p:txBody>
      </p:sp>
      <p:sp>
        <p:nvSpPr>
          <p:cNvPr id="15399" name="TextovéPole 14"/>
          <p:cNvSpPr txBox="1">
            <a:spLocks noChangeArrowheads="1"/>
          </p:cNvSpPr>
          <p:nvPr/>
        </p:nvSpPr>
        <p:spPr bwMode="auto">
          <a:xfrm>
            <a:off x="468313" y="2276475"/>
            <a:ext cx="1366837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set</a:t>
            </a:r>
          </a:p>
        </p:txBody>
      </p:sp>
      <p:sp>
        <p:nvSpPr>
          <p:cNvPr id="15400" name="TextovéPole 15"/>
          <p:cNvSpPr txBox="1">
            <a:spLocks noChangeArrowheads="1"/>
          </p:cNvSpPr>
          <p:nvPr/>
        </p:nvSpPr>
        <p:spPr bwMode="auto">
          <a:xfrm>
            <a:off x="1908175" y="2276475"/>
            <a:ext cx="13684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sit</a:t>
            </a:r>
          </a:p>
        </p:txBody>
      </p:sp>
      <p:sp>
        <p:nvSpPr>
          <p:cNvPr id="15401" name="TextovéPole 16"/>
          <p:cNvSpPr txBox="1">
            <a:spLocks noChangeArrowheads="1"/>
          </p:cNvSpPr>
          <p:nvPr/>
        </p:nvSpPr>
        <p:spPr bwMode="auto">
          <a:xfrm>
            <a:off x="3348038" y="2276475"/>
            <a:ext cx="13684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swim</a:t>
            </a:r>
          </a:p>
        </p:txBody>
      </p:sp>
      <p:sp>
        <p:nvSpPr>
          <p:cNvPr id="15402" name="TextovéPole 17"/>
          <p:cNvSpPr txBox="1">
            <a:spLocks noChangeArrowheads="1"/>
          </p:cNvSpPr>
          <p:nvPr/>
        </p:nvSpPr>
        <p:spPr bwMode="auto">
          <a:xfrm>
            <a:off x="4859338" y="2276475"/>
            <a:ext cx="13684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write</a:t>
            </a:r>
          </a:p>
        </p:txBody>
      </p:sp>
      <p:sp>
        <p:nvSpPr>
          <p:cNvPr id="15403" name="TextovéPole 18"/>
          <p:cNvSpPr txBox="1">
            <a:spLocks noChangeArrowheads="1"/>
          </p:cNvSpPr>
          <p:nvPr/>
        </p:nvSpPr>
        <p:spPr bwMode="auto">
          <a:xfrm>
            <a:off x="6372225" y="2276475"/>
            <a:ext cx="13684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wake</a:t>
            </a:r>
          </a:p>
        </p:txBody>
      </p:sp>
      <p:sp>
        <p:nvSpPr>
          <p:cNvPr id="15404" name="TextovéPole 19"/>
          <p:cNvSpPr txBox="1">
            <a:spLocks noChangeArrowheads="1"/>
          </p:cNvSpPr>
          <p:nvPr/>
        </p:nvSpPr>
        <p:spPr bwMode="auto">
          <a:xfrm>
            <a:off x="468313" y="2924175"/>
            <a:ext cx="1366837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come</a:t>
            </a:r>
          </a:p>
        </p:txBody>
      </p:sp>
      <p:sp>
        <p:nvSpPr>
          <p:cNvPr id="15405" name="TextovéPole 20"/>
          <p:cNvSpPr txBox="1">
            <a:spLocks noChangeArrowheads="1"/>
          </p:cNvSpPr>
          <p:nvPr/>
        </p:nvSpPr>
        <p:spPr bwMode="auto">
          <a:xfrm>
            <a:off x="468313" y="3573463"/>
            <a:ext cx="1366837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put</a:t>
            </a:r>
          </a:p>
        </p:txBody>
      </p:sp>
      <p:sp>
        <p:nvSpPr>
          <p:cNvPr id="15406" name="TextovéPole 21"/>
          <p:cNvSpPr txBox="1">
            <a:spLocks noChangeArrowheads="1"/>
          </p:cNvSpPr>
          <p:nvPr/>
        </p:nvSpPr>
        <p:spPr bwMode="auto">
          <a:xfrm>
            <a:off x="468313" y="4292600"/>
            <a:ext cx="1366837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sing</a:t>
            </a:r>
          </a:p>
        </p:txBody>
      </p:sp>
      <p:sp>
        <p:nvSpPr>
          <p:cNvPr id="15407" name="TextovéPole 22"/>
          <p:cNvSpPr txBox="1">
            <a:spLocks noChangeArrowheads="1"/>
          </p:cNvSpPr>
          <p:nvPr/>
        </p:nvSpPr>
        <p:spPr bwMode="auto">
          <a:xfrm>
            <a:off x="468313" y="5013325"/>
            <a:ext cx="1366837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>
                <a:solidFill>
                  <a:srgbClr val="000000"/>
                </a:solidFill>
              </a:rPr>
              <a:t>sleep</a:t>
            </a:r>
          </a:p>
        </p:txBody>
      </p:sp>
    </p:spTree>
    <p:extLst>
      <p:ext uri="{BB962C8B-B14F-4D97-AF65-F5344CB8AC3E}">
        <p14:creationId xmlns:p14="http://schemas.microsoft.com/office/powerpoint/2010/main" val="305378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Write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-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ing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form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of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these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verbs</a:t>
            </a:r>
            <a:endParaRPr lang="cs-CZ" sz="3600" dirty="0" smtClean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6387" name="TextovéPole 6"/>
          <p:cNvSpPr txBox="1">
            <a:spLocks noChangeArrowheads="1"/>
          </p:cNvSpPr>
          <p:nvPr/>
        </p:nvSpPr>
        <p:spPr bwMode="auto">
          <a:xfrm>
            <a:off x="684213" y="1700213"/>
            <a:ext cx="7848600" cy="471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dirty="0" err="1">
                <a:solidFill>
                  <a:srgbClr val="000000"/>
                </a:solidFill>
              </a:rPr>
              <a:t>eat</a:t>
            </a:r>
            <a:r>
              <a:rPr lang="cs-CZ" sz="2000" dirty="0">
                <a:solidFill>
                  <a:srgbClr val="000000"/>
                </a:solidFill>
              </a:rPr>
              <a:t>							</a:t>
            </a:r>
            <a:r>
              <a:rPr lang="cs-CZ" sz="2000" dirty="0" err="1" smtClean="0">
                <a:solidFill>
                  <a:srgbClr val="000000"/>
                </a:solidFill>
              </a:rPr>
              <a:t>eating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dirty="0" err="1">
                <a:solidFill>
                  <a:srgbClr val="000000"/>
                </a:solidFill>
              </a:rPr>
              <a:t>wear</a:t>
            </a:r>
            <a:r>
              <a:rPr lang="cs-CZ" sz="2000" dirty="0">
                <a:solidFill>
                  <a:srgbClr val="000000"/>
                </a:solidFill>
              </a:rPr>
              <a:t>							</a:t>
            </a:r>
            <a:r>
              <a:rPr lang="cs-CZ" sz="2000" dirty="0" err="1">
                <a:solidFill>
                  <a:srgbClr val="000000"/>
                </a:solidFill>
              </a:rPr>
              <a:t>wearing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dirty="0">
                <a:solidFill>
                  <a:srgbClr val="000000"/>
                </a:solidFill>
              </a:rPr>
              <a:t>make							</a:t>
            </a:r>
            <a:r>
              <a:rPr lang="cs-CZ" sz="2000" dirty="0" err="1">
                <a:solidFill>
                  <a:srgbClr val="000000"/>
                </a:solidFill>
              </a:rPr>
              <a:t>making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dirty="0" err="1">
                <a:solidFill>
                  <a:srgbClr val="000000"/>
                </a:solidFill>
              </a:rPr>
              <a:t>pay</a:t>
            </a:r>
            <a:r>
              <a:rPr lang="cs-CZ" sz="2000" dirty="0">
                <a:solidFill>
                  <a:srgbClr val="000000"/>
                </a:solidFill>
              </a:rPr>
              <a:t>							</a:t>
            </a:r>
            <a:r>
              <a:rPr lang="cs-CZ" sz="2000" dirty="0" err="1">
                <a:solidFill>
                  <a:srgbClr val="000000"/>
                </a:solidFill>
              </a:rPr>
              <a:t>paying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dirty="0" err="1">
                <a:solidFill>
                  <a:srgbClr val="000000"/>
                </a:solidFill>
              </a:rPr>
              <a:t>watch</a:t>
            </a:r>
            <a:r>
              <a:rPr lang="cs-CZ" sz="2000" dirty="0">
                <a:solidFill>
                  <a:srgbClr val="000000"/>
                </a:solidFill>
              </a:rPr>
              <a:t>							</a:t>
            </a:r>
            <a:r>
              <a:rPr lang="cs-CZ" sz="2000" dirty="0" err="1">
                <a:solidFill>
                  <a:srgbClr val="000000"/>
                </a:solidFill>
              </a:rPr>
              <a:t>watching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dirty="0" err="1">
                <a:solidFill>
                  <a:srgbClr val="000000"/>
                </a:solidFill>
              </a:rPr>
              <a:t>water</a:t>
            </a:r>
            <a:r>
              <a:rPr lang="cs-CZ" sz="2000" dirty="0">
                <a:solidFill>
                  <a:srgbClr val="000000"/>
                </a:solidFill>
              </a:rPr>
              <a:t>							</a:t>
            </a:r>
            <a:r>
              <a:rPr lang="cs-CZ" sz="2000" dirty="0" err="1" smtClean="0">
                <a:solidFill>
                  <a:srgbClr val="000000"/>
                </a:solidFill>
              </a:rPr>
              <a:t>watering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dirty="0">
                <a:solidFill>
                  <a:srgbClr val="000000"/>
                </a:solidFill>
              </a:rPr>
              <a:t>run							</a:t>
            </a:r>
            <a:r>
              <a:rPr lang="cs-CZ" sz="2000" dirty="0" err="1">
                <a:solidFill>
                  <a:srgbClr val="000000"/>
                </a:solidFill>
              </a:rPr>
              <a:t>running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sz="2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dirty="0" err="1">
                <a:solidFill>
                  <a:srgbClr val="000000"/>
                </a:solidFill>
              </a:rPr>
              <a:t>leave</a:t>
            </a:r>
            <a:r>
              <a:rPr lang="cs-CZ" sz="2000" dirty="0">
                <a:solidFill>
                  <a:srgbClr val="000000"/>
                </a:solidFill>
              </a:rPr>
              <a:t>							</a:t>
            </a:r>
            <a:r>
              <a:rPr lang="cs-CZ" sz="2000" dirty="0" err="1">
                <a:solidFill>
                  <a:srgbClr val="000000"/>
                </a:solidFill>
              </a:rPr>
              <a:t>leaving</a:t>
            </a:r>
            <a:endParaRPr lang="cs-CZ" sz="2000" dirty="0">
              <a:solidFill>
                <a:srgbClr val="000000"/>
              </a:solidFill>
            </a:endParaRPr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755650" y="2060575"/>
            <a:ext cx="727233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755650" y="2708275"/>
            <a:ext cx="727233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755650" y="3357563"/>
            <a:ext cx="727233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755650" y="4005263"/>
            <a:ext cx="727233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755650" y="4581525"/>
            <a:ext cx="7416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755650" y="5157788"/>
            <a:ext cx="748823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755650" y="5732463"/>
            <a:ext cx="727233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755650" y="6381750"/>
            <a:ext cx="727233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19"/>
          <p:cNvGrpSpPr>
            <a:grpSpLocks/>
          </p:cNvGrpSpPr>
          <p:nvPr/>
        </p:nvGrpSpPr>
        <p:grpSpPr bwMode="auto">
          <a:xfrm>
            <a:off x="6804248" y="1740093"/>
            <a:ext cx="3888110" cy="4630351"/>
            <a:chOff x="6732240" y="1700808"/>
            <a:chExt cx="3888862" cy="4629763"/>
          </a:xfrm>
        </p:grpSpPr>
        <p:sp>
          <p:nvSpPr>
            <p:cNvPr id="26" name="Obdélník 25"/>
            <p:cNvSpPr/>
            <p:nvPr/>
          </p:nvSpPr>
          <p:spPr>
            <a:xfrm>
              <a:off x="6732240" y="1700808"/>
              <a:ext cx="1800573" cy="3603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7" name="Obdélník 26"/>
            <p:cNvSpPr/>
            <p:nvPr/>
          </p:nvSpPr>
          <p:spPr>
            <a:xfrm>
              <a:off x="6732240" y="2997630"/>
              <a:ext cx="1800573" cy="3603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8" name="Obdélník 27"/>
            <p:cNvSpPr/>
            <p:nvPr/>
          </p:nvSpPr>
          <p:spPr>
            <a:xfrm>
              <a:off x="6732240" y="3645248"/>
              <a:ext cx="1800573" cy="3603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9" name="Obdélník 28"/>
            <p:cNvSpPr/>
            <p:nvPr/>
          </p:nvSpPr>
          <p:spPr>
            <a:xfrm>
              <a:off x="6732240" y="4221438"/>
              <a:ext cx="1800573" cy="3603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0" name="Obdélník 29"/>
            <p:cNvSpPr/>
            <p:nvPr/>
          </p:nvSpPr>
          <p:spPr>
            <a:xfrm>
              <a:off x="8820529" y="4797626"/>
              <a:ext cx="1800573" cy="3603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1" name="Obdélník 30"/>
            <p:cNvSpPr/>
            <p:nvPr/>
          </p:nvSpPr>
          <p:spPr>
            <a:xfrm>
              <a:off x="8316374" y="5318578"/>
              <a:ext cx="1800573" cy="35872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2" name="Obdélník 31"/>
            <p:cNvSpPr/>
            <p:nvPr/>
          </p:nvSpPr>
          <p:spPr>
            <a:xfrm>
              <a:off x="8536805" y="5970255"/>
              <a:ext cx="1800573" cy="3603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6732240" y="2350012"/>
              <a:ext cx="1800573" cy="35872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019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Put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words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in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correct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order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to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make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sentences</a:t>
            </a:r>
            <a:endParaRPr lang="cs-CZ" sz="3600" dirty="0" smtClean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23850" y="1557338"/>
          <a:ext cx="8496300" cy="4824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6300"/>
              </a:tblGrid>
              <a:tr h="424723"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rgbClr val="990033"/>
                          </a:solidFill>
                        </a:rPr>
                        <a:t>visiting</a:t>
                      </a:r>
                      <a:r>
                        <a:rPr lang="cs-CZ" sz="2000" dirty="0" smtClean="0">
                          <a:solidFill>
                            <a:srgbClr val="990033"/>
                          </a:solidFill>
                        </a:rPr>
                        <a:t> / </a:t>
                      </a:r>
                      <a:r>
                        <a:rPr lang="cs-CZ" sz="2000" dirty="0" err="1" smtClean="0">
                          <a:solidFill>
                            <a:srgbClr val="990033"/>
                          </a:solidFill>
                        </a:rPr>
                        <a:t>they</a:t>
                      </a:r>
                      <a:r>
                        <a:rPr lang="cs-CZ" sz="2000" dirty="0" smtClean="0">
                          <a:solidFill>
                            <a:srgbClr val="990033"/>
                          </a:solidFill>
                        </a:rPr>
                        <a:t> / </a:t>
                      </a:r>
                      <a:r>
                        <a:rPr lang="cs-CZ" sz="2000" dirty="0" err="1" smtClean="0">
                          <a:solidFill>
                            <a:srgbClr val="990033"/>
                          </a:solidFill>
                        </a:rPr>
                        <a:t>their</a:t>
                      </a:r>
                      <a:r>
                        <a:rPr lang="cs-CZ" sz="2000" dirty="0" smtClean="0">
                          <a:solidFill>
                            <a:srgbClr val="990033"/>
                          </a:solidFill>
                        </a:rPr>
                        <a:t> </a:t>
                      </a:r>
                      <a:r>
                        <a:rPr lang="cs-CZ" sz="2000" dirty="0" err="1" smtClean="0">
                          <a:solidFill>
                            <a:srgbClr val="990033"/>
                          </a:solidFill>
                        </a:rPr>
                        <a:t>parents</a:t>
                      </a:r>
                      <a:r>
                        <a:rPr lang="cs-CZ" sz="2000" dirty="0" smtClean="0">
                          <a:solidFill>
                            <a:srgbClr val="990033"/>
                          </a:solidFill>
                        </a:rPr>
                        <a:t>  /are</a:t>
                      </a:r>
                      <a:endParaRPr lang="cs-CZ" sz="2000" dirty="0">
                        <a:solidFill>
                          <a:srgbClr val="990033"/>
                        </a:solidFill>
                      </a:endParaRPr>
                    </a:p>
                  </a:txBody>
                  <a:tcPr marL="91433" marR="91433" marT="45719" marB="45719"/>
                </a:tc>
              </a:tr>
              <a:tr h="424723"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They</a:t>
                      </a:r>
                      <a:r>
                        <a:rPr lang="cs-CZ" sz="2000" dirty="0" smtClean="0"/>
                        <a:t> are  </a:t>
                      </a:r>
                      <a:r>
                        <a:rPr lang="cs-CZ" sz="2000" dirty="0" err="1" smtClean="0"/>
                        <a:t>visiting</a:t>
                      </a:r>
                      <a:r>
                        <a:rPr lang="cs-CZ" sz="2000" dirty="0" smtClean="0"/>
                        <a:t>  </a:t>
                      </a:r>
                      <a:r>
                        <a:rPr lang="cs-CZ" sz="2000" dirty="0" err="1" smtClean="0"/>
                        <a:t>their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parents</a:t>
                      </a:r>
                      <a:r>
                        <a:rPr lang="cs-CZ" sz="1800" dirty="0" smtClean="0"/>
                        <a:t>.</a:t>
                      </a:r>
                      <a:endParaRPr lang="cs-CZ" sz="1800" dirty="0"/>
                    </a:p>
                  </a:txBody>
                  <a:tcPr marL="91433" marR="91433" marT="45719" marB="45719"/>
                </a:tc>
              </a:tr>
              <a:tr h="397497">
                <a:tc>
                  <a:txBody>
                    <a:bodyPr/>
                    <a:lstStyle/>
                    <a:p>
                      <a:r>
                        <a:rPr lang="cs-CZ" sz="1800" b="1" dirty="0" err="1" smtClean="0">
                          <a:solidFill>
                            <a:srgbClr val="990033"/>
                          </a:solidFill>
                        </a:rPr>
                        <a:t>shop</a:t>
                      </a:r>
                      <a:r>
                        <a:rPr lang="cs-CZ" sz="1800" b="1" dirty="0" smtClean="0">
                          <a:solidFill>
                            <a:srgbClr val="990033"/>
                          </a:solidFill>
                        </a:rPr>
                        <a:t> / </a:t>
                      </a:r>
                      <a:r>
                        <a:rPr lang="cs-CZ" sz="1800" b="1" dirty="0" err="1" smtClean="0">
                          <a:solidFill>
                            <a:srgbClr val="990033"/>
                          </a:solidFill>
                        </a:rPr>
                        <a:t>she</a:t>
                      </a:r>
                      <a:r>
                        <a:rPr lang="cs-CZ" sz="1800" b="1" dirty="0" smtClean="0">
                          <a:solidFill>
                            <a:srgbClr val="990033"/>
                          </a:solidFill>
                        </a:rPr>
                        <a:t> / </a:t>
                      </a:r>
                      <a:r>
                        <a:rPr lang="cs-CZ" sz="1800" b="1" dirty="0" err="1" smtClean="0">
                          <a:solidFill>
                            <a:srgbClr val="990033"/>
                          </a:solidFill>
                        </a:rPr>
                        <a:t>going</a:t>
                      </a:r>
                      <a:r>
                        <a:rPr lang="cs-CZ" sz="1800" b="1" dirty="0" smtClean="0">
                          <a:solidFill>
                            <a:srgbClr val="990033"/>
                          </a:solidFill>
                        </a:rPr>
                        <a:t> / to / </a:t>
                      </a:r>
                      <a:r>
                        <a:rPr lang="cs-CZ" sz="1800" b="1" dirty="0" err="1" smtClean="0">
                          <a:solidFill>
                            <a:srgbClr val="990033"/>
                          </a:solidFill>
                        </a:rPr>
                        <a:t>the</a:t>
                      </a:r>
                      <a:r>
                        <a:rPr lang="cs-CZ" sz="1800" b="1" dirty="0" smtClean="0">
                          <a:solidFill>
                            <a:srgbClr val="990033"/>
                          </a:solidFill>
                        </a:rPr>
                        <a:t> / </a:t>
                      </a:r>
                      <a:r>
                        <a:rPr lang="cs-CZ" sz="1800" b="1" dirty="0" err="1" smtClean="0">
                          <a:solidFill>
                            <a:srgbClr val="990033"/>
                          </a:solidFill>
                        </a:rPr>
                        <a:t>is</a:t>
                      </a:r>
                      <a:r>
                        <a:rPr lang="cs-CZ" sz="1800" b="1" dirty="0" smtClean="0">
                          <a:solidFill>
                            <a:srgbClr val="990033"/>
                          </a:solidFill>
                        </a:rPr>
                        <a:t> / ?</a:t>
                      </a:r>
                      <a:endParaRPr lang="cs-CZ" sz="1800" b="1" dirty="0">
                        <a:solidFill>
                          <a:srgbClr val="990033"/>
                        </a:solidFill>
                      </a:endParaRPr>
                    </a:p>
                  </a:txBody>
                  <a:tcPr marL="91433" marR="91433" marT="45719" marB="45719"/>
                </a:tc>
              </a:tr>
              <a:tr h="397497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3" marR="91433" marT="45719" marB="45719"/>
                </a:tc>
              </a:tr>
              <a:tr h="397497"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Is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she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going</a:t>
                      </a:r>
                      <a:r>
                        <a:rPr lang="cs-CZ" sz="1800" dirty="0" smtClean="0"/>
                        <a:t> to </a:t>
                      </a:r>
                      <a:r>
                        <a:rPr lang="cs-CZ" sz="1800" dirty="0" err="1" smtClean="0"/>
                        <a:t>the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shop</a:t>
                      </a:r>
                      <a:r>
                        <a:rPr lang="cs-CZ" sz="1800" dirty="0" smtClean="0"/>
                        <a:t>?</a:t>
                      </a:r>
                      <a:endParaRPr lang="cs-CZ" sz="1800" dirty="0"/>
                    </a:p>
                  </a:txBody>
                  <a:tcPr marL="91433" marR="91433" marT="45719" marB="45719"/>
                </a:tc>
              </a:tr>
              <a:tr h="397497">
                <a:tc>
                  <a:txBody>
                    <a:bodyPr/>
                    <a:lstStyle/>
                    <a:p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wearing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am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a / not / I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hat</a:t>
                      </a:r>
                      <a:endParaRPr lang="cs-CZ" sz="1800" b="1" kern="1200" dirty="0" smtClean="0">
                        <a:solidFill>
                          <a:srgbClr val="990033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3" marR="91433" marT="45719" marB="45719"/>
                </a:tc>
              </a:tr>
              <a:tr h="397497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3" marR="91433" marT="45719" marB="45719"/>
                </a:tc>
              </a:tr>
              <a:tr h="397497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I </a:t>
                      </a:r>
                      <a:r>
                        <a:rPr lang="cs-CZ" sz="1800" dirty="0" err="1" smtClean="0"/>
                        <a:t>am</a:t>
                      </a:r>
                      <a:r>
                        <a:rPr lang="cs-CZ" sz="1800" dirty="0" smtClean="0"/>
                        <a:t> not </a:t>
                      </a:r>
                      <a:r>
                        <a:rPr lang="cs-CZ" sz="1800" dirty="0" err="1" smtClean="0"/>
                        <a:t>wearing</a:t>
                      </a:r>
                      <a:r>
                        <a:rPr lang="cs-CZ" sz="1800" dirty="0" smtClean="0"/>
                        <a:t> a </a:t>
                      </a:r>
                      <a:r>
                        <a:rPr lang="cs-CZ" sz="1800" dirty="0" err="1" smtClean="0"/>
                        <a:t>hat</a:t>
                      </a:r>
                      <a:r>
                        <a:rPr lang="cs-CZ" sz="1800" dirty="0" smtClean="0"/>
                        <a:t>.</a:t>
                      </a:r>
                      <a:endParaRPr lang="cs-CZ" sz="1800" dirty="0"/>
                    </a:p>
                  </a:txBody>
                  <a:tcPr marL="91433" marR="91433" marT="45719" marB="45719"/>
                </a:tc>
              </a:tr>
              <a:tr h="397497">
                <a:tc>
                  <a:txBody>
                    <a:bodyPr/>
                    <a:lstStyle/>
                    <a:p>
                      <a:r>
                        <a:rPr lang="cs-CZ" sz="20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you</a:t>
                      </a:r>
                      <a:r>
                        <a:rPr lang="cs-CZ" sz="20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cs-CZ" sz="20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watching</a:t>
                      </a:r>
                      <a:r>
                        <a:rPr lang="cs-CZ" sz="20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a / basketball / are / </a:t>
                      </a:r>
                      <a:r>
                        <a:rPr lang="cs-CZ" sz="20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match</a:t>
                      </a:r>
                      <a:r>
                        <a:rPr lang="cs-CZ" sz="20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TV / on / ? </a:t>
                      </a:r>
                    </a:p>
                  </a:txBody>
                  <a:tcPr marL="91433" marR="91433" marT="45719" marB="45719"/>
                </a:tc>
              </a:tr>
              <a:tr h="397497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3" marR="91433" marT="45719" marB="45719"/>
                </a:tc>
              </a:tr>
              <a:tr h="397497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Are </a:t>
                      </a:r>
                      <a:r>
                        <a:rPr lang="cs-CZ" sz="1800" dirty="0" err="1" smtClean="0"/>
                        <a:t>you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watching</a:t>
                      </a:r>
                      <a:r>
                        <a:rPr lang="cs-CZ" sz="1800" dirty="0" smtClean="0"/>
                        <a:t> a basketball </a:t>
                      </a:r>
                      <a:r>
                        <a:rPr lang="cs-CZ" sz="1800" dirty="0" err="1" smtClean="0"/>
                        <a:t>match</a:t>
                      </a:r>
                      <a:r>
                        <a:rPr lang="cs-CZ" sz="1800" dirty="0" smtClean="0"/>
                        <a:t> on TV?</a:t>
                      </a:r>
                      <a:endParaRPr lang="cs-CZ" sz="1800" dirty="0"/>
                    </a:p>
                  </a:txBody>
                  <a:tcPr marL="91433" marR="91433" marT="45719" marB="45719"/>
                </a:tc>
              </a:tr>
              <a:tr h="397497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3" marR="91433" marT="45719" marB="45719"/>
                </a:tc>
              </a:tr>
            </a:tbl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4211960" y="3213099"/>
            <a:ext cx="3097213" cy="3603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198450" y="4284709"/>
            <a:ext cx="3097212" cy="3603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95288" y="5661025"/>
            <a:ext cx="4681537" cy="3603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5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Continue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.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849767"/>
              </p:ext>
            </p:extLst>
          </p:nvPr>
        </p:nvGraphicFramePr>
        <p:xfrm>
          <a:off x="395288" y="1557338"/>
          <a:ext cx="8137525" cy="4464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37525"/>
              </a:tblGrid>
              <a:tr h="49600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not / he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making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 a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is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cake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now</a:t>
                      </a:r>
                      <a:endParaRPr lang="cs-CZ" sz="1800" b="1" kern="1200" dirty="0" smtClean="0">
                        <a:solidFill>
                          <a:srgbClr val="990033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7" marR="91447" marT="45715" marB="45715"/>
                </a:tc>
              </a:tr>
              <a:tr h="496006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7" marR="91447" marT="45715" marB="45715"/>
                </a:tc>
              </a:tr>
              <a:tr h="49600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He </a:t>
                      </a:r>
                      <a:r>
                        <a:rPr lang="cs-CZ" sz="1800" dirty="0" err="1" smtClean="0"/>
                        <a:t>is</a:t>
                      </a:r>
                      <a:r>
                        <a:rPr lang="cs-CZ" sz="1800" dirty="0" smtClean="0"/>
                        <a:t> not </a:t>
                      </a:r>
                      <a:r>
                        <a:rPr lang="cs-CZ" sz="1800" dirty="0" err="1" smtClean="0"/>
                        <a:t>making</a:t>
                      </a:r>
                      <a:r>
                        <a:rPr lang="cs-CZ" sz="1800" dirty="0" smtClean="0"/>
                        <a:t> a </a:t>
                      </a:r>
                      <a:r>
                        <a:rPr lang="cs-CZ" sz="1800" dirty="0" err="1" smtClean="0"/>
                        <a:t>cake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now</a:t>
                      </a:r>
                      <a:r>
                        <a:rPr lang="cs-CZ" sz="1800" dirty="0" smtClean="0"/>
                        <a:t>.</a:t>
                      </a:r>
                      <a:endParaRPr lang="cs-CZ" sz="1800" dirty="0"/>
                    </a:p>
                  </a:txBody>
                  <a:tcPr marL="91447" marR="91447" marT="45715" marB="45715"/>
                </a:tc>
              </a:tr>
              <a:tr h="49600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moment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are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cleaning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at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you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window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?</a:t>
                      </a:r>
                    </a:p>
                  </a:txBody>
                  <a:tcPr marL="91447" marR="91447" marT="45715" marB="45715"/>
                </a:tc>
              </a:tr>
              <a:tr h="496006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7" marR="91447" marT="45715" marB="45715"/>
                </a:tc>
              </a:tr>
              <a:tr h="49600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Are </a:t>
                      </a:r>
                      <a:r>
                        <a:rPr lang="cs-CZ" sz="1800" dirty="0" err="1" smtClean="0"/>
                        <a:t>you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cleaning</a:t>
                      </a:r>
                      <a:r>
                        <a:rPr lang="cs-CZ" sz="1800" dirty="0" smtClean="0"/>
                        <a:t>  </a:t>
                      </a:r>
                      <a:r>
                        <a:rPr lang="cs-CZ" sz="1800" dirty="0" err="1" smtClean="0"/>
                        <a:t>the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window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at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the</a:t>
                      </a:r>
                      <a:r>
                        <a:rPr lang="cs-CZ" sz="1800" dirty="0" smtClean="0"/>
                        <a:t> moment?</a:t>
                      </a:r>
                      <a:endParaRPr lang="cs-CZ" sz="1800" dirty="0"/>
                    </a:p>
                  </a:txBody>
                  <a:tcPr marL="91447" marR="91447" marT="45715" marB="45715"/>
                </a:tc>
              </a:tr>
              <a:tr h="496006">
                <a:tc>
                  <a:txBody>
                    <a:bodyPr/>
                    <a:lstStyle/>
                    <a:p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flowers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watering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/ I / my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am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cs-CZ" sz="1800" b="1" kern="1200" dirty="0" err="1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now</a:t>
                      </a:r>
                      <a:r>
                        <a:rPr lang="cs-CZ" sz="1800" b="1" kern="1200" dirty="0" smtClean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cs"/>
                        </a:rPr>
                        <a:t> / just</a:t>
                      </a:r>
                      <a:endParaRPr lang="cs-CZ" sz="1800" b="1" kern="1200" dirty="0">
                        <a:solidFill>
                          <a:srgbClr val="990033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7" marR="91447" marT="45715" marB="45715"/>
                </a:tc>
              </a:tr>
              <a:tr h="496006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7" marR="91447" marT="45715" marB="45715"/>
                </a:tc>
              </a:tr>
              <a:tr h="49600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I </a:t>
                      </a:r>
                      <a:r>
                        <a:rPr lang="cs-CZ" sz="1800" dirty="0" err="1" smtClean="0"/>
                        <a:t>am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smtClean="0"/>
                        <a:t>watering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smtClean="0"/>
                        <a:t>my </a:t>
                      </a:r>
                      <a:r>
                        <a:rPr lang="cs-CZ" sz="1800" dirty="0" err="1" smtClean="0"/>
                        <a:t>flowers</a:t>
                      </a:r>
                      <a:r>
                        <a:rPr lang="cs-CZ" sz="1800" dirty="0" smtClean="0"/>
                        <a:t> just </a:t>
                      </a:r>
                      <a:r>
                        <a:rPr lang="cs-CZ" sz="1800" dirty="0" err="1" smtClean="0"/>
                        <a:t>now</a:t>
                      </a:r>
                      <a:r>
                        <a:rPr lang="cs-CZ" sz="1800" dirty="0" smtClean="0"/>
                        <a:t>.</a:t>
                      </a:r>
                      <a:endParaRPr lang="cs-CZ" sz="1800" dirty="0"/>
                    </a:p>
                  </a:txBody>
                  <a:tcPr marL="91447" marR="91447" marT="45715" marB="45715"/>
                </a:tc>
              </a:tr>
            </a:tbl>
          </a:graphicData>
        </a:graphic>
      </p:graphicFrame>
      <p:sp>
        <p:nvSpPr>
          <p:cNvPr id="6" name="Zaoblený obdélník 5"/>
          <p:cNvSpPr/>
          <p:nvPr/>
        </p:nvSpPr>
        <p:spPr>
          <a:xfrm>
            <a:off x="468313" y="2565400"/>
            <a:ext cx="3095625" cy="3587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68313" y="4076700"/>
            <a:ext cx="4751387" cy="3603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851920" y="5589588"/>
            <a:ext cx="3743325" cy="3603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980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Look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at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pictures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and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answer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questions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.</a:t>
            </a:r>
          </a:p>
        </p:txBody>
      </p:sp>
      <p:sp>
        <p:nvSpPr>
          <p:cNvPr id="19459" name="TextovéPole 2"/>
          <p:cNvSpPr txBox="1">
            <a:spLocks noChangeArrowheads="1"/>
          </p:cNvSpPr>
          <p:nvPr/>
        </p:nvSpPr>
        <p:spPr bwMode="auto">
          <a:xfrm>
            <a:off x="468313" y="1484313"/>
            <a:ext cx="67675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</a:rPr>
              <a:t>     What  does  Ann  do?     	   What  is  she  doing  now?</a:t>
            </a:r>
          </a:p>
        </p:txBody>
      </p:sp>
      <p:sp>
        <p:nvSpPr>
          <p:cNvPr id="19460" name="TextovéPole 3"/>
          <p:cNvSpPr txBox="1">
            <a:spLocks noChangeArrowheads="1"/>
          </p:cNvSpPr>
          <p:nvPr/>
        </p:nvSpPr>
        <p:spPr bwMode="auto">
          <a:xfrm>
            <a:off x="684213" y="1844675"/>
            <a:ext cx="65516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</a:rPr>
              <a:t>  What  does  John  do? 	              What  is  he  doing  now?</a:t>
            </a:r>
          </a:p>
        </p:txBody>
      </p:sp>
      <p:sp>
        <p:nvSpPr>
          <p:cNvPr id="19463" name="TextovéPole 6"/>
          <p:cNvSpPr txBox="1">
            <a:spLocks noChangeArrowheads="1"/>
          </p:cNvSpPr>
          <p:nvPr/>
        </p:nvSpPr>
        <p:spPr bwMode="auto">
          <a:xfrm>
            <a:off x="6156325" y="2781300"/>
            <a:ext cx="20161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b="1">
                <a:solidFill>
                  <a:srgbClr val="000000"/>
                </a:solidFill>
              </a:rPr>
              <a:t>John,  a pilot</a:t>
            </a:r>
          </a:p>
        </p:txBody>
      </p:sp>
      <p:sp>
        <p:nvSpPr>
          <p:cNvPr id="19464" name="TextovéPole 9"/>
          <p:cNvSpPr txBox="1">
            <a:spLocks noChangeArrowheads="1"/>
          </p:cNvSpPr>
          <p:nvPr/>
        </p:nvSpPr>
        <p:spPr bwMode="auto">
          <a:xfrm>
            <a:off x="827088" y="2924175"/>
            <a:ext cx="73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9465" name="TextovéPole 10"/>
          <p:cNvSpPr txBox="1">
            <a:spLocks noChangeArrowheads="1"/>
          </p:cNvSpPr>
          <p:nvPr/>
        </p:nvSpPr>
        <p:spPr bwMode="auto">
          <a:xfrm>
            <a:off x="827088" y="2924175"/>
            <a:ext cx="1873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b="1">
                <a:solidFill>
                  <a:srgbClr val="000000"/>
                </a:solidFill>
              </a:rPr>
              <a:t>Ann, a pupil</a:t>
            </a:r>
          </a:p>
        </p:txBody>
      </p:sp>
      <p:pic>
        <p:nvPicPr>
          <p:cNvPr id="12" name="Nahr124.WAV">
            <a:hlinkClick r:id="" action="ppaction://media"/>
          </p:cNvPr>
          <p:cNvPicPr>
            <a:picLocks noRot="1" noChangeAspect="1"/>
          </p:cNvPicPr>
          <p:nvPr>
            <a:wavAudioFile r:embed="rId1" name="Nahraný zvuk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557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Nahr125.WAV">
            <a:hlinkClick r:id="" action="ppaction://media"/>
          </p:cNvPr>
          <p:cNvPicPr>
            <a:picLocks noRot="1" noChangeAspect="1"/>
          </p:cNvPicPr>
          <p:nvPr>
            <a:wavAudioFile r:embed="rId2" name="Nahraný zvuk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557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Nahr126.WAV">
            <a:hlinkClick r:id="" action="ppaction://media"/>
          </p:cNvPr>
          <p:cNvPicPr>
            <a:picLocks noRot="1" noChangeAspect="1"/>
          </p:cNvPicPr>
          <p:nvPr>
            <a:wavAudioFile r:embed="rId3" name="Nahraný zvuk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9161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Nahr127.WAV">
            <a:hlinkClick r:id="" action="ppaction://media"/>
          </p:cNvPr>
          <p:cNvPicPr>
            <a:picLocks noRot="1" noChangeAspect="1"/>
          </p:cNvPicPr>
          <p:nvPr>
            <a:wavAudioFile r:embed="rId4" name="Nahraný zvuk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9161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http://us.123rf.com/400wm/400/400/shupian/shupian1003/shupian100300099/6614682-plava-na-da-vka.jp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20" y="3294063"/>
            <a:ext cx="3599923" cy="239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kniha.html5.cz/i/openclipart.org_johnny_automatic_man_reading_newspaper.png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382" y="3130687"/>
            <a:ext cx="2606034" cy="272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89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0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00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Obdélník 2"/>
          <p:cNvSpPr>
            <a:spLocks noChangeArrowheads="1"/>
          </p:cNvSpPr>
          <p:nvPr/>
        </p:nvSpPr>
        <p:spPr bwMode="auto">
          <a:xfrm>
            <a:off x="611188" y="620713"/>
            <a:ext cx="7848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</a:rPr>
              <a:t>        What  does  Mary  do?     	              What  is  she  doing  now?</a:t>
            </a:r>
          </a:p>
        </p:txBody>
      </p:sp>
      <p:sp>
        <p:nvSpPr>
          <p:cNvPr id="20483" name="TextovéPole 5"/>
          <p:cNvSpPr txBox="1">
            <a:spLocks noChangeArrowheads="1"/>
          </p:cNvSpPr>
          <p:nvPr/>
        </p:nvSpPr>
        <p:spPr bwMode="auto">
          <a:xfrm>
            <a:off x="611188" y="1125538"/>
            <a:ext cx="7056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</a:rPr>
              <a:t>        What  is  Dave doing now ?		What  does he do?</a:t>
            </a:r>
          </a:p>
        </p:txBody>
      </p:sp>
      <p:sp>
        <p:nvSpPr>
          <p:cNvPr id="20484" name="TextovéPole 6"/>
          <p:cNvSpPr txBox="1">
            <a:spLocks noChangeArrowheads="1"/>
          </p:cNvSpPr>
          <p:nvPr/>
        </p:nvSpPr>
        <p:spPr bwMode="auto">
          <a:xfrm>
            <a:off x="611188" y="1628775"/>
            <a:ext cx="71294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</a:rPr>
              <a:t>        What  is Bill doing just now?		What  does he do?</a:t>
            </a:r>
          </a:p>
        </p:txBody>
      </p:sp>
      <p:sp>
        <p:nvSpPr>
          <p:cNvPr id="20485" name="TextovéPole 8"/>
          <p:cNvSpPr txBox="1">
            <a:spLocks noChangeArrowheads="1"/>
          </p:cNvSpPr>
          <p:nvPr/>
        </p:nvSpPr>
        <p:spPr bwMode="auto">
          <a:xfrm>
            <a:off x="3563938" y="2492375"/>
            <a:ext cx="21605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</a:rPr>
              <a:t>Bill, a gardener</a:t>
            </a:r>
          </a:p>
        </p:txBody>
      </p:sp>
      <p:sp>
        <p:nvSpPr>
          <p:cNvPr id="20487" name="TextovéPole 10"/>
          <p:cNvSpPr txBox="1">
            <a:spLocks noChangeArrowheads="1"/>
          </p:cNvSpPr>
          <p:nvPr/>
        </p:nvSpPr>
        <p:spPr bwMode="auto">
          <a:xfrm>
            <a:off x="684213" y="2708275"/>
            <a:ext cx="23034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</a:rPr>
              <a:t>Dave,  a teacher</a:t>
            </a:r>
          </a:p>
        </p:txBody>
      </p:sp>
      <p:sp>
        <p:nvSpPr>
          <p:cNvPr id="20490" name="TextovéPole 13"/>
          <p:cNvSpPr txBox="1">
            <a:spLocks noChangeArrowheads="1"/>
          </p:cNvSpPr>
          <p:nvPr/>
        </p:nvSpPr>
        <p:spPr bwMode="auto">
          <a:xfrm>
            <a:off x="5317500" y="5286232"/>
            <a:ext cx="19446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</a:rPr>
              <a:t>Mary, a </a:t>
            </a:r>
            <a:r>
              <a:rPr lang="cs-CZ" dirty="0" err="1">
                <a:solidFill>
                  <a:srgbClr val="000000"/>
                </a:solidFill>
              </a:rPr>
              <a:t>cook</a:t>
            </a:r>
            <a:endParaRPr lang="cs-CZ" dirty="0">
              <a:solidFill>
                <a:srgbClr val="000000"/>
              </a:solidFill>
            </a:endParaRPr>
          </a:p>
        </p:txBody>
      </p:sp>
      <p:pic>
        <p:nvPicPr>
          <p:cNvPr id="15" name="Nahr140.WAV">
            <a:hlinkClick r:id="" action="ppaction://media"/>
          </p:cNvPr>
          <p:cNvPicPr>
            <a:picLocks noRot="1" noChangeAspect="1"/>
          </p:cNvPicPr>
          <p:nvPr>
            <a:wavAudioFile r:embed="rId1" name="Nahraný zvuk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921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Nahr141.WAV">
            <a:hlinkClick r:id="" action="ppaction://media"/>
          </p:cNvPr>
          <p:cNvPicPr>
            <a:picLocks noRot="1" noChangeAspect="1"/>
          </p:cNvPicPr>
          <p:nvPr>
            <a:wavAudioFile r:embed="rId2" name="Nahraný zvuk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969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Nahr142.WAV">
            <a:hlinkClick r:id="" action="ppaction://media"/>
          </p:cNvPr>
          <p:cNvPicPr>
            <a:picLocks noRot="1" noChangeAspect="1"/>
          </p:cNvPicPr>
          <p:nvPr>
            <a:wavAudioFile r:embed="rId3" name="Nahraný zvuk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6921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Nahr143.WAV">
            <a:hlinkClick r:id="" action="ppaction://media"/>
          </p:cNvPr>
          <p:cNvPicPr>
            <a:picLocks noRot="1" noChangeAspect="1"/>
          </p:cNvPicPr>
          <p:nvPr>
            <a:wavAudioFile r:embed="rId4" name="Nahraný zvuk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1969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Nahr144.WAV">
            <a:hlinkClick r:id="" action="ppaction://media"/>
          </p:cNvPr>
          <p:cNvPicPr>
            <a:picLocks noRot="1" noChangeAspect="1"/>
          </p:cNvPicPr>
          <p:nvPr>
            <a:wavAudioFile r:embed="rId5" name="Nahraný zvuk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002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Nahr145.WAV">
            <a:hlinkClick r:id="" action="ppaction://media"/>
          </p:cNvPr>
          <p:cNvPicPr>
            <a:picLocks noRot="1" noChangeAspect="1"/>
          </p:cNvPicPr>
          <p:nvPr>
            <a:wavAudioFile r:embed="rId6" name="Nahraný zvuk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6287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http://fotka.pixmac.cz/4/muz-zalevani-zahrady-age-pixmac-fotka-76198979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02" y="3140968"/>
            <a:ext cx="3234532" cy="227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studiokulinar.cz/img/foto_pst.png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492375"/>
            <a:ext cx="2886075" cy="245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t0.gstatic.com/images?q=tbn:ANd9GcR8hLCJWaDslrjTzK5IEAlHI7soXwtqSho5m2R2dT-oyLAWjln6tQ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142" y="3903417"/>
            <a:ext cx="1560692" cy="2813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3392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00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00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00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00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00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Listen </a:t>
            </a:r>
            <a:r>
              <a:rPr lang="cs-CZ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</a:t>
            </a:r>
            <a:r>
              <a:rPr lang="cs-CZ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extract</a:t>
            </a:r>
            <a:r>
              <a:rPr lang="cs-CZ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from</a:t>
            </a:r>
            <a:r>
              <a:rPr lang="cs-CZ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</a:t>
            </a:r>
            <a:r>
              <a:rPr lang="cs-CZ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song </a:t>
            </a:r>
            <a:r>
              <a:rPr lang="cs-CZ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of</a:t>
            </a:r>
            <a:r>
              <a:rPr lang="cs-CZ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ABBA „</a:t>
            </a:r>
            <a:r>
              <a:rPr lang="cs-CZ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Thank</a:t>
            </a:r>
            <a:r>
              <a:rPr lang="cs-CZ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you</a:t>
            </a:r>
            <a:r>
              <a:rPr lang="cs-CZ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for</a:t>
            </a:r>
            <a:r>
              <a:rPr lang="cs-CZ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</a:t>
            </a:r>
            <a:r>
              <a:rPr lang="cs-CZ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music“</a:t>
            </a:r>
          </a:p>
        </p:txBody>
      </p:sp>
      <p:pic>
        <p:nvPicPr>
          <p:cNvPr id="5" name="2 Thank You For The Music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6921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ovéPole 7"/>
          <p:cNvSpPr txBox="1">
            <a:spLocks noChangeArrowheads="1"/>
          </p:cNvSpPr>
          <p:nvPr/>
        </p:nvSpPr>
        <p:spPr bwMode="auto">
          <a:xfrm>
            <a:off x="323850" y="949325"/>
            <a:ext cx="7920038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 err="1">
                <a:solidFill>
                  <a:srgbClr val="000000"/>
                </a:solidFill>
              </a:rPr>
              <a:t>I´m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nothing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special</a:t>
            </a:r>
            <a:r>
              <a:rPr lang="cs-CZ" b="1" dirty="0">
                <a:solidFill>
                  <a:srgbClr val="000000"/>
                </a:solidFill>
              </a:rPr>
              <a:t>, ………………  </a:t>
            </a:r>
            <a:r>
              <a:rPr lang="cs-CZ" b="1" dirty="0" err="1">
                <a:solidFill>
                  <a:srgbClr val="000000"/>
                </a:solidFill>
              </a:rPr>
              <a:t>I´m</a:t>
            </a:r>
            <a:r>
              <a:rPr lang="cs-CZ" b="1" dirty="0">
                <a:solidFill>
                  <a:srgbClr val="000000"/>
                </a:solidFill>
              </a:rPr>
              <a:t>  a bit  </a:t>
            </a:r>
            <a:r>
              <a:rPr lang="cs-CZ" b="1" dirty="0" err="1">
                <a:solidFill>
                  <a:srgbClr val="000000"/>
                </a:solidFill>
              </a:rPr>
              <a:t>of</a:t>
            </a:r>
            <a:r>
              <a:rPr lang="cs-CZ" b="1" dirty="0">
                <a:solidFill>
                  <a:srgbClr val="000000"/>
                </a:solidFill>
              </a:rPr>
              <a:t>  a  bore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 err="1">
                <a:solidFill>
                  <a:srgbClr val="000000"/>
                </a:solidFill>
              </a:rPr>
              <a:t>If</a:t>
            </a:r>
            <a:r>
              <a:rPr lang="cs-CZ" b="1" dirty="0">
                <a:solidFill>
                  <a:srgbClr val="000000"/>
                </a:solidFill>
              </a:rPr>
              <a:t>  I  </a:t>
            </a:r>
            <a:r>
              <a:rPr lang="cs-CZ" b="1" dirty="0" err="1">
                <a:solidFill>
                  <a:srgbClr val="000000"/>
                </a:solidFill>
              </a:rPr>
              <a:t>tell</a:t>
            </a:r>
            <a:r>
              <a:rPr lang="cs-CZ" b="1" dirty="0">
                <a:solidFill>
                  <a:srgbClr val="000000"/>
                </a:solidFill>
              </a:rPr>
              <a:t> ……………… ,  </a:t>
            </a:r>
            <a:r>
              <a:rPr lang="cs-CZ" b="1" dirty="0" err="1">
                <a:solidFill>
                  <a:srgbClr val="000000"/>
                </a:solidFill>
              </a:rPr>
              <a:t>you´ve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probably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heard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it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before</a:t>
            </a:r>
            <a:endParaRPr lang="cs-CZ" b="1" dirty="0">
              <a:solidFill>
                <a:srgbClr val="000000"/>
              </a:solidFill>
            </a:endParaRP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>
                <a:solidFill>
                  <a:srgbClr val="000000"/>
                </a:solidFill>
              </a:rPr>
              <a:t>But  I  </a:t>
            </a:r>
            <a:r>
              <a:rPr lang="cs-CZ" b="1" dirty="0" err="1">
                <a:solidFill>
                  <a:srgbClr val="000000"/>
                </a:solidFill>
              </a:rPr>
              <a:t>have</a:t>
            </a:r>
            <a:r>
              <a:rPr lang="cs-CZ" b="1" dirty="0">
                <a:solidFill>
                  <a:srgbClr val="000000"/>
                </a:solidFill>
              </a:rPr>
              <a:t>  a  talent  </a:t>
            </a:r>
            <a:r>
              <a:rPr lang="cs-CZ" b="1" dirty="0" err="1">
                <a:solidFill>
                  <a:srgbClr val="000000"/>
                </a:solidFill>
              </a:rPr>
              <a:t>of</a:t>
            </a:r>
            <a:r>
              <a:rPr lang="cs-CZ" b="1" dirty="0">
                <a:solidFill>
                  <a:srgbClr val="000000"/>
                </a:solidFill>
              </a:rPr>
              <a:t> ……………………  </a:t>
            </a:r>
            <a:r>
              <a:rPr lang="cs-CZ" b="1" dirty="0" err="1">
                <a:solidFill>
                  <a:srgbClr val="000000"/>
                </a:solidFill>
              </a:rPr>
              <a:t>thing</a:t>
            </a:r>
            <a:endParaRPr lang="cs-CZ" b="1" dirty="0">
              <a:solidFill>
                <a:srgbClr val="000000"/>
              </a:solidFill>
            </a:endParaRP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>
                <a:solidFill>
                  <a:srgbClr val="000000"/>
                </a:solidFill>
              </a:rPr>
              <a:t>´Cause   </a:t>
            </a:r>
            <a:r>
              <a:rPr lang="cs-CZ" b="1" dirty="0" err="1">
                <a:solidFill>
                  <a:srgbClr val="000000"/>
                </a:solidFill>
              </a:rPr>
              <a:t>everyone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listens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when</a:t>
            </a:r>
            <a:r>
              <a:rPr lang="cs-CZ" b="1" dirty="0">
                <a:solidFill>
                  <a:srgbClr val="000000"/>
                </a:solidFill>
              </a:rPr>
              <a:t>  I  start  to  </a:t>
            </a:r>
            <a:r>
              <a:rPr lang="cs-CZ" b="1" dirty="0" err="1">
                <a:solidFill>
                  <a:srgbClr val="000000"/>
                </a:solidFill>
              </a:rPr>
              <a:t>sing</a:t>
            </a:r>
            <a:endParaRPr lang="cs-CZ" b="1" dirty="0">
              <a:solidFill>
                <a:srgbClr val="000000"/>
              </a:solidFill>
            </a:endParaRP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 err="1">
                <a:solidFill>
                  <a:srgbClr val="000000"/>
                </a:solidFill>
              </a:rPr>
              <a:t>I´m</a:t>
            </a:r>
            <a:r>
              <a:rPr lang="cs-CZ" b="1" dirty="0">
                <a:solidFill>
                  <a:srgbClr val="000000"/>
                </a:solidFill>
              </a:rPr>
              <a:t>   so  </a:t>
            </a:r>
            <a:r>
              <a:rPr lang="cs-CZ" b="1" dirty="0" err="1">
                <a:solidFill>
                  <a:srgbClr val="000000"/>
                </a:solidFill>
              </a:rPr>
              <a:t>grateful</a:t>
            </a:r>
            <a:r>
              <a:rPr lang="cs-CZ" b="1" dirty="0">
                <a:solidFill>
                  <a:srgbClr val="000000"/>
                </a:solidFill>
              </a:rPr>
              <a:t>  and  proud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 err="1">
                <a:solidFill>
                  <a:srgbClr val="000000"/>
                </a:solidFill>
              </a:rPr>
              <a:t>All</a:t>
            </a:r>
            <a:r>
              <a:rPr lang="cs-CZ" b="1" dirty="0">
                <a:solidFill>
                  <a:srgbClr val="000000"/>
                </a:solidFill>
              </a:rPr>
              <a:t>  I  </a:t>
            </a:r>
            <a:r>
              <a:rPr lang="cs-CZ" b="1" dirty="0" err="1">
                <a:solidFill>
                  <a:srgbClr val="000000"/>
                </a:solidFill>
              </a:rPr>
              <a:t>want</a:t>
            </a:r>
            <a:r>
              <a:rPr lang="cs-CZ" b="1" dirty="0">
                <a:solidFill>
                  <a:srgbClr val="000000"/>
                </a:solidFill>
              </a:rPr>
              <a:t>   </a:t>
            </a:r>
            <a:r>
              <a:rPr lang="cs-CZ" b="1" dirty="0" err="1">
                <a:solidFill>
                  <a:srgbClr val="000000"/>
                </a:solidFill>
              </a:rPr>
              <a:t>is</a:t>
            </a:r>
            <a:r>
              <a:rPr lang="cs-CZ" b="1" dirty="0">
                <a:solidFill>
                  <a:srgbClr val="000000"/>
                </a:solidFill>
              </a:rPr>
              <a:t>  to  </a:t>
            </a:r>
            <a:r>
              <a:rPr lang="cs-CZ" b="1" dirty="0" err="1">
                <a:solidFill>
                  <a:srgbClr val="000000"/>
                </a:solidFill>
              </a:rPr>
              <a:t>sing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it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out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loud</a:t>
            </a:r>
            <a:r>
              <a:rPr lang="cs-CZ" b="1" dirty="0">
                <a:solidFill>
                  <a:srgbClr val="000000"/>
                </a:solidFill>
              </a:rPr>
              <a:t>.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>
                <a:solidFill>
                  <a:srgbClr val="000000"/>
                </a:solidFill>
              </a:rPr>
              <a:t>So  I  </a:t>
            </a:r>
            <a:r>
              <a:rPr lang="cs-CZ" b="1" dirty="0" err="1">
                <a:solidFill>
                  <a:srgbClr val="000000"/>
                </a:solidFill>
              </a:rPr>
              <a:t>say</a:t>
            </a:r>
            <a:endParaRPr lang="cs-CZ" b="1" dirty="0">
              <a:solidFill>
                <a:srgbClr val="000000"/>
              </a:solidFill>
            </a:endParaRP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 err="1">
                <a:solidFill>
                  <a:srgbClr val="000000"/>
                </a:solidFill>
              </a:rPr>
              <a:t>Thank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you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for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the</a:t>
            </a:r>
            <a:r>
              <a:rPr lang="cs-CZ" b="1" dirty="0">
                <a:solidFill>
                  <a:srgbClr val="000000"/>
                </a:solidFill>
              </a:rPr>
              <a:t>  music,  </a:t>
            </a:r>
            <a:r>
              <a:rPr lang="cs-CZ" b="1" dirty="0" err="1">
                <a:solidFill>
                  <a:srgbClr val="000000"/>
                </a:solidFill>
              </a:rPr>
              <a:t>the</a:t>
            </a:r>
            <a:r>
              <a:rPr lang="cs-CZ" b="1" dirty="0">
                <a:solidFill>
                  <a:srgbClr val="000000"/>
                </a:solidFill>
              </a:rPr>
              <a:t> ………………  </a:t>
            </a:r>
            <a:r>
              <a:rPr lang="cs-CZ" b="1" dirty="0" err="1">
                <a:solidFill>
                  <a:srgbClr val="000000"/>
                </a:solidFill>
              </a:rPr>
              <a:t>I´m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singing</a:t>
            </a:r>
            <a:endParaRPr lang="cs-CZ" b="1" dirty="0">
              <a:solidFill>
                <a:srgbClr val="000000"/>
              </a:solidFill>
            </a:endParaRP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 err="1">
                <a:solidFill>
                  <a:srgbClr val="000000"/>
                </a:solidFill>
              </a:rPr>
              <a:t>Thanks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for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all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the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joy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they´re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bringing</a:t>
            </a:r>
            <a:endParaRPr lang="cs-CZ" b="1" dirty="0">
              <a:solidFill>
                <a:srgbClr val="000000"/>
              </a:solidFill>
            </a:endParaRP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 err="1">
                <a:solidFill>
                  <a:srgbClr val="000000"/>
                </a:solidFill>
              </a:rPr>
              <a:t>Who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can</a:t>
            </a:r>
            <a:r>
              <a:rPr lang="cs-CZ" b="1" dirty="0">
                <a:solidFill>
                  <a:srgbClr val="000000"/>
                </a:solidFill>
              </a:rPr>
              <a:t> ……………..  </a:t>
            </a:r>
            <a:r>
              <a:rPr lang="cs-CZ" b="1" dirty="0" err="1">
                <a:solidFill>
                  <a:srgbClr val="000000"/>
                </a:solidFill>
              </a:rPr>
              <a:t>without</a:t>
            </a:r>
            <a:r>
              <a:rPr lang="cs-CZ" b="1" dirty="0">
                <a:solidFill>
                  <a:srgbClr val="000000"/>
                </a:solidFill>
              </a:rPr>
              <a:t> </a:t>
            </a:r>
            <a:r>
              <a:rPr lang="cs-CZ" b="1" dirty="0" err="1">
                <a:solidFill>
                  <a:srgbClr val="000000"/>
                </a:solidFill>
              </a:rPr>
              <a:t>it</a:t>
            </a:r>
            <a:r>
              <a:rPr lang="cs-CZ" b="1" dirty="0">
                <a:solidFill>
                  <a:srgbClr val="000000"/>
                </a:solidFill>
              </a:rPr>
              <a:t>,  I  </a:t>
            </a:r>
            <a:r>
              <a:rPr lang="cs-CZ" b="1" dirty="0" err="1">
                <a:solidFill>
                  <a:srgbClr val="000000"/>
                </a:solidFill>
              </a:rPr>
              <a:t>ask</a:t>
            </a:r>
            <a:r>
              <a:rPr lang="cs-CZ" b="1" dirty="0">
                <a:solidFill>
                  <a:srgbClr val="000000"/>
                </a:solidFill>
              </a:rPr>
              <a:t>  in  </a:t>
            </a:r>
            <a:r>
              <a:rPr lang="cs-CZ" b="1" dirty="0" err="1">
                <a:solidFill>
                  <a:srgbClr val="000000"/>
                </a:solidFill>
              </a:rPr>
              <a:t>all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honesty</a:t>
            </a:r>
            <a:r>
              <a:rPr lang="cs-CZ" b="1" dirty="0">
                <a:solidFill>
                  <a:srgbClr val="000000"/>
                </a:solidFill>
              </a:rPr>
              <a:t>?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 err="1">
                <a:solidFill>
                  <a:srgbClr val="000000"/>
                </a:solidFill>
              </a:rPr>
              <a:t>What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would</a:t>
            </a:r>
            <a:r>
              <a:rPr lang="cs-CZ" b="1" dirty="0">
                <a:solidFill>
                  <a:srgbClr val="000000"/>
                </a:solidFill>
              </a:rPr>
              <a:t> ……………….  </a:t>
            </a:r>
            <a:r>
              <a:rPr lang="cs-CZ" b="1" dirty="0" err="1">
                <a:solidFill>
                  <a:srgbClr val="000000"/>
                </a:solidFill>
              </a:rPr>
              <a:t>be</a:t>
            </a:r>
            <a:r>
              <a:rPr lang="cs-CZ" b="1" dirty="0">
                <a:solidFill>
                  <a:srgbClr val="000000"/>
                </a:solidFill>
              </a:rPr>
              <a:t>?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 err="1">
                <a:solidFill>
                  <a:srgbClr val="000000"/>
                </a:solidFill>
              </a:rPr>
              <a:t>Without</a:t>
            </a:r>
            <a:r>
              <a:rPr lang="cs-CZ" b="1" dirty="0">
                <a:solidFill>
                  <a:srgbClr val="000000"/>
                </a:solidFill>
              </a:rPr>
              <a:t>  a  song  </a:t>
            </a:r>
            <a:r>
              <a:rPr lang="cs-CZ" b="1" dirty="0" err="1">
                <a:solidFill>
                  <a:srgbClr val="000000"/>
                </a:solidFill>
              </a:rPr>
              <a:t>or</a:t>
            </a:r>
            <a:r>
              <a:rPr lang="cs-CZ" b="1" dirty="0">
                <a:solidFill>
                  <a:srgbClr val="000000"/>
                </a:solidFill>
              </a:rPr>
              <a:t>  a  </a:t>
            </a:r>
            <a:r>
              <a:rPr lang="cs-CZ" b="1" dirty="0" err="1">
                <a:solidFill>
                  <a:srgbClr val="000000"/>
                </a:solidFill>
              </a:rPr>
              <a:t>dance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what</a:t>
            </a:r>
            <a:r>
              <a:rPr lang="cs-CZ" b="1" dirty="0">
                <a:solidFill>
                  <a:srgbClr val="000000"/>
                </a:solidFill>
              </a:rPr>
              <a:t>  are  </a:t>
            </a:r>
            <a:r>
              <a:rPr lang="cs-CZ" b="1" dirty="0" err="1">
                <a:solidFill>
                  <a:srgbClr val="000000"/>
                </a:solidFill>
              </a:rPr>
              <a:t>we</a:t>
            </a:r>
            <a:r>
              <a:rPr lang="cs-CZ" b="1" dirty="0">
                <a:solidFill>
                  <a:srgbClr val="000000"/>
                </a:solidFill>
              </a:rPr>
              <a:t> ?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>
                <a:solidFill>
                  <a:srgbClr val="000000"/>
                </a:solidFill>
              </a:rPr>
              <a:t>So  I  </a:t>
            </a:r>
            <a:r>
              <a:rPr lang="cs-CZ" b="1" dirty="0" err="1">
                <a:solidFill>
                  <a:srgbClr val="000000"/>
                </a:solidFill>
              </a:rPr>
              <a:t>say</a:t>
            </a:r>
            <a:r>
              <a:rPr lang="cs-CZ" b="1" dirty="0">
                <a:solidFill>
                  <a:srgbClr val="000000"/>
                </a:solidFill>
              </a:rPr>
              <a:t> ……………….. </a:t>
            </a:r>
            <a:r>
              <a:rPr lang="cs-CZ" b="1" dirty="0" err="1">
                <a:solidFill>
                  <a:srgbClr val="000000"/>
                </a:solidFill>
              </a:rPr>
              <a:t>you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for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the</a:t>
            </a:r>
            <a:r>
              <a:rPr lang="cs-CZ" b="1" dirty="0">
                <a:solidFill>
                  <a:srgbClr val="000000"/>
                </a:solidFill>
              </a:rPr>
              <a:t>  music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b="1" dirty="0" err="1">
                <a:solidFill>
                  <a:srgbClr val="000000"/>
                </a:solidFill>
              </a:rPr>
              <a:t>For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giving</a:t>
            </a:r>
            <a:r>
              <a:rPr lang="cs-CZ" b="1" dirty="0">
                <a:solidFill>
                  <a:srgbClr val="000000"/>
                </a:solidFill>
              </a:rPr>
              <a:t>  </a:t>
            </a:r>
            <a:r>
              <a:rPr lang="cs-CZ" b="1" dirty="0" err="1">
                <a:solidFill>
                  <a:srgbClr val="000000"/>
                </a:solidFill>
              </a:rPr>
              <a:t>it</a:t>
            </a:r>
            <a:r>
              <a:rPr lang="cs-CZ" b="1" dirty="0">
                <a:solidFill>
                  <a:srgbClr val="000000"/>
                </a:solidFill>
              </a:rPr>
              <a:t>  to ……………….. .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6948488" y="1052513"/>
            <a:ext cx="1368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b="1" i="1">
                <a:solidFill>
                  <a:srgbClr val="990033"/>
                </a:solidFill>
              </a:rPr>
              <a:t>in fact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6948488" y="1412875"/>
            <a:ext cx="1368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b="1" i="1">
                <a:solidFill>
                  <a:srgbClr val="990033"/>
                </a:solidFill>
              </a:rPr>
              <a:t>a joke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6948488" y="1844675"/>
            <a:ext cx="1368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b="1" i="1">
                <a:solidFill>
                  <a:srgbClr val="990033"/>
                </a:solidFill>
              </a:rPr>
              <a:t>wonderful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7092950" y="3933825"/>
            <a:ext cx="13668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b="1" i="1">
                <a:solidFill>
                  <a:srgbClr val="990033"/>
                </a:solidFill>
              </a:rPr>
              <a:t>songs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7092950" y="4724400"/>
            <a:ext cx="13668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b="1" i="1">
                <a:solidFill>
                  <a:srgbClr val="990033"/>
                </a:solidFill>
              </a:rPr>
              <a:t>live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7092950" y="5157788"/>
            <a:ext cx="13668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b="1" i="1">
                <a:solidFill>
                  <a:srgbClr val="990033"/>
                </a:solidFill>
              </a:rPr>
              <a:t>life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7092950" y="5876925"/>
            <a:ext cx="13668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b="1" i="1">
                <a:solidFill>
                  <a:srgbClr val="990033"/>
                </a:solidFill>
              </a:rPr>
              <a:t>thank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7092950" y="6308725"/>
            <a:ext cx="13668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b="1" i="1">
                <a:solidFill>
                  <a:srgbClr val="990033"/>
                </a:solidFill>
              </a:rPr>
              <a:t>me</a:t>
            </a:r>
          </a:p>
        </p:txBody>
      </p:sp>
    </p:spTree>
    <p:extLst>
      <p:ext uri="{BB962C8B-B14F-4D97-AF65-F5344CB8AC3E}">
        <p14:creationId xmlns:p14="http://schemas.microsoft.com/office/powerpoint/2010/main" val="152958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3530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4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Do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you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want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to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sing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it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once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more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watch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</a:t>
            </a:r>
            <a:r>
              <a:rPr lang="cs-CZ" sz="36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video?</a:t>
            </a:r>
          </a:p>
        </p:txBody>
      </p:sp>
      <p:sp>
        <p:nvSpPr>
          <p:cNvPr id="22531" name="Obdélník 2"/>
          <p:cNvSpPr>
            <a:spLocks noChangeArrowheads="1"/>
          </p:cNvSpPr>
          <p:nvPr/>
        </p:nvSpPr>
        <p:spPr bwMode="auto">
          <a:xfrm>
            <a:off x="323850" y="2276475"/>
            <a:ext cx="7848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  <a:hlinkClick r:id="rId3"/>
              </a:rPr>
              <a:t>http://www.youtube.com/watch?v=0dcbw4IEY5w&amp;ob=av2n</a:t>
            </a:r>
            <a:endParaRPr lang="cs-CZ">
              <a:solidFill>
                <a:srgbClr val="000000"/>
              </a:solidFill>
            </a:endParaRPr>
          </a:p>
        </p:txBody>
      </p:sp>
      <p:sp>
        <p:nvSpPr>
          <p:cNvPr id="22532" name="TextovéPole 3"/>
          <p:cNvSpPr txBox="1">
            <a:spLocks noChangeArrowheads="1"/>
          </p:cNvSpPr>
          <p:nvPr/>
        </p:nvSpPr>
        <p:spPr bwMode="auto">
          <a:xfrm>
            <a:off x="323850" y="1844675"/>
            <a:ext cx="5256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</a:rPr>
              <a:t>Click here :</a:t>
            </a:r>
          </a:p>
        </p:txBody>
      </p:sp>
      <p:pic>
        <p:nvPicPr>
          <p:cNvPr id="22533" name="Picture 2" descr="http://3.bp.blogspot.com/_ZueG3OvW8_k/TIzVZVtL7DI/AAAAAAAADcI/YcVR6r08Wu8/s1600/abba_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781300"/>
            <a:ext cx="4824412" cy="357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179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1"/>
          <p:cNvSpPr txBox="1">
            <a:spLocks noChangeArrowheads="1"/>
          </p:cNvSpPr>
          <p:nvPr/>
        </p:nvSpPr>
        <p:spPr bwMode="auto">
          <a:xfrm>
            <a:off x="467543" y="379983"/>
            <a:ext cx="7997825" cy="5786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Metodický list :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3200" b="1" i="1" u="none" strike="noStrike" kern="0" cap="none" spc="0" normalizeH="0" baseline="0" noProof="0" dirty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Materiál je určen žákům 2.stupně. Je zaměřený na přítomný čas prostý tvary </a:t>
            </a:r>
            <a:r>
              <a:rPr kumimoji="0" lang="cs-CZ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min.času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, oznamovací, tázací, záporná věta, krátké odpovědi.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Snímek 2-6 :  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základní informace o </a:t>
            </a:r>
            <a:r>
              <a:rPr kumimoji="0" lang="cs-CZ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přít.čase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 průběhovém</a:t>
            </a:r>
            <a:endParaRPr kumimoji="0" lang="cs-CZ" sz="2000" b="1" i="0" u="none" strike="noStrike" kern="0" cap="none" spc="0" normalizeH="0" baseline="0" noProof="0" dirty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Snímek 7 :  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doplňování  –</a:t>
            </a:r>
            <a:r>
              <a:rPr kumimoji="0" lang="cs-CZ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ingových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 tvarů  </a:t>
            </a: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- pravopis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Snímek 8 : “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-</a:t>
            </a:r>
            <a:r>
              <a:rPr kumimoji="0" lang="cs-CZ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ingový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“  tvar daných sloves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Snímek 9,10 :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  skladba věty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 – sestavení  věty z uvedených slov podle anglické skladby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cs-CZ" kern="0" baseline="0" dirty="0">
              <a:solidFill>
                <a:srgbClr val="1F497D"/>
              </a:solidFill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0" cap="none" spc="0" normalizeH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Snímek 11,12 :  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příklady na použití přítomných časů prostého a průběhového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cs-CZ" kern="0" baseline="0" dirty="0">
              <a:solidFill>
                <a:srgbClr val="1F497D"/>
              </a:solidFill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0" cap="none" spc="0" normalizeH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Snímek 13 :  </a:t>
            </a:r>
            <a:r>
              <a:rPr kumimoji="0" lang="cs-CZ" sz="1800" i="0" u="none" strike="noStrike" kern="0" cap="none" spc="0" normalizeH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doplnění slov do písničky podle poslechu</a:t>
            </a:r>
            <a:endParaRPr kumimoji="0" lang="cs-CZ" sz="1800" i="0" u="none" strike="noStrike" kern="0" cap="none" spc="0" normalizeH="0" baseline="0" noProof="0" dirty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65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437112"/>
            <a:ext cx="8229600" cy="1143000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  <a:defRPr/>
            </a:pP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3200" dirty="0" smtClean="0">
                <a:solidFill>
                  <a:schemeClr val="tx1"/>
                </a:solidFill>
              </a:rPr>
              <a:t/>
            </a:r>
            <a:br>
              <a:rPr lang="cs-CZ" sz="3200" dirty="0" smtClean="0">
                <a:solidFill>
                  <a:schemeClr val="tx1"/>
                </a:solidFill>
              </a:rPr>
            </a:b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318948"/>
            <a:ext cx="828092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u="sng" kern="0" dirty="0">
                <a:solidFill>
                  <a:srgbClr val="000000">
                    <a:lumMod val="95000"/>
                    <a:lumOff val="5000"/>
                  </a:srgbClr>
                </a:solidFill>
                <a:ea typeface="+mj-ea"/>
                <a:cs typeface="+mj-cs"/>
              </a:rPr>
              <a:t>Použitý obrazový materiál</a:t>
            </a:r>
            <a:br>
              <a:rPr lang="cs-CZ" sz="3200" b="1" u="sng" kern="0" dirty="0">
                <a:solidFill>
                  <a:srgbClr val="000000">
                    <a:lumMod val="95000"/>
                    <a:lumOff val="5000"/>
                  </a:srgbClr>
                </a:solidFill>
                <a:ea typeface="+mj-ea"/>
                <a:cs typeface="+mj-cs"/>
              </a:rPr>
            </a:b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98701" y="919112"/>
            <a:ext cx="34439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kern="0" dirty="0">
                <a:solidFill>
                  <a:srgbClr val="C00000"/>
                </a:solidFill>
                <a:ea typeface="+mj-ea"/>
                <a:cs typeface="+mj-cs"/>
                <a:hlinkClick r:id="rId2"/>
              </a:rPr>
              <a:t>www.cmis.cz/dum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1556792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kern="0" dirty="0">
                <a:solidFill>
                  <a:srgbClr val="000000"/>
                </a:solidFill>
                <a:ea typeface="+mj-ea"/>
                <a:cs typeface="+mj-cs"/>
              </a:rPr>
              <a:t>Snímek 5 : </a:t>
            </a:r>
            <a:r>
              <a:rPr lang="cs-CZ" kern="0" dirty="0">
                <a:solidFill>
                  <a:srgbClr val="000000"/>
                </a:solidFill>
                <a:ea typeface="+mj-ea"/>
                <a:cs typeface="+mj-cs"/>
                <a:hlinkClick r:id="rId3"/>
              </a:rPr>
              <a:t>http://t3.gstatic.com/images?q=tbn:ANd9GcTcLpkjihQlcY9lT6ZGS7-MISweXjSA9oedE6UDjHJcz53Lzhylsg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39552" y="2619374"/>
            <a:ext cx="82089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kern="0" dirty="0">
                <a:solidFill>
                  <a:srgbClr val="000000"/>
                </a:solidFill>
                <a:ea typeface="+mj-ea"/>
                <a:cs typeface="+mj-cs"/>
              </a:rPr>
              <a:t>Snímek 11 : </a:t>
            </a:r>
            <a:br>
              <a:rPr lang="cs-CZ" b="1" kern="0" dirty="0">
                <a:solidFill>
                  <a:srgbClr val="000000"/>
                </a:solidFill>
                <a:ea typeface="+mj-ea"/>
                <a:cs typeface="+mj-cs"/>
              </a:rPr>
            </a:br>
            <a:r>
              <a:rPr lang="cs-CZ" dirty="0">
                <a:hlinkClick r:id="rId4"/>
              </a:rPr>
              <a:t>http://us.123rf.com/400wm/400/400/shupian/shupian1003/shupian100300099/6614682-plava-na-da-vka.jpg</a:t>
            </a:r>
            <a:r>
              <a:rPr lang="cs-CZ" dirty="0"/>
              <a:t/>
            </a:r>
            <a:br>
              <a:rPr lang="cs-CZ" dirty="0"/>
            </a:b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kniha.html5.cz/i/openclipart.org_johnny_automatic_man_reading_newspaper.png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Snímek 12 :</a:t>
            </a:r>
          </a:p>
          <a:p>
            <a:r>
              <a:rPr lang="cs-CZ" dirty="0" smtClean="0">
                <a:hlinkClick r:id="rId6"/>
              </a:rPr>
              <a:t>http://fotka.pixmac.cz/4/muz-zalevani-zahrady-age-pixmac-fotka-76198979.jpg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http://www.studiokulinar.cz/img/foto_pst.png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http://farm6.staticflickr.com/5301/5636613174_4fd56da4cb_o.jpg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821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10281" y="1677581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2400" dirty="0">
                <a:solidFill>
                  <a:srgbClr val="000000"/>
                </a:solidFill>
              </a:rPr>
              <a:t>http://www.youtube.com/watch?v=0dcbw4IEY5w&amp;ob=av2n</a:t>
            </a:r>
          </a:p>
        </p:txBody>
      </p:sp>
      <p:sp>
        <p:nvSpPr>
          <p:cNvPr id="4" name="Obdélník 3"/>
          <p:cNvSpPr/>
          <p:nvPr/>
        </p:nvSpPr>
        <p:spPr>
          <a:xfrm>
            <a:off x="410281" y="692696"/>
            <a:ext cx="820891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kern="0" dirty="0">
                <a:solidFill>
                  <a:srgbClr val="000000"/>
                </a:solidFill>
                <a:ea typeface="+mj-ea"/>
                <a:cs typeface="+mj-cs"/>
              </a:rPr>
              <a:t>písnička : autorský tým Angličtina.com, Angličtina do auta s ABBA,</a:t>
            </a:r>
            <a:br>
              <a:rPr lang="cs-CZ" sz="2000" kern="0" dirty="0">
                <a:solidFill>
                  <a:srgbClr val="000000"/>
                </a:solidFill>
                <a:ea typeface="+mj-ea"/>
                <a:cs typeface="+mj-cs"/>
              </a:rPr>
            </a:br>
            <a:r>
              <a:rPr lang="cs-CZ" sz="2000" kern="0" dirty="0">
                <a:solidFill>
                  <a:srgbClr val="000000"/>
                </a:solidFill>
                <a:ea typeface="+mj-ea"/>
                <a:cs typeface="+mj-cs"/>
              </a:rPr>
              <a:t>ISBN 978-80-254-7669-7., str.5</a:t>
            </a:r>
            <a:r>
              <a:rPr lang="cs-CZ" sz="2000" kern="0" dirty="0">
                <a:solidFill>
                  <a:srgbClr val="C00000"/>
                </a:solidFill>
                <a:ea typeface="+mj-ea"/>
                <a:cs typeface="+mj-cs"/>
              </a:rPr>
              <a:t/>
            </a:r>
            <a:br>
              <a:rPr lang="cs-CZ" sz="2000" kern="0" dirty="0">
                <a:solidFill>
                  <a:srgbClr val="C00000"/>
                </a:solidFill>
                <a:ea typeface="+mj-ea"/>
                <a:cs typeface="+mj-cs"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685230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776</Words>
  <Application>Microsoft Office PowerPoint</Application>
  <PresentationFormat>Předvádění na obrazovce (4:3)</PresentationFormat>
  <Paragraphs>168</Paragraphs>
  <Slides>17</Slides>
  <Notes>6</Notes>
  <HiddenSlides>0</HiddenSlides>
  <MMClips>11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Motiv systému Office</vt:lpstr>
      <vt:lpstr>Výchozí návrh</vt:lpstr>
      <vt:lpstr>1_Výchozí návrh</vt:lpstr>
      <vt:lpstr>2_Výchozí návrh</vt:lpstr>
      <vt:lpstr>Prezentace aplikace PowerPoint</vt:lpstr>
      <vt:lpstr>Přítomný čas průběhový</vt:lpstr>
      <vt:lpstr>Kdy čas použiji?</vt:lpstr>
      <vt:lpstr>Jak utvořím oznam.větu,otázku a zápor?</vt:lpstr>
      <vt:lpstr>Často používáme zkrácené tvary slovesa „be“</vt:lpstr>
      <vt:lpstr>Pravopis při přidávání koncovky  -ing </vt:lpstr>
      <vt:lpstr>Divide the verbs to the table under the rules of spelling</vt:lpstr>
      <vt:lpstr>Write  -ing form of these verbs</vt:lpstr>
      <vt:lpstr>Put the words in the correct order to make sentences</vt:lpstr>
      <vt:lpstr>Continue.</vt:lpstr>
      <vt:lpstr>Look at the pictures and answer the questions.</vt:lpstr>
      <vt:lpstr>Prezentace aplikace PowerPoint</vt:lpstr>
      <vt:lpstr>Listen the extract from the song of ABBA „Thank you for the music“</vt:lpstr>
      <vt:lpstr>Do you want to sing it once more watch the video?</vt:lpstr>
      <vt:lpstr>Prezentace aplikace PowerPoint</vt:lpstr>
      <vt:lpstr>  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 Martínková</dc:creator>
  <cp:lastModifiedBy>Dana</cp:lastModifiedBy>
  <cp:revision>13</cp:revision>
  <dcterms:created xsi:type="dcterms:W3CDTF">2013-02-22T19:36:55Z</dcterms:created>
  <dcterms:modified xsi:type="dcterms:W3CDTF">2013-03-11T15:12:15Z</dcterms:modified>
</cp:coreProperties>
</file>