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  <p:sldMasterId id="2147483696" r:id="rId5"/>
  </p:sldMasterIdLst>
  <p:notesMasterIdLst>
    <p:notesMasterId r:id="rId13"/>
  </p:notesMasterIdLst>
  <p:sldIdLst>
    <p:sldId id="256" r:id="rId6"/>
    <p:sldId id="257" r:id="rId7"/>
    <p:sldId id="259" r:id="rId8"/>
    <p:sldId id="261" r:id="rId9"/>
    <p:sldId id="263" r:id="rId10"/>
    <p:sldId id="265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5.xml"/><Relationship Id="rId15" Type="http://schemas.openxmlformats.org/officeDocument/2006/relationships/viewProps" Target="viewProps.xml"/><Relationship Id="rId10" Type="http://schemas.openxmlformats.org/officeDocument/2006/relationships/slide" Target="slides/slide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B0D004-732E-4C85-BC4D-B29946C9D918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09DAE8-D478-4BA6-832F-FD251B66E1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04243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Postupným klepnutím myši zobrazíte tvorbu, použití a časové výrazy</a:t>
            </a:r>
          </a:p>
        </p:txBody>
      </p:sp>
      <p:sp>
        <p:nvSpPr>
          <p:cNvPr id="317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defRPr/>
            </a:pPr>
            <a:fld id="{E00B79C9-FE99-42C3-90B6-EC532B827026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2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Řešení klepnutím myši.</a:t>
            </a:r>
          </a:p>
        </p:txBody>
      </p:sp>
      <p:sp>
        <p:nvSpPr>
          <p:cNvPr id="327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defRPr/>
            </a:pPr>
            <a:fld id="{AB9E1BF8-9448-4C79-B786-6CC394EF415B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3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Řešení klepnutím myši.</a:t>
            </a:r>
          </a:p>
        </p:txBody>
      </p:sp>
      <p:sp>
        <p:nvSpPr>
          <p:cNvPr id="337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defRPr/>
            </a:pPr>
            <a:fld id="{8B2CD65E-68ED-4BB7-AB42-64181CD648C0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4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38E54-B362-411B-B729-4F22811E29B7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1E6055-1BCF-4846-9C81-0C26B972D4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70128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38E54-B362-411B-B729-4F22811E29B7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1E6055-1BCF-4846-9C81-0C26B972D4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53734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38E54-B362-411B-B729-4F22811E29B7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1E6055-1BCF-4846-9C81-0C26B972D4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4042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38E54-B362-411B-B729-4F22811E29B7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1E6055-1BCF-4846-9C81-0C26B972D4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69766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38E54-B362-411B-B729-4F22811E29B7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1E6055-1BCF-4846-9C81-0C26B972D4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0168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38E54-B362-411B-B729-4F22811E29B7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1E6055-1BCF-4846-9C81-0C26B972D4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78570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38E54-B362-411B-B729-4F22811E29B7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1E6055-1BCF-4846-9C81-0C26B972D4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80602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38E54-B362-411B-B729-4F22811E29B7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1E6055-1BCF-4846-9C81-0C26B972D4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97764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38E54-B362-411B-B729-4F22811E29B7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1E6055-1BCF-4846-9C81-0C26B972D4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44488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38E54-B362-411B-B729-4F22811E29B7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1E6055-1BCF-4846-9C81-0C26B972D4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6021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38E54-B362-411B-B729-4F22811E29B7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1E6055-1BCF-4846-9C81-0C26B972D4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02907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9FBBF9-3B21-40D9-8128-036D71F08A3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9A1247-F91D-4497-AFE9-018775F6428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06062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0FCAAC-F6F0-41AC-AFCF-D640C8A1E1D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66EB3C-A690-4869-A18A-90B3EA90EAE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34035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3E3C12-B9DB-4CA3-88A0-26826EF5FCD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A87EE8-34B6-48ED-84CC-8A11080EBF2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69087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2F2DF7-E3A9-4537-B1F8-FAA2800EA80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692B2B-339F-44C2-B491-1E1110B27E1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95739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056065-C8D2-472C-87CA-C3E025C32DA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E625D4-EBD8-455E-A8F4-2D7B0B72EE0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30019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E660EF-42FF-4159-8E2F-DCA1B33AC9E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610BAD-970F-476B-9D4A-54B9E6D8902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23939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461CB-53AB-468C-A088-D6A230F858E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1A1F54-1566-485E-B9E7-BA9D40B930F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605690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598D5-DA32-41D7-B481-373E6D05DA4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0031AA-1203-4501-AB52-DE1EC8F533E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489576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A9BD10-B488-4594-A2F5-74CB8A0875C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C03ECF-C3F1-4472-BC51-E8482B666A6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880672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67B7B1-0C61-43C6-9B56-4E417218693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474A31-9989-4743-B02D-D85D09E2118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917888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8D2FC0-F799-4969-8896-4284E9558F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96C9B6-6C3E-4B71-9CAA-33E787077BE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23556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9FBBF9-3B21-40D9-8128-036D71F08A3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9A1247-F91D-4497-AFE9-018775F6428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80014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0FCAAC-F6F0-41AC-AFCF-D640C8A1E1D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66EB3C-A690-4869-A18A-90B3EA90EAE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252668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3E3C12-B9DB-4CA3-88A0-26826EF5FCD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A87EE8-34B6-48ED-84CC-8A11080EBF2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643901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2F2DF7-E3A9-4537-B1F8-FAA2800EA80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692B2B-339F-44C2-B491-1E1110B27E1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619794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056065-C8D2-472C-87CA-C3E025C32DA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E625D4-EBD8-455E-A8F4-2D7B0B72EE0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9376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E660EF-42FF-4159-8E2F-DCA1B33AC9E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610BAD-970F-476B-9D4A-54B9E6D8902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451816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461CB-53AB-468C-A088-D6A230F858E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1A1F54-1566-485E-B9E7-BA9D40B930F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580299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598D5-DA32-41D7-B481-373E6D05DA4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0031AA-1203-4501-AB52-DE1EC8F533E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100006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A9BD10-B488-4594-A2F5-74CB8A0875C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C03ECF-C3F1-4472-BC51-E8482B666A6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456265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67B7B1-0C61-43C6-9B56-4E417218693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474A31-9989-4743-B02D-D85D09E2118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146450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8D2FC0-F799-4969-8896-4284E9558F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96C9B6-6C3E-4B71-9CAA-33E787077BE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107228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9FBBF9-3B21-40D9-8128-036D71F08A3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9A1247-F91D-4497-AFE9-018775F6428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75508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0FCAAC-F6F0-41AC-AFCF-D640C8A1E1D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66EB3C-A690-4869-A18A-90B3EA90EAE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59526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3E3C12-B9DB-4CA3-88A0-26826EF5FCD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A87EE8-34B6-48ED-84CC-8A11080EBF2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965624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2F2DF7-E3A9-4537-B1F8-FAA2800EA80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692B2B-339F-44C2-B491-1E1110B27E1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517644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056065-C8D2-472C-87CA-C3E025C32DA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E625D4-EBD8-455E-A8F4-2D7B0B72EE0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62312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E660EF-42FF-4159-8E2F-DCA1B33AC9E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610BAD-970F-476B-9D4A-54B9E6D8902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248491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461CB-53AB-468C-A088-D6A230F858E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1A1F54-1566-485E-B9E7-BA9D40B930F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564936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598D5-DA32-41D7-B481-373E6D05DA4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0031AA-1203-4501-AB52-DE1EC8F533E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028929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A9BD10-B488-4594-A2F5-74CB8A0875C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C03ECF-C3F1-4472-BC51-E8482B666A6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510867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67B7B1-0C61-43C6-9B56-4E417218693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474A31-9989-4743-B02D-D85D09E2118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850207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8D2FC0-F799-4969-8896-4284E9558F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96C9B6-6C3E-4B71-9CAA-33E787077BE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794228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9FBBF9-3B21-40D9-8128-036D71F08A3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9A1247-F91D-4497-AFE9-018775F6428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362427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0FCAAC-F6F0-41AC-AFCF-D640C8A1E1D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66EB3C-A690-4869-A18A-90B3EA90EAE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816016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3E3C12-B9DB-4CA3-88A0-26826EF5FCD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A87EE8-34B6-48ED-84CC-8A11080EBF2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15957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2F2DF7-E3A9-4537-B1F8-FAA2800EA80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692B2B-339F-44C2-B491-1E1110B27E1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93154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056065-C8D2-472C-87CA-C3E025C32DA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E625D4-EBD8-455E-A8F4-2D7B0B72EE0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2198589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E660EF-42FF-4159-8E2F-DCA1B33AC9E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610BAD-970F-476B-9D4A-54B9E6D8902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0843169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461CB-53AB-468C-A088-D6A230F858E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1A1F54-1566-485E-B9E7-BA9D40B930F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94851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598D5-DA32-41D7-B481-373E6D05DA4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0031AA-1203-4501-AB52-DE1EC8F533E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060853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A9BD10-B488-4594-A2F5-74CB8A0875C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C03ECF-C3F1-4472-BC51-E8482B666A6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8560261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67B7B1-0C61-43C6-9B56-4E417218693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474A31-9989-4743-B02D-D85D09E2118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9937391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8D2FC0-F799-4969-8896-4284E9558F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96C9B6-6C3E-4B71-9CAA-33E787077BE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0778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438E54-B362-411B-B729-4F22811E29B7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1E6055-1BCF-4846-9C81-0C26B972D4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68176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A3BB113-E0C4-4F58-9F5B-83553D8E7AE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2EBF7D6-AF08-4D35-851E-F35DFBA98F8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67415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A3BB113-E0C4-4F58-9F5B-83553D8E7AE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2EBF7D6-AF08-4D35-851E-F35DFBA98F8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59803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A3BB113-E0C4-4F58-9F5B-83553D8E7AE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2EBF7D6-AF08-4D35-851E-F35DFBA98F8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34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A3BB113-E0C4-4F58-9F5B-83553D8E7AE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2EBF7D6-AF08-4D35-851E-F35DFBA98F8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21098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sborovna.cz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0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jpe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1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jpe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5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5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63237" y="2636912"/>
            <a:ext cx="6400800" cy="1752600"/>
          </a:xfrm>
        </p:spPr>
        <p:txBody>
          <a:bodyPr>
            <a:noAutofit/>
          </a:bodyPr>
          <a:lstStyle/>
          <a:p>
            <a:r>
              <a:rPr lang="cs-CZ" sz="4000" b="1" dirty="0">
                <a:solidFill>
                  <a:srgbClr val="FF0000"/>
                </a:solidFill>
                <a:ea typeface="+mj-ea"/>
                <a:cs typeface="+mj-cs"/>
              </a:rPr>
              <a:t>Past Tense </a:t>
            </a:r>
            <a:r>
              <a:rPr lang="cs-CZ" sz="4000" b="1" dirty="0" err="1">
                <a:solidFill>
                  <a:srgbClr val="FF0000"/>
                </a:solidFill>
                <a:ea typeface="+mj-ea"/>
                <a:cs typeface="+mj-cs"/>
              </a:rPr>
              <a:t>Simple</a:t>
            </a:r>
            <a:r>
              <a:rPr lang="cs-CZ" sz="4000" b="1" dirty="0">
                <a:solidFill>
                  <a:srgbClr val="FF0000"/>
                </a:solidFill>
                <a:ea typeface="+mj-ea"/>
                <a:cs typeface="+mj-cs"/>
              </a:rPr>
              <a:t> – minulý čas jednoduchý</a:t>
            </a:r>
            <a:br>
              <a:rPr lang="cs-CZ" sz="4000" b="1" dirty="0">
                <a:solidFill>
                  <a:srgbClr val="FF0000"/>
                </a:solidFill>
                <a:ea typeface="+mj-ea"/>
                <a:cs typeface="+mj-cs"/>
              </a:rPr>
            </a:br>
            <a:r>
              <a:rPr lang="cs-CZ" sz="4000" b="1" dirty="0" smtClean="0">
                <a:solidFill>
                  <a:srgbClr val="FF0000"/>
                </a:solidFill>
                <a:ea typeface="+mj-ea"/>
                <a:cs typeface="+mj-cs"/>
              </a:rPr>
              <a:t>pravidelná slovesa</a:t>
            </a:r>
            <a:endParaRPr lang="cs-CZ" sz="40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2781" y="315469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27584" y="4725144"/>
            <a:ext cx="7488832" cy="19143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1" u="none" strike="noStrike" kern="0" cap="none" spc="0" normalizeH="0" baseline="0" noProof="0" dirty="0">
                <a:ln>
                  <a:noFill/>
                </a:ln>
                <a:solidFill>
                  <a:prstClr val="black">
                    <a:lumMod val="50000"/>
                    <a:lumOff val="50000"/>
                  </a:prstClr>
                </a:solidFill>
                <a:effectLst/>
                <a:uLnTx/>
                <a:uFillTx/>
              </a:rPr>
              <a:t>Autorem materiálu a všech jeho částí, není-li uvedeno jinak, je </a:t>
            </a:r>
            <a:r>
              <a:rPr kumimoji="0" lang="cs-CZ" sz="2000" b="0" i="1" u="none" strike="noStrike" kern="0" cap="none" spc="0" normalizeH="0" baseline="0" noProof="0" dirty="0" err="1">
                <a:ln>
                  <a:noFill/>
                </a:ln>
                <a:solidFill>
                  <a:prstClr val="black">
                    <a:lumMod val="50000"/>
                    <a:lumOff val="50000"/>
                  </a:prstClr>
                </a:solidFill>
                <a:effectLst/>
                <a:uLnTx/>
                <a:uFillTx/>
              </a:rPr>
              <a:t>Ing.Hana</a:t>
            </a:r>
            <a:r>
              <a:rPr kumimoji="0" lang="cs-CZ" sz="2000" b="0" i="1" u="none" strike="noStrike" kern="0" cap="none" spc="0" normalizeH="0" baseline="0" noProof="0" dirty="0">
                <a:ln>
                  <a:noFill/>
                </a:ln>
                <a:solidFill>
                  <a:prstClr val="black">
                    <a:lumMod val="50000"/>
                    <a:lumOff val="50000"/>
                  </a:prstClr>
                </a:solidFill>
                <a:effectLst/>
                <a:uLnTx/>
                <a:uFillTx/>
              </a:rPr>
              <a:t> Martínková, ZŠ a MŠ Hazlov, </a:t>
            </a:r>
            <a:r>
              <a:rPr kumimoji="0" lang="cs-CZ" sz="2000" b="0" i="1" u="none" strike="noStrike" kern="0" cap="none" spc="0" normalizeH="0" baseline="0" noProof="0" dirty="0" err="1">
                <a:ln>
                  <a:noFill/>
                </a:ln>
                <a:solidFill>
                  <a:prstClr val="black">
                    <a:lumMod val="50000"/>
                    <a:lumOff val="50000"/>
                  </a:prstClr>
                </a:solidFill>
                <a:effectLst/>
                <a:uLnTx/>
                <a:uFillTx/>
              </a:rPr>
              <a:t>okr.Cheb</a:t>
            </a:r>
            <a:r>
              <a:rPr kumimoji="0" lang="cs-CZ" sz="2000" b="0" i="1" u="none" strike="noStrike" kern="0" cap="none" spc="0" normalizeH="0" baseline="0" noProof="0" dirty="0">
                <a:ln>
                  <a:noFill/>
                </a:ln>
                <a:solidFill>
                  <a:prstClr val="black">
                    <a:lumMod val="50000"/>
                    <a:lumOff val="50000"/>
                  </a:prstClr>
                </a:solidFill>
                <a:effectLst/>
                <a:uLnTx/>
                <a:uFillTx/>
              </a:rPr>
              <a:t>.</a:t>
            </a:r>
            <a:br>
              <a:rPr kumimoji="0" lang="cs-CZ" sz="2000" b="0" i="1" u="none" strike="noStrike" kern="0" cap="none" spc="0" normalizeH="0" baseline="0" noProof="0" dirty="0">
                <a:ln>
                  <a:noFill/>
                </a:ln>
                <a:solidFill>
                  <a:prstClr val="black">
                    <a:lumMod val="50000"/>
                    <a:lumOff val="50000"/>
                  </a:prstClr>
                </a:solidFill>
                <a:effectLst/>
                <a:uLnTx/>
                <a:uFillTx/>
              </a:rPr>
            </a:br>
            <a:r>
              <a:rPr kumimoji="0" lang="cs-CZ" sz="2000" b="0" i="1" u="none" strike="noStrike" kern="0" cap="none" spc="0" normalizeH="0" baseline="0" noProof="0" dirty="0">
                <a:ln>
                  <a:noFill/>
                </a:ln>
                <a:solidFill>
                  <a:prstClr val="black">
                    <a:lumMod val="50000"/>
                    <a:lumOff val="50000"/>
                  </a:prstClr>
                </a:solidFill>
                <a:effectLst/>
                <a:uLnTx/>
                <a:uFillTx/>
              </a:rPr>
              <a:t>Dostupné z </a:t>
            </a:r>
            <a:r>
              <a:rPr kumimoji="0" lang="cs-CZ" sz="2000" b="0" i="1" u="none" strike="noStrike" kern="0" cap="none" spc="0" normalizeH="0" baseline="0" noProof="0" dirty="0">
                <a:ln>
                  <a:noFill/>
                </a:ln>
                <a:solidFill>
                  <a:prstClr val="black">
                    <a:lumMod val="50000"/>
                    <a:lumOff val="50000"/>
                  </a:prstClr>
                </a:solidFill>
                <a:effectLst/>
                <a:uLnTx/>
                <a:uFillTx/>
                <a:hlinkClick r:id="rId4"/>
              </a:rPr>
              <a:t>dumy.cz</a:t>
            </a:r>
            <a:r>
              <a:rPr kumimoji="0" lang="cs-CZ" sz="2000" b="0" i="1" u="none" strike="noStrike" kern="0" cap="none" spc="0" normalizeH="0" baseline="0" noProof="0" dirty="0">
                <a:ln>
                  <a:noFill/>
                </a:ln>
                <a:solidFill>
                  <a:prstClr val="black">
                    <a:lumMod val="50000"/>
                    <a:lumOff val="50000"/>
                  </a:prstClr>
                </a:solidFill>
                <a:effectLst/>
                <a:uLnTx/>
                <a:uFillTx/>
              </a:rPr>
              <a:t> a stránek školy zshazlov.cz.</a:t>
            </a:r>
            <a:br>
              <a:rPr kumimoji="0" lang="cs-CZ" sz="2000" b="0" i="1" u="none" strike="noStrike" kern="0" cap="none" spc="0" normalizeH="0" baseline="0" noProof="0" dirty="0">
                <a:ln>
                  <a:noFill/>
                </a:ln>
                <a:solidFill>
                  <a:prstClr val="black">
                    <a:lumMod val="50000"/>
                    <a:lumOff val="50000"/>
                  </a:prstClr>
                </a:solidFill>
                <a:effectLst/>
                <a:uLnTx/>
                <a:uFillTx/>
              </a:rPr>
            </a:br>
            <a:r>
              <a:rPr kumimoji="0" lang="cs-CZ" sz="2000" b="0" i="1" u="none" strike="noStrike" kern="0" cap="none" spc="0" normalizeH="0" baseline="0" noProof="0" dirty="0">
                <a:ln>
                  <a:noFill/>
                </a:ln>
                <a:solidFill>
                  <a:prstClr val="black">
                    <a:lumMod val="50000"/>
                    <a:lumOff val="50000"/>
                  </a:prstClr>
                </a:solidFill>
                <a:effectLst/>
                <a:uLnTx/>
                <a:uFillTx/>
              </a:rPr>
              <a:t>Financováno z ESF a státního rozpočtu.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b="0" i="0" u="none" strike="noStrike" kern="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027333" y="1804975"/>
            <a:ext cx="54726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0000"/>
                </a:solidFill>
                <a:latin typeface="Arial"/>
              </a:rPr>
              <a:t>VY_32_INOVACE_18_Anglický jazyk_</a:t>
            </a:r>
          </a:p>
          <a:p>
            <a:pPr algn="ctr"/>
            <a:r>
              <a:rPr lang="cs-CZ" b="1" dirty="0" smtClean="0">
                <a:solidFill>
                  <a:srgbClr val="000000"/>
                </a:solidFill>
                <a:latin typeface="Arial"/>
              </a:rPr>
              <a:t>2.stupeň_05_Minulý čas-</a:t>
            </a:r>
            <a:r>
              <a:rPr lang="cs-CZ" b="1" dirty="0" err="1" smtClean="0">
                <a:solidFill>
                  <a:srgbClr val="000000"/>
                </a:solidFill>
                <a:latin typeface="Arial"/>
              </a:rPr>
              <a:t>prav.slovesa</a:t>
            </a:r>
            <a:endParaRPr lang="cs-CZ" b="1" dirty="0" smtClean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532919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ctr">
              <a:spcBef>
                <a:spcPct val="0"/>
              </a:spcBef>
              <a:defRPr/>
            </a:pPr>
            <a:r>
              <a:rPr lang="cs-CZ" sz="3200" b="1" u="sng" dirty="0">
                <a:ln w="11430"/>
                <a:solidFill>
                  <a:srgbClr val="1F497D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Comic Sans MS" pitchFamily="66" charset="0"/>
                <a:cs typeface="Arial" charset="0"/>
              </a:rPr>
              <a:t>Minulý čas pravidelných sloves– oznamovací věta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79388" y="1412875"/>
            <a:ext cx="8713787" cy="34782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800" b="1" dirty="0">
                <a:solidFill>
                  <a:srgbClr val="C00000"/>
                </a:solidFill>
                <a:cs typeface="Arial" charset="0"/>
              </a:rPr>
              <a:t>Tvorba :</a:t>
            </a:r>
            <a:r>
              <a:rPr lang="cs-CZ" sz="2400" dirty="0">
                <a:solidFill>
                  <a:prstClr val="black"/>
                </a:solidFill>
                <a:cs typeface="Arial" charset="0"/>
              </a:rPr>
              <a:t>  k infinitivnímu tvaru slovesa se přidá koncovka  </a:t>
            </a:r>
            <a:r>
              <a:rPr lang="cs-CZ" sz="2400" b="1" dirty="0">
                <a:solidFill>
                  <a:srgbClr val="FF0000"/>
                </a:solidFill>
                <a:cs typeface="Arial" charset="0"/>
              </a:rPr>
              <a:t>- </a:t>
            </a:r>
            <a:r>
              <a:rPr lang="cs-CZ" sz="2400" b="1" dirty="0" err="1">
                <a:solidFill>
                  <a:srgbClr val="FF0000"/>
                </a:solidFill>
                <a:cs typeface="Arial" charset="0"/>
              </a:rPr>
              <a:t>ed</a:t>
            </a:r>
            <a:r>
              <a:rPr lang="cs-CZ" sz="2400" b="1" dirty="0">
                <a:solidFill>
                  <a:srgbClr val="FF0000"/>
                </a:solidFill>
                <a:cs typeface="Arial" charset="0"/>
              </a:rPr>
              <a:t>  </a:t>
            </a:r>
            <a:r>
              <a:rPr lang="cs-CZ" sz="2400" dirty="0">
                <a:solidFill>
                  <a:prstClr val="black"/>
                </a:solidFill>
                <a:cs typeface="Arial" charset="0"/>
              </a:rPr>
              <a:t>s následujícími pravidly :</a:t>
            </a:r>
          </a:p>
          <a:p>
            <a:pPr>
              <a:defRPr/>
            </a:pPr>
            <a:r>
              <a:rPr lang="cs-CZ" sz="2400" dirty="0">
                <a:solidFill>
                  <a:prstClr val="black"/>
                </a:solidFill>
                <a:cs typeface="Arial" charset="0"/>
              </a:rPr>
              <a:t>	a) u sloves končících na   </a:t>
            </a:r>
            <a:r>
              <a:rPr lang="cs-CZ" sz="2400" b="1" dirty="0">
                <a:solidFill>
                  <a:srgbClr val="00B0F0"/>
                </a:solidFill>
                <a:cs typeface="Arial" charset="0"/>
              </a:rPr>
              <a:t>-e</a:t>
            </a:r>
            <a:r>
              <a:rPr lang="cs-CZ" sz="2400" dirty="0">
                <a:solidFill>
                  <a:prstClr val="black"/>
                </a:solidFill>
                <a:cs typeface="Arial" charset="0"/>
              </a:rPr>
              <a:t>  se přidává pouze koncovka  </a:t>
            </a:r>
            <a:r>
              <a:rPr lang="cs-CZ" sz="2400" b="1" dirty="0">
                <a:solidFill>
                  <a:srgbClr val="FF0000"/>
                </a:solidFill>
                <a:cs typeface="Arial" charset="0"/>
              </a:rPr>
              <a:t>-d</a:t>
            </a:r>
            <a:r>
              <a:rPr lang="cs-CZ" sz="2400" dirty="0">
                <a:solidFill>
                  <a:prstClr val="black"/>
                </a:solidFill>
                <a:cs typeface="Arial" charset="0"/>
              </a:rPr>
              <a:t>     	    ( </a:t>
            </a:r>
            <a:r>
              <a:rPr lang="cs-CZ" sz="2400" dirty="0" err="1">
                <a:solidFill>
                  <a:prstClr val="black"/>
                </a:solidFill>
                <a:cs typeface="Arial" charset="0"/>
              </a:rPr>
              <a:t>lik</a:t>
            </a:r>
            <a:r>
              <a:rPr lang="cs-CZ" sz="2400" b="1" dirty="0" err="1">
                <a:solidFill>
                  <a:srgbClr val="1F497D">
                    <a:lumMod val="60000"/>
                    <a:lumOff val="40000"/>
                  </a:srgbClr>
                </a:solidFill>
                <a:cs typeface="Arial" charset="0"/>
              </a:rPr>
              <a:t>e</a:t>
            </a:r>
            <a:r>
              <a:rPr lang="cs-CZ" sz="2400" dirty="0">
                <a:solidFill>
                  <a:prstClr val="black"/>
                </a:solidFill>
                <a:cs typeface="Arial" charset="0"/>
              </a:rPr>
              <a:t>       </a:t>
            </a:r>
            <a:r>
              <a:rPr lang="cs-CZ" sz="2400" dirty="0" err="1">
                <a:solidFill>
                  <a:prstClr val="black"/>
                </a:solidFill>
                <a:cs typeface="Arial" charset="0"/>
              </a:rPr>
              <a:t>like</a:t>
            </a:r>
            <a:r>
              <a:rPr lang="cs-CZ" sz="2400" b="1" dirty="0" err="1">
                <a:solidFill>
                  <a:srgbClr val="FF0000"/>
                </a:solidFill>
                <a:cs typeface="Arial" charset="0"/>
              </a:rPr>
              <a:t>d</a:t>
            </a:r>
            <a:r>
              <a:rPr lang="cs-CZ" sz="2400" dirty="0">
                <a:solidFill>
                  <a:prstClr val="black"/>
                </a:solidFill>
                <a:cs typeface="Arial" charset="0"/>
              </a:rPr>
              <a:t> )</a:t>
            </a:r>
          </a:p>
          <a:p>
            <a:pPr>
              <a:defRPr/>
            </a:pPr>
            <a:r>
              <a:rPr lang="cs-CZ" sz="2400" dirty="0">
                <a:solidFill>
                  <a:prstClr val="black"/>
                </a:solidFill>
                <a:cs typeface="Arial" charset="0"/>
              </a:rPr>
              <a:t>	b) u sloves končících na souhlásku a  </a:t>
            </a:r>
            <a:r>
              <a:rPr lang="cs-CZ" sz="2400" b="1" u="sng" dirty="0">
                <a:solidFill>
                  <a:srgbClr val="00B0F0"/>
                </a:solidFill>
                <a:cs typeface="Arial" charset="0"/>
              </a:rPr>
              <a:t>y</a:t>
            </a:r>
            <a:r>
              <a:rPr lang="cs-CZ" sz="2400" dirty="0">
                <a:solidFill>
                  <a:prstClr val="black"/>
                </a:solidFill>
                <a:cs typeface="Arial" charset="0"/>
              </a:rPr>
              <a:t>, změní se </a:t>
            </a:r>
            <a:r>
              <a:rPr lang="cs-CZ" sz="2400" b="1" u="sng" dirty="0">
                <a:solidFill>
                  <a:srgbClr val="00B0F0"/>
                </a:solidFill>
                <a:cs typeface="Arial" charset="0"/>
              </a:rPr>
              <a:t>y</a:t>
            </a:r>
            <a:r>
              <a:rPr lang="cs-CZ" sz="2400" dirty="0">
                <a:solidFill>
                  <a:prstClr val="black"/>
                </a:solidFill>
                <a:cs typeface="Arial" charset="0"/>
              </a:rPr>
              <a:t>  na </a:t>
            </a:r>
            <a:r>
              <a:rPr lang="cs-CZ" sz="2400" b="1" dirty="0">
                <a:solidFill>
                  <a:srgbClr val="FF0000"/>
                </a:solidFill>
                <a:cs typeface="Arial" charset="0"/>
              </a:rPr>
              <a:t> i</a:t>
            </a:r>
            <a:r>
              <a:rPr lang="cs-CZ" sz="2400" dirty="0">
                <a:solidFill>
                  <a:prstClr val="black"/>
                </a:solidFill>
                <a:cs typeface="Arial" charset="0"/>
              </a:rPr>
              <a:t> a  </a:t>
            </a:r>
            <a:br>
              <a:rPr lang="cs-CZ" sz="2400" dirty="0">
                <a:solidFill>
                  <a:prstClr val="black"/>
                </a:solidFill>
                <a:cs typeface="Arial" charset="0"/>
              </a:rPr>
            </a:br>
            <a:r>
              <a:rPr lang="cs-CZ" sz="2400" dirty="0">
                <a:solidFill>
                  <a:prstClr val="black"/>
                </a:solidFill>
                <a:cs typeface="Arial" charset="0"/>
              </a:rPr>
              <a:t>                  přidá se  koncovka  	 </a:t>
            </a:r>
            <a:r>
              <a:rPr lang="cs-CZ" sz="2400" b="1" dirty="0">
                <a:solidFill>
                  <a:srgbClr val="FF0000"/>
                </a:solidFill>
                <a:cs typeface="Arial" charset="0"/>
              </a:rPr>
              <a:t>- </a:t>
            </a:r>
            <a:r>
              <a:rPr lang="cs-CZ" sz="2400" b="1" dirty="0" err="1">
                <a:solidFill>
                  <a:srgbClr val="FF0000"/>
                </a:solidFill>
                <a:cs typeface="Arial" charset="0"/>
              </a:rPr>
              <a:t>ed</a:t>
            </a:r>
            <a:r>
              <a:rPr lang="cs-CZ" sz="2400" b="1" dirty="0">
                <a:solidFill>
                  <a:srgbClr val="FF0000"/>
                </a:solidFill>
                <a:cs typeface="Arial" charset="0"/>
              </a:rPr>
              <a:t>    </a:t>
            </a:r>
            <a:r>
              <a:rPr lang="cs-CZ" sz="2400" dirty="0">
                <a:solidFill>
                  <a:prstClr val="black"/>
                </a:solidFill>
                <a:cs typeface="Arial" charset="0"/>
              </a:rPr>
              <a:t>( </a:t>
            </a:r>
            <a:r>
              <a:rPr lang="cs-CZ" sz="2400" dirty="0" err="1">
                <a:solidFill>
                  <a:prstClr val="black"/>
                </a:solidFill>
                <a:cs typeface="Arial" charset="0"/>
              </a:rPr>
              <a:t>tid</a:t>
            </a:r>
            <a:r>
              <a:rPr lang="cs-CZ" sz="2400" b="1" dirty="0" err="1">
                <a:solidFill>
                  <a:srgbClr val="1F497D">
                    <a:lumMod val="60000"/>
                    <a:lumOff val="40000"/>
                  </a:srgbClr>
                </a:solidFill>
                <a:cs typeface="Arial" charset="0"/>
              </a:rPr>
              <a:t>y</a:t>
            </a:r>
            <a:r>
              <a:rPr lang="cs-CZ" sz="2400" dirty="0">
                <a:solidFill>
                  <a:prstClr val="black"/>
                </a:solidFill>
                <a:cs typeface="Arial" charset="0"/>
              </a:rPr>
              <a:t>        </a:t>
            </a:r>
            <a:r>
              <a:rPr lang="cs-CZ" sz="2400" dirty="0" err="1">
                <a:solidFill>
                  <a:prstClr val="black"/>
                </a:solidFill>
                <a:cs typeface="Arial" charset="0"/>
              </a:rPr>
              <a:t>tid</a:t>
            </a:r>
            <a:r>
              <a:rPr lang="cs-CZ" sz="2400" b="1" dirty="0" err="1">
                <a:solidFill>
                  <a:srgbClr val="FF0000"/>
                </a:solidFill>
                <a:cs typeface="Arial" charset="0"/>
              </a:rPr>
              <a:t>ied</a:t>
            </a:r>
            <a:r>
              <a:rPr lang="cs-CZ" sz="2400" dirty="0">
                <a:solidFill>
                  <a:prstClr val="black"/>
                </a:solidFill>
                <a:cs typeface="Arial" charset="0"/>
              </a:rPr>
              <a:t> )</a:t>
            </a:r>
          </a:p>
          <a:p>
            <a:pPr>
              <a:defRPr/>
            </a:pPr>
            <a:r>
              <a:rPr lang="cs-CZ" sz="2400" dirty="0">
                <a:solidFill>
                  <a:prstClr val="black"/>
                </a:solidFill>
                <a:cs typeface="Arial" charset="0"/>
              </a:rPr>
              <a:t>	c) u sloves končících  skupinou  souhláska – samohláska –   </a:t>
            </a:r>
            <a:br>
              <a:rPr lang="cs-CZ" sz="2400" dirty="0">
                <a:solidFill>
                  <a:prstClr val="black"/>
                </a:solidFill>
                <a:cs typeface="Arial" charset="0"/>
              </a:rPr>
            </a:br>
            <a:r>
              <a:rPr lang="cs-CZ" sz="2400" dirty="0">
                <a:solidFill>
                  <a:prstClr val="black"/>
                </a:solidFill>
                <a:cs typeface="Arial" charset="0"/>
              </a:rPr>
              <a:t>                  souhláska   se poslední souhláska </a:t>
            </a:r>
            <a:r>
              <a:rPr lang="cs-CZ" sz="2400" b="1" dirty="0">
                <a:solidFill>
                  <a:srgbClr val="FF0000"/>
                </a:solidFill>
                <a:cs typeface="Arial" charset="0"/>
              </a:rPr>
              <a:t>zdvojuje</a:t>
            </a:r>
            <a:r>
              <a:rPr lang="cs-CZ" sz="2400" dirty="0">
                <a:solidFill>
                  <a:prstClr val="black"/>
                </a:solidFill>
                <a:cs typeface="Arial" charset="0"/>
              </a:rPr>
              <a:t>    </a:t>
            </a:r>
            <a:br>
              <a:rPr lang="cs-CZ" sz="2400" dirty="0">
                <a:solidFill>
                  <a:prstClr val="black"/>
                </a:solidFill>
                <a:cs typeface="Arial" charset="0"/>
              </a:rPr>
            </a:br>
            <a:r>
              <a:rPr lang="cs-CZ" sz="2400" dirty="0">
                <a:solidFill>
                  <a:prstClr val="black"/>
                </a:solidFill>
                <a:cs typeface="Arial" charset="0"/>
              </a:rPr>
              <a:t>                 ( s</a:t>
            </a:r>
            <a:r>
              <a:rPr lang="cs-CZ" sz="2400" b="1" dirty="0">
                <a:solidFill>
                  <a:srgbClr val="1F497D">
                    <a:lumMod val="60000"/>
                    <a:lumOff val="40000"/>
                  </a:srgbClr>
                </a:solidFill>
                <a:cs typeface="Arial" charset="0"/>
              </a:rPr>
              <a:t>top</a:t>
            </a:r>
            <a:r>
              <a:rPr lang="cs-CZ" sz="2400" dirty="0">
                <a:solidFill>
                  <a:prstClr val="black"/>
                </a:solidFill>
                <a:cs typeface="Arial" charset="0"/>
              </a:rPr>
              <a:t>          </a:t>
            </a:r>
            <a:r>
              <a:rPr lang="cs-CZ" sz="2400" dirty="0" err="1">
                <a:solidFill>
                  <a:prstClr val="black"/>
                </a:solidFill>
                <a:cs typeface="Arial" charset="0"/>
              </a:rPr>
              <a:t>sto</a:t>
            </a:r>
            <a:r>
              <a:rPr lang="cs-CZ" sz="2400" b="1" dirty="0" err="1">
                <a:solidFill>
                  <a:srgbClr val="FF0000"/>
                </a:solidFill>
                <a:cs typeface="Arial" charset="0"/>
              </a:rPr>
              <a:t>pped</a:t>
            </a:r>
            <a:r>
              <a:rPr lang="cs-CZ" sz="2400" dirty="0">
                <a:solidFill>
                  <a:prstClr val="black"/>
                </a:solidFill>
                <a:cs typeface="Arial" charset="0"/>
              </a:rPr>
              <a:t>)</a:t>
            </a: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2124075" y="2781300"/>
            <a:ext cx="360363" cy="1588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5508625" y="3573463"/>
            <a:ext cx="358775" cy="1587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5003800" y="4076700"/>
            <a:ext cx="3313113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1476375" y="4437063"/>
            <a:ext cx="1223963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2195513" y="4652963"/>
            <a:ext cx="504825" cy="1587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179388" y="4941888"/>
            <a:ext cx="8064500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800" b="1">
                <a:solidFill>
                  <a:srgbClr val="C00000"/>
                </a:solidFill>
              </a:rPr>
              <a:t>Použití :</a:t>
            </a:r>
            <a:r>
              <a:rPr lang="cs-CZ">
                <a:solidFill>
                  <a:prstClr val="black"/>
                </a:solidFill>
              </a:rPr>
              <a:t>  </a:t>
            </a:r>
            <a:r>
              <a:rPr lang="cs-CZ" sz="2400">
                <a:solidFill>
                  <a:prstClr val="black"/>
                </a:solidFill>
              </a:rPr>
              <a:t>děj, který se stal v minulosti a také v minulosti skončil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179388" y="5595938"/>
            <a:ext cx="8640762" cy="1262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800" b="1">
                <a:solidFill>
                  <a:srgbClr val="C00000"/>
                </a:solidFill>
              </a:rPr>
              <a:t>Časové výrazy pro tento slovesný čas :  </a:t>
            </a:r>
            <a:r>
              <a:rPr lang="cs-CZ" sz="2400">
                <a:solidFill>
                  <a:prstClr val="black"/>
                </a:solidFill>
              </a:rPr>
              <a:t>yesterday, last month, last week, last year, two days/weeks/months/years ago, in  2000, …</a:t>
            </a:r>
          </a:p>
        </p:txBody>
      </p:sp>
    </p:spTree>
    <p:extLst>
      <p:ext uri="{BB962C8B-B14F-4D97-AF65-F5344CB8AC3E}">
        <p14:creationId xmlns:p14="http://schemas.microsoft.com/office/powerpoint/2010/main" val="3647274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1"/>
          <p:cNvSpPr txBox="1">
            <a:spLocks noChangeArrowheads="1"/>
          </p:cNvSpPr>
          <p:nvPr/>
        </p:nvSpPr>
        <p:spPr bwMode="auto">
          <a:xfrm>
            <a:off x="971550" y="404813"/>
            <a:ext cx="6985000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800" b="1" u="sng">
                <a:solidFill>
                  <a:srgbClr val="1F497D"/>
                </a:solidFill>
                <a:latin typeface="Comic Sans MS" pitchFamily="66" charset="0"/>
              </a:rPr>
              <a:t>Write the Past Simple forms of these verbs.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95288" y="1557338"/>
          <a:ext cx="8280400" cy="396240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1296063"/>
                <a:gridCol w="2844137"/>
                <a:gridCol w="1116054"/>
                <a:gridCol w="3024146"/>
              </a:tblGrid>
              <a:tr h="38322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walk</a:t>
                      </a:r>
                      <a:endParaRPr lang="cs-CZ" sz="2000" dirty="0"/>
                    </a:p>
                  </a:txBody>
                  <a:tcPr marL="91434" marR="91434"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 marL="91434" marR="91434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look</a:t>
                      </a:r>
                      <a:endParaRPr lang="cs-CZ" sz="2000" dirty="0"/>
                    </a:p>
                  </a:txBody>
                  <a:tcPr marL="91434" marR="91434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1434" marR="91434"/>
                </a:tc>
              </a:tr>
              <a:tr h="38322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000" b="1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wait</a:t>
                      </a:r>
                      <a:endParaRPr lang="cs-CZ" sz="2000" b="1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34" marR="91434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1434" marR="91434"/>
                </a:tc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stop</a:t>
                      </a:r>
                    </a:p>
                  </a:txBody>
                  <a:tcPr marL="91434" marR="91434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1434" marR="91434"/>
                </a:tc>
              </a:tr>
              <a:tr h="38322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0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love</a:t>
                      </a:r>
                    </a:p>
                  </a:txBody>
                  <a:tcPr marL="91434" marR="91434"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 marL="91434" marR="91434"/>
                </a:tc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play</a:t>
                      </a:r>
                    </a:p>
                  </a:txBody>
                  <a:tcPr marL="91434" marR="91434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1434" marR="91434"/>
                </a:tc>
              </a:tr>
              <a:tr h="38322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000" b="1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relax</a:t>
                      </a:r>
                      <a:endParaRPr lang="cs-CZ" sz="2000" b="1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34" marR="91434"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 marL="91434" marR="91434"/>
                </a:tc>
                <a:tc>
                  <a:txBody>
                    <a:bodyPr/>
                    <a:lstStyle/>
                    <a:p>
                      <a:r>
                        <a:rPr lang="cs-CZ" sz="2000" b="1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cry</a:t>
                      </a:r>
                      <a:endParaRPr lang="cs-CZ" sz="2000" b="1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34" marR="91434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1434" marR="91434"/>
                </a:tc>
              </a:tr>
              <a:tr h="38322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000" b="1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watch</a:t>
                      </a:r>
                      <a:endParaRPr lang="cs-CZ" sz="2000" b="1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34" marR="91434"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 marL="91434" marR="91434"/>
                </a:tc>
                <a:tc>
                  <a:txBody>
                    <a:bodyPr/>
                    <a:lstStyle/>
                    <a:p>
                      <a:r>
                        <a:rPr lang="cs-CZ" sz="2000" b="1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phone</a:t>
                      </a:r>
                      <a:endParaRPr lang="cs-CZ" sz="2000" b="1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34" marR="91434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1434" marR="91434"/>
                </a:tc>
              </a:tr>
              <a:tr h="38322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0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listen</a:t>
                      </a:r>
                    </a:p>
                  </a:txBody>
                  <a:tcPr marL="91434" marR="91434"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 marL="91434" marR="91434"/>
                </a:tc>
                <a:tc>
                  <a:txBody>
                    <a:bodyPr/>
                    <a:lstStyle/>
                    <a:p>
                      <a:r>
                        <a:rPr lang="cs-CZ" sz="2000" b="1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happen</a:t>
                      </a:r>
                      <a:endParaRPr lang="cs-CZ" sz="2000" b="1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34" marR="91434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1434" marR="91434"/>
                </a:tc>
              </a:tr>
              <a:tr h="38322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0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surf</a:t>
                      </a:r>
                    </a:p>
                  </a:txBody>
                  <a:tcPr marL="91434" marR="91434"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 marL="91434" marR="91434"/>
                </a:tc>
                <a:tc>
                  <a:txBody>
                    <a:bodyPr/>
                    <a:lstStyle/>
                    <a:p>
                      <a:r>
                        <a:rPr lang="cs-CZ" sz="2000" b="1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dance</a:t>
                      </a:r>
                      <a:endParaRPr lang="cs-CZ" sz="2000" b="1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34" marR="91434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1434" marR="91434"/>
                </a:tc>
              </a:tr>
              <a:tr h="383220">
                <a:tc>
                  <a:txBody>
                    <a:bodyPr/>
                    <a:lstStyle/>
                    <a:p>
                      <a:r>
                        <a:rPr lang="cs-CZ" sz="2000" b="1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close</a:t>
                      </a:r>
                      <a:endParaRPr lang="cs-CZ" sz="2000" b="1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34" marR="91434"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 marL="91434" marR="91434"/>
                </a:tc>
                <a:tc>
                  <a:txBody>
                    <a:bodyPr/>
                    <a:lstStyle/>
                    <a:p>
                      <a:r>
                        <a:rPr lang="cs-CZ" sz="2000" b="1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borrow</a:t>
                      </a:r>
                      <a:endParaRPr lang="cs-CZ" sz="2000" b="1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34" marR="91434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1434" marR="91434"/>
                </a:tc>
              </a:tr>
              <a:tr h="383220">
                <a:tc>
                  <a:txBody>
                    <a:bodyPr/>
                    <a:lstStyle/>
                    <a:p>
                      <a:r>
                        <a:rPr lang="cs-CZ" sz="2000" b="1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touch</a:t>
                      </a:r>
                      <a:endParaRPr lang="cs-CZ" sz="2000" b="1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34" marR="91434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1434" marR="91434"/>
                </a:tc>
                <a:tc>
                  <a:txBody>
                    <a:bodyPr/>
                    <a:lstStyle/>
                    <a:p>
                      <a:r>
                        <a:rPr lang="cs-CZ" sz="2000" b="1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hate</a:t>
                      </a:r>
                      <a:endParaRPr lang="cs-CZ" sz="2000" b="1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34" marR="91434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1434" marR="91434"/>
                </a:tc>
              </a:tr>
              <a:tr h="383220">
                <a:tc>
                  <a:txBody>
                    <a:bodyPr/>
                    <a:lstStyle/>
                    <a:p>
                      <a:r>
                        <a:rPr lang="cs-CZ" sz="2000" b="1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climb</a:t>
                      </a:r>
                      <a:endParaRPr lang="cs-CZ" sz="2000" b="1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34" marR="91434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1434" marR="91434"/>
                </a:tc>
                <a:tc>
                  <a:txBody>
                    <a:bodyPr/>
                    <a:lstStyle/>
                    <a:p>
                      <a:r>
                        <a:rPr lang="cs-CZ" sz="2000" b="1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stay</a:t>
                      </a:r>
                      <a:endParaRPr lang="cs-CZ" sz="2000" b="1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34" marR="91434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1434" marR="91434"/>
                </a:tc>
              </a:tr>
            </a:tbl>
          </a:graphicData>
        </a:graphic>
      </p:graphicFrame>
      <p:sp>
        <p:nvSpPr>
          <p:cNvPr id="11324" name="TextovéPole 3"/>
          <p:cNvSpPr txBox="1">
            <a:spLocks noChangeArrowheads="1"/>
          </p:cNvSpPr>
          <p:nvPr/>
        </p:nvSpPr>
        <p:spPr bwMode="auto">
          <a:xfrm>
            <a:off x="395288" y="5805488"/>
            <a:ext cx="82804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prstClr val="black"/>
                </a:solidFill>
              </a:rPr>
              <a:t>walk</a:t>
            </a:r>
            <a:r>
              <a:rPr lang="cs-CZ" b="1">
                <a:solidFill>
                  <a:prstClr val="black"/>
                </a:solidFill>
              </a:rPr>
              <a:t>ed</a:t>
            </a:r>
            <a:r>
              <a:rPr lang="cs-CZ">
                <a:solidFill>
                  <a:prstClr val="black"/>
                </a:solidFill>
              </a:rPr>
              <a:t>, wait</a:t>
            </a:r>
            <a:r>
              <a:rPr lang="cs-CZ" b="1">
                <a:solidFill>
                  <a:prstClr val="black"/>
                </a:solidFill>
              </a:rPr>
              <a:t>ed</a:t>
            </a:r>
            <a:r>
              <a:rPr lang="cs-CZ">
                <a:solidFill>
                  <a:prstClr val="black"/>
                </a:solidFill>
              </a:rPr>
              <a:t>, love</a:t>
            </a:r>
            <a:r>
              <a:rPr lang="cs-CZ" b="1">
                <a:solidFill>
                  <a:prstClr val="black"/>
                </a:solidFill>
              </a:rPr>
              <a:t>d</a:t>
            </a:r>
            <a:r>
              <a:rPr lang="cs-CZ">
                <a:solidFill>
                  <a:prstClr val="black"/>
                </a:solidFill>
              </a:rPr>
              <a:t>, relax</a:t>
            </a:r>
            <a:r>
              <a:rPr lang="cs-CZ" b="1">
                <a:solidFill>
                  <a:prstClr val="black"/>
                </a:solidFill>
              </a:rPr>
              <a:t>ed</a:t>
            </a:r>
            <a:r>
              <a:rPr lang="cs-CZ">
                <a:solidFill>
                  <a:prstClr val="black"/>
                </a:solidFill>
              </a:rPr>
              <a:t>, watch</a:t>
            </a:r>
            <a:r>
              <a:rPr lang="cs-CZ" b="1">
                <a:solidFill>
                  <a:prstClr val="black"/>
                </a:solidFill>
              </a:rPr>
              <a:t>ed</a:t>
            </a:r>
            <a:r>
              <a:rPr lang="cs-CZ">
                <a:solidFill>
                  <a:prstClr val="black"/>
                </a:solidFill>
              </a:rPr>
              <a:t>, listen</a:t>
            </a:r>
            <a:r>
              <a:rPr lang="cs-CZ" b="1">
                <a:solidFill>
                  <a:prstClr val="black"/>
                </a:solidFill>
              </a:rPr>
              <a:t>ed</a:t>
            </a:r>
            <a:r>
              <a:rPr lang="cs-CZ">
                <a:solidFill>
                  <a:prstClr val="black"/>
                </a:solidFill>
              </a:rPr>
              <a:t>, surf</a:t>
            </a:r>
            <a:r>
              <a:rPr lang="cs-CZ" b="1">
                <a:solidFill>
                  <a:prstClr val="black"/>
                </a:solidFill>
              </a:rPr>
              <a:t>ed</a:t>
            </a:r>
            <a:r>
              <a:rPr lang="cs-CZ">
                <a:solidFill>
                  <a:prstClr val="black"/>
                </a:solidFill>
              </a:rPr>
              <a:t>, close</a:t>
            </a:r>
            <a:r>
              <a:rPr lang="cs-CZ" b="1">
                <a:solidFill>
                  <a:prstClr val="black"/>
                </a:solidFill>
              </a:rPr>
              <a:t>d</a:t>
            </a:r>
            <a:r>
              <a:rPr lang="cs-CZ">
                <a:solidFill>
                  <a:prstClr val="black"/>
                </a:solidFill>
              </a:rPr>
              <a:t>, touch</a:t>
            </a:r>
            <a:r>
              <a:rPr lang="cs-CZ" b="1">
                <a:solidFill>
                  <a:prstClr val="black"/>
                </a:solidFill>
              </a:rPr>
              <a:t>ed</a:t>
            </a:r>
            <a:r>
              <a:rPr lang="cs-CZ">
                <a:solidFill>
                  <a:prstClr val="black"/>
                </a:solidFill>
              </a:rPr>
              <a:t>, climb</a:t>
            </a:r>
            <a:r>
              <a:rPr lang="cs-CZ" b="1">
                <a:solidFill>
                  <a:prstClr val="black"/>
                </a:solidFill>
              </a:rPr>
              <a:t>ed</a:t>
            </a:r>
            <a:r>
              <a:rPr lang="cs-CZ">
                <a:solidFill>
                  <a:prstClr val="black"/>
                </a:solidFill>
              </a:rPr>
              <a:t>, look</a:t>
            </a:r>
            <a:r>
              <a:rPr lang="cs-CZ" b="1">
                <a:solidFill>
                  <a:prstClr val="black"/>
                </a:solidFill>
              </a:rPr>
              <a:t>ed</a:t>
            </a:r>
            <a:r>
              <a:rPr lang="cs-CZ">
                <a:solidFill>
                  <a:prstClr val="black"/>
                </a:solidFill>
              </a:rPr>
              <a:t>, stop</a:t>
            </a:r>
            <a:r>
              <a:rPr lang="cs-CZ" b="1">
                <a:solidFill>
                  <a:prstClr val="black"/>
                </a:solidFill>
              </a:rPr>
              <a:t>ped</a:t>
            </a:r>
            <a:r>
              <a:rPr lang="cs-CZ">
                <a:solidFill>
                  <a:prstClr val="black"/>
                </a:solidFill>
              </a:rPr>
              <a:t>, play</a:t>
            </a:r>
            <a:r>
              <a:rPr lang="cs-CZ" b="1">
                <a:solidFill>
                  <a:prstClr val="black"/>
                </a:solidFill>
              </a:rPr>
              <a:t>ed</a:t>
            </a:r>
            <a:r>
              <a:rPr lang="cs-CZ">
                <a:solidFill>
                  <a:prstClr val="black"/>
                </a:solidFill>
              </a:rPr>
              <a:t>, cr</a:t>
            </a:r>
            <a:r>
              <a:rPr lang="cs-CZ" b="1">
                <a:solidFill>
                  <a:prstClr val="black"/>
                </a:solidFill>
              </a:rPr>
              <a:t>ied</a:t>
            </a:r>
            <a:r>
              <a:rPr lang="cs-CZ">
                <a:solidFill>
                  <a:prstClr val="black"/>
                </a:solidFill>
              </a:rPr>
              <a:t>, phone</a:t>
            </a:r>
            <a:r>
              <a:rPr lang="cs-CZ" b="1">
                <a:solidFill>
                  <a:prstClr val="black"/>
                </a:solidFill>
              </a:rPr>
              <a:t>d</a:t>
            </a:r>
            <a:r>
              <a:rPr lang="cs-CZ">
                <a:solidFill>
                  <a:prstClr val="black"/>
                </a:solidFill>
              </a:rPr>
              <a:t>, happen</a:t>
            </a:r>
            <a:r>
              <a:rPr lang="cs-CZ" b="1">
                <a:solidFill>
                  <a:prstClr val="black"/>
                </a:solidFill>
              </a:rPr>
              <a:t>ed</a:t>
            </a:r>
            <a:r>
              <a:rPr lang="cs-CZ">
                <a:solidFill>
                  <a:prstClr val="black"/>
                </a:solidFill>
              </a:rPr>
              <a:t>, dance</a:t>
            </a:r>
            <a:r>
              <a:rPr lang="cs-CZ" b="1">
                <a:solidFill>
                  <a:prstClr val="black"/>
                </a:solidFill>
              </a:rPr>
              <a:t>d</a:t>
            </a:r>
            <a:r>
              <a:rPr lang="cs-CZ">
                <a:solidFill>
                  <a:prstClr val="black"/>
                </a:solidFill>
              </a:rPr>
              <a:t>, borrow</a:t>
            </a:r>
            <a:r>
              <a:rPr lang="cs-CZ" b="1">
                <a:solidFill>
                  <a:prstClr val="black"/>
                </a:solidFill>
              </a:rPr>
              <a:t>ed</a:t>
            </a:r>
            <a:r>
              <a:rPr lang="cs-CZ">
                <a:solidFill>
                  <a:prstClr val="black"/>
                </a:solidFill>
              </a:rPr>
              <a:t>, hate</a:t>
            </a:r>
            <a:r>
              <a:rPr lang="cs-CZ" b="1">
                <a:solidFill>
                  <a:prstClr val="black"/>
                </a:solidFill>
              </a:rPr>
              <a:t>d</a:t>
            </a:r>
            <a:r>
              <a:rPr lang="cs-CZ">
                <a:solidFill>
                  <a:prstClr val="black"/>
                </a:solidFill>
              </a:rPr>
              <a:t>, stay</a:t>
            </a:r>
            <a:r>
              <a:rPr lang="cs-CZ" b="1">
                <a:solidFill>
                  <a:prstClr val="black"/>
                </a:solidFill>
              </a:rPr>
              <a:t>ed</a:t>
            </a:r>
          </a:p>
        </p:txBody>
      </p:sp>
      <p:grpSp>
        <p:nvGrpSpPr>
          <p:cNvPr id="7" name="Skupina 6"/>
          <p:cNvGrpSpPr>
            <a:grpSpLocks/>
          </p:cNvGrpSpPr>
          <p:nvPr/>
        </p:nvGrpSpPr>
        <p:grpSpPr bwMode="auto">
          <a:xfrm>
            <a:off x="323850" y="5805488"/>
            <a:ext cx="8424863" cy="863600"/>
            <a:chOff x="323528" y="5805264"/>
            <a:chExt cx="8424936" cy="864096"/>
          </a:xfrm>
        </p:grpSpPr>
        <p:sp>
          <p:nvSpPr>
            <p:cNvPr id="5" name="Zaoblený obdélník 4"/>
            <p:cNvSpPr/>
            <p:nvPr/>
          </p:nvSpPr>
          <p:spPr>
            <a:xfrm>
              <a:off x="323528" y="5805264"/>
              <a:ext cx="8424936" cy="86409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327" name="TextovéPole 5"/>
            <p:cNvSpPr txBox="1">
              <a:spLocks noChangeArrowheads="1"/>
            </p:cNvSpPr>
            <p:nvPr/>
          </p:nvSpPr>
          <p:spPr bwMode="auto">
            <a:xfrm>
              <a:off x="1547664" y="6021288"/>
              <a:ext cx="6264696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Calibri" pitchFamily="34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Calibri" pitchFamily="34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Calibri" pitchFamily="34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Calibri" pitchFamily="34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Calibri" pitchFamily="34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itchFamily="34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itchFamily="34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itchFamily="34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itchFamily="34" charset="0"/>
                  <a:cs typeface="Arial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r>
                <a:rPr lang="cs-CZ" sz="2800" b="1">
                  <a:solidFill>
                    <a:prstClr val="white"/>
                  </a:solidFill>
                  <a:latin typeface="Comic Sans MS" pitchFamily="66" charset="0"/>
                </a:rPr>
                <a:t>Solution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047770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1"/>
          <p:cNvSpPr txBox="1">
            <a:spLocks noChangeArrowheads="1"/>
          </p:cNvSpPr>
          <p:nvPr/>
        </p:nvSpPr>
        <p:spPr bwMode="auto">
          <a:xfrm>
            <a:off x="250825" y="260350"/>
            <a:ext cx="856932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000" b="1">
                <a:solidFill>
                  <a:srgbClr val="1F497D"/>
                </a:solidFill>
                <a:latin typeface="Comic Sans MS" pitchFamily="66" charset="0"/>
              </a:rPr>
              <a:t>Complete each sentences with the Past Simple form of the verb</a:t>
            </a:r>
          </a:p>
        </p:txBody>
      </p:sp>
      <p:sp>
        <p:nvSpPr>
          <p:cNvPr id="12291" name="TextovéPole 2"/>
          <p:cNvSpPr txBox="1">
            <a:spLocks noChangeArrowheads="1"/>
          </p:cNvSpPr>
          <p:nvPr/>
        </p:nvSpPr>
        <p:spPr bwMode="auto">
          <a:xfrm>
            <a:off x="323850" y="765175"/>
            <a:ext cx="8424863" cy="5035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fontAlgn="base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r>
              <a:rPr lang="cs-CZ" dirty="0" err="1">
                <a:solidFill>
                  <a:prstClr val="black"/>
                </a:solidFill>
              </a:rPr>
              <a:t>It</a:t>
            </a:r>
            <a:r>
              <a:rPr lang="cs-CZ" dirty="0">
                <a:solidFill>
                  <a:prstClr val="black"/>
                </a:solidFill>
              </a:rPr>
              <a:t> ………………….  a sunny </a:t>
            </a:r>
            <a:r>
              <a:rPr lang="cs-CZ" dirty="0" err="1">
                <a:solidFill>
                  <a:prstClr val="black"/>
                </a:solidFill>
              </a:rPr>
              <a:t>day</a:t>
            </a:r>
            <a:r>
              <a:rPr lang="cs-CZ" dirty="0">
                <a:solidFill>
                  <a:prstClr val="black"/>
                </a:solidFill>
              </a:rPr>
              <a:t>.    (</a:t>
            </a:r>
            <a:r>
              <a:rPr lang="cs-CZ" dirty="0" err="1">
                <a:solidFill>
                  <a:prstClr val="black"/>
                </a:solidFill>
              </a:rPr>
              <a:t>be</a:t>
            </a:r>
            <a:r>
              <a:rPr lang="cs-CZ" dirty="0">
                <a:solidFill>
                  <a:prstClr val="black"/>
                </a:solidFill>
              </a:rPr>
              <a:t>)</a:t>
            </a:r>
          </a:p>
          <a:p>
            <a:pPr eaLnBrk="1" fontAlgn="base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r>
              <a:rPr lang="cs-CZ" dirty="0">
                <a:solidFill>
                  <a:prstClr val="black"/>
                </a:solidFill>
              </a:rPr>
              <a:t>Helen ……………………….. to </a:t>
            </a:r>
            <a:r>
              <a:rPr lang="cs-CZ" dirty="0" err="1">
                <a:solidFill>
                  <a:prstClr val="black"/>
                </a:solidFill>
              </a:rPr>
              <a:t>the</a:t>
            </a:r>
            <a:r>
              <a:rPr lang="cs-CZ" dirty="0">
                <a:solidFill>
                  <a:prstClr val="black"/>
                </a:solidFill>
              </a:rPr>
              <a:t> park.   (</a:t>
            </a:r>
            <a:r>
              <a:rPr lang="cs-CZ" dirty="0" err="1">
                <a:solidFill>
                  <a:prstClr val="black"/>
                </a:solidFill>
              </a:rPr>
              <a:t>walk</a:t>
            </a:r>
            <a:r>
              <a:rPr lang="cs-CZ" dirty="0">
                <a:solidFill>
                  <a:prstClr val="black"/>
                </a:solidFill>
              </a:rPr>
              <a:t>)</a:t>
            </a:r>
          </a:p>
          <a:p>
            <a:pPr eaLnBrk="1" fontAlgn="base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r>
              <a:rPr lang="cs-CZ" dirty="0">
                <a:solidFill>
                  <a:prstClr val="black"/>
                </a:solidFill>
              </a:rPr>
              <a:t>In </a:t>
            </a:r>
            <a:r>
              <a:rPr lang="cs-CZ" dirty="0" err="1">
                <a:solidFill>
                  <a:prstClr val="black"/>
                </a:solidFill>
              </a:rPr>
              <a:t>the</a:t>
            </a:r>
            <a:r>
              <a:rPr lang="cs-CZ" dirty="0">
                <a:solidFill>
                  <a:prstClr val="black"/>
                </a:solidFill>
              </a:rPr>
              <a:t> park </a:t>
            </a:r>
            <a:r>
              <a:rPr lang="cs-CZ" dirty="0" err="1">
                <a:solidFill>
                  <a:prstClr val="black"/>
                </a:solidFill>
              </a:rPr>
              <a:t>she</a:t>
            </a:r>
            <a:r>
              <a:rPr lang="cs-CZ" dirty="0">
                <a:solidFill>
                  <a:prstClr val="black"/>
                </a:solidFill>
              </a:rPr>
              <a:t> …………………………….. her </a:t>
            </a:r>
            <a:r>
              <a:rPr lang="cs-CZ" dirty="0" err="1">
                <a:solidFill>
                  <a:prstClr val="black"/>
                </a:solidFill>
              </a:rPr>
              <a:t>friend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Manju</a:t>
            </a:r>
            <a:r>
              <a:rPr lang="cs-CZ" dirty="0">
                <a:solidFill>
                  <a:prstClr val="black"/>
                </a:solidFill>
              </a:rPr>
              <a:t>.   (</a:t>
            </a:r>
            <a:r>
              <a:rPr lang="cs-CZ" dirty="0" err="1">
                <a:solidFill>
                  <a:prstClr val="black"/>
                </a:solidFill>
              </a:rPr>
              <a:t>phone</a:t>
            </a:r>
            <a:r>
              <a:rPr lang="cs-CZ" dirty="0">
                <a:solidFill>
                  <a:prstClr val="black"/>
                </a:solidFill>
              </a:rPr>
              <a:t>)</a:t>
            </a:r>
          </a:p>
          <a:p>
            <a:pPr eaLnBrk="1" fontAlgn="base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r>
              <a:rPr lang="cs-CZ" dirty="0">
                <a:solidFill>
                  <a:prstClr val="black"/>
                </a:solidFill>
              </a:rPr>
              <a:t>Helen ………………………… </a:t>
            </a:r>
            <a:r>
              <a:rPr lang="cs-CZ" dirty="0" err="1">
                <a:solidFill>
                  <a:prstClr val="black"/>
                </a:solidFill>
              </a:rPr>
              <a:t>for</a:t>
            </a:r>
            <a:r>
              <a:rPr lang="cs-CZ" dirty="0">
                <a:solidFill>
                  <a:prstClr val="black"/>
                </a:solidFill>
              </a:rPr>
              <a:t> 15 </a:t>
            </a:r>
            <a:r>
              <a:rPr lang="cs-CZ" dirty="0" err="1">
                <a:solidFill>
                  <a:prstClr val="black"/>
                </a:solidFill>
              </a:rPr>
              <a:t>minutes</a:t>
            </a:r>
            <a:r>
              <a:rPr lang="cs-CZ" dirty="0">
                <a:solidFill>
                  <a:prstClr val="black"/>
                </a:solidFill>
              </a:rPr>
              <a:t> and </a:t>
            </a:r>
            <a:r>
              <a:rPr lang="cs-CZ" dirty="0" err="1">
                <a:solidFill>
                  <a:prstClr val="black"/>
                </a:solidFill>
              </a:rPr>
              <a:t>Manju</a:t>
            </a:r>
            <a:r>
              <a:rPr lang="cs-CZ" dirty="0">
                <a:solidFill>
                  <a:prstClr val="black"/>
                </a:solidFill>
              </a:rPr>
              <a:t> …………………………… .  (</a:t>
            </a:r>
            <a:r>
              <a:rPr lang="cs-CZ" dirty="0" err="1">
                <a:solidFill>
                  <a:prstClr val="black"/>
                </a:solidFill>
              </a:rPr>
              <a:t>wait</a:t>
            </a:r>
            <a:r>
              <a:rPr lang="cs-CZ" dirty="0">
                <a:solidFill>
                  <a:prstClr val="black"/>
                </a:solidFill>
              </a:rPr>
              <a:t>/</a:t>
            </a:r>
            <a:r>
              <a:rPr lang="cs-CZ" dirty="0" err="1">
                <a:solidFill>
                  <a:prstClr val="black"/>
                </a:solidFill>
              </a:rPr>
              <a:t>arrive</a:t>
            </a:r>
            <a:r>
              <a:rPr lang="cs-CZ" dirty="0">
                <a:solidFill>
                  <a:prstClr val="black"/>
                </a:solidFill>
              </a:rPr>
              <a:t>)</a:t>
            </a:r>
          </a:p>
          <a:p>
            <a:pPr eaLnBrk="1" fontAlgn="base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r>
              <a:rPr lang="cs-CZ" dirty="0" err="1">
                <a:solidFill>
                  <a:prstClr val="black"/>
                </a:solidFill>
              </a:rPr>
              <a:t>The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girls</a:t>
            </a:r>
            <a:r>
              <a:rPr lang="cs-CZ" dirty="0">
                <a:solidFill>
                  <a:prstClr val="black"/>
                </a:solidFill>
              </a:rPr>
              <a:t>  ………………………………. to </a:t>
            </a:r>
            <a:r>
              <a:rPr lang="cs-CZ" dirty="0" err="1">
                <a:solidFill>
                  <a:prstClr val="black"/>
                </a:solidFill>
              </a:rPr>
              <a:t>the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river</a:t>
            </a:r>
            <a:r>
              <a:rPr lang="cs-CZ" dirty="0">
                <a:solidFill>
                  <a:prstClr val="black"/>
                </a:solidFill>
              </a:rPr>
              <a:t>.   (</a:t>
            </a:r>
            <a:r>
              <a:rPr lang="cs-CZ" dirty="0" err="1">
                <a:solidFill>
                  <a:prstClr val="black"/>
                </a:solidFill>
              </a:rPr>
              <a:t>walk</a:t>
            </a:r>
            <a:r>
              <a:rPr lang="cs-CZ" dirty="0">
                <a:solidFill>
                  <a:prstClr val="black"/>
                </a:solidFill>
              </a:rPr>
              <a:t>)</a:t>
            </a:r>
          </a:p>
          <a:p>
            <a:pPr eaLnBrk="1" fontAlgn="base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r>
              <a:rPr lang="cs-CZ" dirty="0" err="1">
                <a:solidFill>
                  <a:prstClr val="black"/>
                </a:solidFill>
              </a:rPr>
              <a:t>There</a:t>
            </a:r>
            <a:r>
              <a:rPr lang="cs-CZ" dirty="0">
                <a:solidFill>
                  <a:prstClr val="black"/>
                </a:solidFill>
              </a:rPr>
              <a:t> ……………………………  </a:t>
            </a:r>
            <a:r>
              <a:rPr lang="cs-CZ" dirty="0" err="1">
                <a:solidFill>
                  <a:prstClr val="black"/>
                </a:solidFill>
              </a:rPr>
              <a:t>two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boys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there</a:t>
            </a:r>
            <a:r>
              <a:rPr lang="cs-CZ" dirty="0">
                <a:solidFill>
                  <a:prstClr val="black"/>
                </a:solidFill>
              </a:rPr>
              <a:t>.   (</a:t>
            </a:r>
            <a:r>
              <a:rPr lang="cs-CZ" dirty="0" err="1">
                <a:solidFill>
                  <a:prstClr val="black"/>
                </a:solidFill>
              </a:rPr>
              <a:t>be</a:t>
            </a:r>
            <a:r>
              <a:rPr lang="cs-CZ" dirty="0">
                <a:solidFill>
                  <a:prstClr val="black"/>
                </a:solidFill>
              </a:rPr>
              <a:t>)</a:t>
            </a:r>
          </a:p>
          <a:p>
            <a:pPr eaLnBrk="1" fontAlgn="base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r>
              <a:rPr lang="cs-CZ" dirty="0" err="1">
                <a:solidFill>
                  <a:prstClr val="black"/>
                </a:solidFill>
              </a:rPr>
              <a:t>Suddenly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the</a:t>
            </a:r>
            <a:r>
              <a:rPr lang="cs-CZ" dirty="0">
                <a:solidFill>
                  <a:prstClr val="black"/>
                </a:solidFill>
              </a:rPr>
              <a:t> big boy ……………………….. </a:t>
            </a:r>
            <a:r>
              <a:rPr lang="cs-CZ" dirty="0" err="1">
                <a:solidFill>
                  <a:prstClr val="black"/>
                </a:solidFill>
              </a:rPr>
              <a:t>the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small</a:t>
            </a:r>
            <a:r>
              <a:rPr lang="cs-CZ" dirty="0">
                <a:solidFill>
                  <a:prstClr val="black"/>
                </a:solidFill>
              </a:rPr>
              <a:t> boy </a:t>
            </a:r>
            <a:r>
              <a:rPr lang="cs-CZ" dirty="0" err="1">
                <a:solidFill>
                  <a:prstClr val="black"/>
                </a:solidFill>
              </a:rPr>
              <a:t>into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the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river</a:t>
            </a:r>
            <a:r>
              <a:rPr lang="cs-CZ" dirty="0">
                <a:solidFill>
                  <a:prstClr val="black"/>
                </a:solidFill>
              </a:rPr>
              <a:t>.   (</a:t>
            </a:r>
            <a:r>
              <a:rPr lang="cs-CZ" dirty="0" err="1">
                <a:solidFill>
                  <a:prstClr val="black"/>
                </a:solidFill>
              </a:rPr>
              <a:t>push</a:t>
            </a:r>
            <a:r>
              <a:rPr lang="cs-CZ" dirty="0">
                <a:solidFill>
                  <a:prstClr val="black"/>
                </a:solidFill>
              </a:rPr>
              <a:t>)</a:t>
            </a:r>
          </a:p>
          <a:p>
            <a:pPr eaLnBrk="1" fontAlgn="base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r>
              <a:rPr lang="cs-CZ" dirty="0">
                <a:solidFill>
                  <a:prstClr val="black"/>
                </a:solidFill>
              </a:rPr>
              <a:t>Helen ………………………….. </a:t>
            </a:r>
            <a:r>
              <a:rPr lang="cs-CZ" dirty="0" err="1">
                <a:solidFill>
                  <a:prstClr val="black"/>
                </a:solidFill>
              </a:rPr>
              <a:t>into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the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river</a:t>
            </a:r>
            <a:r>
              <a:rPr lang="cs-CZ" dirty="0">
                <a:solidFill>
                  <a:prstClr val="black"/>
                </a:solidFill>
              </a:rPr>
              <a:t>.   (</a:t>
            </a:r>
            <a:r>
              <a:rPr lang="cs-CZ" dirty="0" err="1">
                <a:solidFill>
                  <a:prstClr val="black"/>
                </a:solidFill>
              </a:rPr>
              <a:t>jump</a:t>
            </a:r>
            <a:r>
              <a:rPr lang="cs-CZ" dirty="0">
                <a:solidFill>
                  <a:prstClr val="black"/>
                </a:solidFill>
              </a:rPr>
              <a:t>)</a:t>
            </a:r>
          </a:p>
          <a:p>
            <a:pPr eaLnBrk="1" fontAlgn="base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r>
              <a:rPr lang="cs-CZ" dirty="0">
                <a:solidFill>
                  <a:prstClr val="black"/>
                </a:solidFill>
              </a:rPr>
              <a:t>Helen ………………………….. </a:t>
            </a:r>
            <a:r>
              <a:rPr lang="cs-CZ" dirty="0" err="1">
                <a:solidFill>
                  <a:prstClr val="black"/>
                </a:solidFill>
              </a:rPr>
              <a:t>the</a:t>
            </a:r>
            <a:r>
              <a:rPr lang="cs-CZ" dirty="0">
                <a:solidFill>
                  <a:prstClr val="black"/>
                </a:solidFill>
              </a:rPr>
              <a:t> boy.   (</a:t>
            </a:r>
            <a:r>
              <a:rPr lang="cs-CZ" dirty="0" err="1">
                <a:solidFill>
                  <a:prstClr val="black"/>
                </a:solidFill>
              </a:rPr>
              <a:t>rescue</a:t>
            </a:r>
            <a:r>
              <a:rPr lang="cs-CZ" dirty="0">
                <a:solidFill>
                  <a:prstClr val="black"/>
                </a:solidFill>
              </a:rPr>
              <a:t>)</a:t>
            </a:r>
          </a:p>
          <a:p>
            <a:pPr eaLnBrk="1" fontAlgn="base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r>
              <a:rPr lang="cs-CZ" dirty="0" err="1">
                <a:solidFill>
                  <a:prstClr val="black"/>
                </a:solidFill>
              </a:rPr>
              <a:t>Manju</a:t>
            </a:r>
            <a:r>
              <a:rPr lang="cs-CZ" dirty="0">
                <a:solidFill>
                  <a:prstClr val="black"/>
                </a:solidFill>
              </a:rPr>
              <a:t> ……………………………. </a:t>
            </a:r>
            <a:r>
              <a:rPr lang="cs-CZ" dirty="0" err="1">
                <a:solidFill>
                  <a:prstClr val="black"/>
                </a:solidFill>
              </a:rPr>
              <a:t>the</a:t>
            </a:r>
            <a:r>
              <a:rPr lang="cs-CZ" dirty="0">
                <a:solidFill>
                  <a:prstClr val="black"/>
                </a:solidFill>
              </a:rPr>
              <a:t> ambulance and </a:t>
            </a:r>
            <a:r>
              <a:rPr lang="cs-CZ" dirty="0" err="1">
                <a:solidFill>
                  <a:prstClr val="black"/>
                </a:solidFill>
              </a:rPr>
              <a:t>the</a:t>
            </a:r>
            <a:r>
              <a:rPr lang="cs-CZ" dirty="0">
                <a:solidFill>
                  <a:prstClr val="black"/>
                </a:solidFill>
              </a:rPr>
              <a:t> police.   (call)</a:t>
            </a:r>
          </a:p>
          <a:p>
            <a:pPr eaLnBrk="1" fontAlgn="base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r>
              <a:rPr lang="cs-CZ" dirty="0" err="1">
                <a:solidFill>
                  <a:prstClr val="black"/>
                </a:solidFill>
              </a:rPr>
              <a:t>The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paramedics</a:t>
            </a:r>
            <a:r>
              <a:rPr lang="cs-CZ" dirty="0">
                <a:solidFill>
                  <a:prstClr val="black"/>
                </a:solidFill>
              </a:rPr>
              <a:t> and police …………………………… .   (</a:t>
            </a:r>
            <a:r>
              <a:rPr lang="cs-CZ" dirty="0" err="1">
                <a:solidFill>
                  <a:prstClr val="black"/>
                </a:solidFill>
              </a:rPr>
              <a:t>arrive</a:t>
            </a:r>
            <a:r>
              <a:rPr lang="cs-CZ" dirty="0">
                <a:solidFill>
                  <a:prstClr val="black"/>
                </a:solidFill>
              </a:rPr>
              <a:t>)</a:t>
            </a:r>
          </a:p>
          <a:p>
            <a:pPr eaLnBrk="1" fontAlgn="base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r>
              <a:rPr lang="cs-CZ" dirty="0" err="1">
                <a:solidFill>
                  <a:prstClr val="black"/>
                </a:solidFill>
              </a:rPr>
              <a:t>They</a:t>
            </a:r>
            <a:r>
              <a:rPr lang="cs-CZ" dirty="0">
                <a:solidFill>
                  <a:prstClr val="black"/>
                </a:solidFill>
              </a:rPr>
              <a:t> ………………………………… </a:t>
            </a:r>
            <a:r>
              <a:rPr lang="cs-CZ" dirty="0" err="1">
                <a:solidFill>
                  <a:prstClr val="black"/>
                </a:solidFill>
              </a:rPr>
              <a:t>the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girls</a:t>
            </a:r>
            <a:r>
              <a:rPr lang="cs-CZ" dirty="0">
                <a:solidFill>
                  <a:prstClr val="black"/>
                </a:solidFill>
              </a:rPr>
              <a:t>.   (interview)</a:t>
            </a:r>
          </a:p>
        </p:txBody>
      </p:sp>
      <p:sp>
        <p:nvSpPr>
          <p:cNvPr id="12292" name="TextovéPole 3"/>
          <p:cNvSpPr txBox="1">
            <a:spLocks noChangeArrowheads="1"/>
          </p:cNvSpPr>
          <p:nvPr/>
        </p:nvSpPr>
        <p:spPr bwMode="auto">
          <a:xfrm>
            <a:off x="323850" y="6021388"/>
            <a:ext cx="84963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b="1">
                <a:solidFill>
                  <a:prstClr val="black"/>
                </a:solidFill>
              </a:rPr>
              <a:t>was</a:t>
            </a:r>
            <a:r>
              <a:rPr lang="cs-CZ">
                <a:solidFill>
                  <a:prstClr val="black"/>
                </a:solidFill>
              </a:rPr>
              <a:t>, walk</a:t>
            </a:r>
            <a:r>
              <a:rPr lang="cs-CZ" b="1">
                <a:solidFill>
                  <a:prstClr val="black"/>
                </a:solidFill>
              </a:rPr>
              <a:t>ed</a:t>
            </a:r>
            <a:r>
              <a:rPr lang="cs-CZ">
                <a:solidFill>
                  <a:prstClr val="black"/>
                </a:solidFill>
              </a:rPr>
              <a:t>, phone</a:t>
            </a:r>
            <a:r>
              <a:rPr lang="cs-CZ" b="1">
                <a:solidFill>
                  <a:prstClr val="black"/>
                </a:solidFill>
              </a:rPr>
              <a:t>d</a:t>
            </a:r>
            <a:r>
              <a:rPr lang="cs-CZ">
                <a:solidFill>
                  <a:prstClr val="black"/>
                </a:solidFill>
              </a:rPr>
              <a:t>, wait</a:t>
            </a:r>
            <a:r>
              <a:rPr lang="cs-CZ" b="1">
                <a:solidFill>
                  <a:prstClr val="black"/>
                </a:solidFill>
              </a:rPr>
              <a:t>ed</a:t>
            </a:r>
            <a:r>
              <a:rPr lang="cs-CZ">
                <a:solidFill>
                  <a:prstClr val="black"/>
                </a:solidFill>
              </a:rPr>
              <a:t>, arrive</a:t>
            </a:r>
            <a:r>
              <a:rPr lang="cs-CZ" b="1">
                <a:solidFill>
                  <a:prstClr val="black"/>
                </a:solidFill>
              </a:rPr>
              <a:t>d</a:t>
            </a:r>
            <a:r>
              <a:rPr lang="cs-CZ">
                <a:solidFill>
                  <a:prstClr val="black"/>
                </a:solidFill>
              </a:rPr>
              <a:t>,walk</a:t>
            </a:r>
            <a:r>
              <a:rPr lang="cs-CZ" b="1">
                <a:solidFill>
                  <a:prstClr val="black"/>
                </a:solidFill>
              </a:rPr>
              <a:t>ed</a:t>
            </a:r>
            <a:r>
              <a:rPr lang="cs-CZ">
                <a:solidFill>
                  <a:prstClr val="black"/>
                </a:solidFill>
              </a:rPr>
              <a:t>, </a:t>
            </a:r>
            <a:r>
              <a:rPr lang="cs-CZ" b="1">
                <a:solidFill>
                  <a:prstClr val="black"/>
                </a:solidFill>
              </a:rPr>
              <a:t>were</a:t>
            </a:r>
            <a:r>
              <a:rPr lang="cs-CZ">
                <a:solidFill>
                  <a:prstClr val="black"/>
                </a:solidFill>
              </a:rPr>
              <a:t>, push</a:t>
            </a:r>
            <a:r>
              <a:rPr lang="cs-CZ" b="1">
                <a:solidFill>
                  <a:prstClr val="black"/>
                </a:solidFill>
              </a:rPr>
              <a:t>ed</a:t>
            </a:r>
            <a:r>
              <a:rPr lang="cs-CZ">
                <a:solidFill>
                  <a:prstClr val="black"/>
                </a:solidFill>
              </a:rPr>
              <a:t>, jump</a:t>
            </a:r>
            <a:r>
              <a:rPr lang="cs-CZ" b="1">
                <a:solidFill>
                  <a:prstClr val="black"/>
                </a:solidFill>
              </a:rPr>
              <a:t>ed</a:t>
            </a:r>
            <a:r>
              <a:rPr lang="cs-CZ">
                <a:solidFill>
                  <a:prstClr val="black"/>
                </a:solidFill>
              </a:rPr>
              <a:t>, rescue</a:t>
            </a:r>
            <a:r>
              <a:rPr lang="cs-CZ" b="1">
                <a:solidFill>
                  <a:prstClr val="black"/>
                </a:solidFill>
              </a:rPr>
              <a:t>d</a:t>
            </a:r>
            <a:r>
              <a:rPr lang="cs-CZ">
                <a:solidFill>
                  <a:prstClr val="black"/>
                </a:solidFill>
              </a:rPr>
              <a:t>, call</a:t>
            </a:r>
            <a:r>
              <a:rPr lang="cs-CZ" b="1">
                <a:solidFill>
                  <a:prstClr val="black"/>
                </a:solidFill>
              </a:rPr>
              <a:t>ed</a:t>
            </a:r>
            <a:r>
              <a:rPr lang="cs-CZ">
                <a:solidFill>
                  <a:prstClr val="black"/>
                </a:solidFill>
              </a:rPr>
              <a:t>, arrive</a:t>
            </a:r>
            <a:r>
              <a:rPr lang="cs-CZ" b="1">
                <a:solidFill>
                  <a:prstClr val="black"/>
                </a:solidFill>
              </a:rPr>
              <a:t>d</a:t>
            </a:r>
            <a:r>
              <a:rPr lang="cs-CZ">
                <a:solidFill>
                  <a:prstClr val="black"/>
                </a:solidFill>
              </a:rPr>
              <a:t>, interview</a:t>
            </a:r>
            <a:r>
              <a:rPr lang="cs-CZ" b="1">
                <a:solidFill>
                  <a:prstClr val="black"/>
                </a:solidFill>
              </a:rPr>
              <a:t>ed</a:t>
            </a:r>
          </a:p>
        </p:txBody>
      </p:sp>
      <p:grpSp>
        <p:nvGrpSpPr>
          <p:cNvPr id="7" name="Skupina 6"/>
          <p:cNvGrpSpPr>
            <a:grpSpLocks/>
          </p:cNvGrpSpPr>
          <p:nvPr/>
        </p:nvGrpSpPr>
        <p:grpSpPr bwMode="auto">
          <a:xfrm>
            <a:off x="179387" y="6021388"/>
            <a:ext cx="8713787" cy="576262"/>
            <a:chOff x="179512" y="6021288"/>
            <a:chExt cx="8712968" cy="576064"/>
          </a:xfrm>
        </p:grpSpPr>
        <p:sp>
          <p:nvSpPr>
            <p:cNvPr id="5" name="Zaoblený obdélník 4"/>
            <p:cNvSpPr/>
            <p:nvPr/>
          </p:nvSpPr>
          <p:spPr>
            <a:xfrm>
              <a:off x="179512" y="6021288"/>
              <a:ext cx="8712968" cy="57606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295" name="TextovéPole 5"/>
            <p:cNvSpPr txBox="1">
              <a:spLocks noChangeArrowheads="1"/>
            </p:cNvSpPr>
            <p:nvPr/>
          </p:nvSpPr>
          <p:spPr bwMode="auto">
            <a:xfrm>
              <a:off x="2195736" y="6093296"/>
              <a:ext cx="4824536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Calibri" pitchFamily="34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Calibri" pitchFamily="34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Calibri" pitchFamily="34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Calibri" pitchFamily="34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Calibri" pitchFamily="34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itchFamily="34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itchFamily="34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itchFamily="34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itchFamily="34" charset="0"/>
                  <a:cs typeface="Arial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r>
                <a:rPr lang="cs-CZ" sz="2400" b="1">
                  <a:solidFill>
                    <a:prstClr val="white"/>
                  </a:solidFill>
                </a:rPr>
                <a:t>Solution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159723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ovéPole 1"/>
          <p:cNvSpPr txBox="1">
            <a:spLocks noChangeArrowheads="1"/>
          </p:cNvSpPr>
          <p:nvPr/>
        </p:nvSpPr>
        <p:spPr bwMode="auto">
          <a:xfrm>
            <a:off x="179388" y="260350"/>
            <a:ext cx="871378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000" b="1" u="sng">
                <a:solidFill>
                  <a:srgbClr val="1F497D"/>
                </a:solidFill>
                <a:latin typeface="Comic Sans MS" pitchFamily="66" charset="0"/>
              </a:rPr>
              <a:t>Match the sentences  from the  past slide with the pictures and then try to tell your classmates the story</a:t>
            </a:r>
          </a:p>
        </p:txBody>
      </p:sp>
      <p:pic>
        <p:nvPicPr>
          <p:cNvPr id="13315" name="Obrázek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8038" y="1052513"/>
            <a:ext cx="1800225" cy="1439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6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125538"/>
            <a:ext cx="2808288" cy="1223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7" name="Obrázek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163" y="1052513"/>
            <a:ext cx="1223962" cy="1439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8" name="Obrázek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5463" y="908050"/>
            <a:ext cx="1368425" cy="1657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2636838"/>
            <a:ext cx="1441450" cy="180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0" name="Obrázek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8175" y="2708275"/>
            <a:ext cx="2016125" cy="1657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1" name="Obrázek 7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0200" y="2636838"/>
            <a:ext cx="1295400" cy="172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2" name="Obrázek 8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1500" y="2636838"/>
            <a:ext cx="1441450" cy="172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3" name="Obrázek 9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4724400"/>
            <a:ext cx="1944688" cy="1512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4" name="Obrázek 11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850" y="2636838"/>
            <a:ext cx="1366838" cy="172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5" name="Obrázek 12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475" y="4581525"/>
            <a:ext cx="1439863" cy="1874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6" name="Obrázek 13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1863" y="4797425"/>
            <a:ext cx="2160587" cy="1511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15282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611560" y="478129"/>
            <a:ext cx="7632700" cy="45243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3200" b="1" i="1" dirty="0" smtClean="0">
                <a:solidFill>
                  <a:schemeClr val="tx2"/>
                </a:solidFill>
              </a:rPr>
              <a:t>Metodický list :</a:t>
            </a:r>
            <a:endParaRPr lang="cs-CZ" sz="3200" b="1" i="1" dirty="0">
              <a:solidFill>
                <a:schemeClr val="tx2"/>
              </a:solidFill>
            </a:endParaRPr>
          </a:p>
          <a:p>
            <a:pPr eaLnBrk="1" hangingPunct="1"/>
            <a:r>
              <a:rPr lang="cs-CZ" sz="2000" dirty="0" smtClean="0">
                <a:solidFill>
                  <a:schemeClr val="tx2"/>
                </a:solidFill>
              </a:rPr>
              <a:t>Materiál je určen žákům 2.stupně. Je zaměřený na minulý čas prostý – oznamovací věta, sestavování příběhu a jeho vyprávění podle obrázků.</a:t>
            </a:r>
          </a:p>
          <a:p>
            <a:pPr eaLnBrk="1" hangingPunct="1"/>
            <a:endParaRPr lang="cs-CZ" sz="2000" dirty="0">
              <a:solidFill>
                <a:schemeClr val="tx2"/>
              </a:solidFill>
            </a:endParaRPr>
          </a:p>
          <a:p>
            <a:pPr eaLnBrk="1" hangingPunct="1"/>
            <a:r>
              <a:rPr lang="cs-CZ" sz="2000" b="1" dirty="0" smtClean="0">
                <a:solidFill>
                  <a:schemeClr val="tx2"/>
                </a:solidFill>
              </a:rPr>
              <a:t>Snímek 2 :  </a:t>
            </a:r>
            <a:r>
              <a:rPr lang="cs-CZ" sz="2000" dirty="0" smtClean="0">
                <a:solidFill>
                  <a:schemeClr val="tx2"/>
                </a:solidFill>
              </a:rPr>
              <a:t>teoretická část</a:t>
            </a:r>
          </a:p>
          <a:p>
            <a:pPr eaLnBrk="1" hangingPunct="1"/>
            <a:endParaRPr lang="cs-CZ" sz="2000" dirty="0">
              <a:solidFill>
                <a:schemeClr val="tx2"/>
              </a:solidFill>
            </a:endParaRPr>
          </a:p>
          <a:p>
            <a:pPr eaLnBrk="1" hangingPunct="1"/>
            <a:r>
              <a:rPr lang="cs-CZ" sz="2000" b="1" dirty="0" smtClean="0">
                <a:solidFill>
                  <a:schemeClr val="tx2"/>
                </a:solidFill>
              </a:rPr>
              <a:t>Snímek 3 :  </a:t>
            </a:r>
            <a:r>
              <a:rPr lang="cs-CZ" sz="2000" dirty="0" smtClean="0">
                <a:solidFill>
                  <a:schemeClr val="tx2"/>
                </a:solidFill>
              </a:rPr>
              <a:t>příklady pravidelných sloves – tvorba tvaru minulého času</a:t>
            </a:r>
          </a:p>
          <a:p>
            <a:pPr eaLnBrk="1" hangingPunct="1"/>
            <a:endParaRPr lang="cs-CZ" sz="2000" dirty="0">
              <a:solidFill>
                <a:schemeClr val="tx2"/>
              </a:solidFill>
            </a:endParaRPr>
          </a:p>
          <a:p>
            <a:pPr eaLnBrk="1" hangingPunct="1"/>
            <a:r>
              <a:rPr lang="cs-CZ" sz="2000" b="1" dirty="0" smtClean="0">
                <a:solidFill>
                  <a:schemeClr val="tx2"/>
                </a:solidFill>
              </a:rPr>
              <a:t>Snímek 4 :  </a:t>
            </a:r>
            <a:r>
              <a:rPr lang="cs-CZ" sz="2000" dirty="0" smtClean="0">
                <a:solidFill>
                  <a:schemeClr val="tx2"/>
                </a:solidFill>
              </a:rPr>
              <a:t>doplnění vět slovesy v minulém čase</a:t>
            </a:r>
          </a:p>
          <a:p>
            <a:pPr eaLnBrk="1" hangingPunct="1"/>
            <a:endParaRPr lang="cs-CZ" sz="2000" dirty="0">
              <a:solidFill>
                <a:schemeClr val="tx2"/>
              </a:solidFill>
            </a:endParaRPr>
          </a:p>
          <a:p>
            <a:pPr eaLnBrk="1" hangingPunct="1"/>
            <a:r>
              <a:rPr lang="cs-CZ" sz="2000" b="1" dirty="0" smtClean="0">
                <a:solidFill>
                  <a:schemeClr val="tx2"/>
                </a:solidFill>
              </a:rPr>
              <a:t>Snímek 5 :  </a:t>
            </a:r>
            <a:r>
              <a:rPr lang="cs-CZ" sz="2000" dirty="0" smtClean="0">
                <a:solidFill>
                  <a:schemeClr val="tx2"/>
                </a:solidFill>
              </a:rPr>
              <a:t>seřazení obrázků tak, aby dávaly smysluplný příběh; žáci se poté pokusí příběh převyprávět</a:t>
            </a:r>
            <a:endParaRPr lang="cs-CZ" sz="2000" dirty="0">
              <a:solidFill>
                <a:schemeClr val="tx2"/>
              </a:solidFill>
            </a:endParaRPr>
          </a:p>
          <a:p>
            <a:pPr eaLnBrk="1" hangingPunct="1"/>
            <a:endParaRPr lang="cs-CZ" dirty="0">
              <a:solidFill>
                <a:schemeClr val="tx2"/>
              </a:solidFill>
            </a:endParaRPr>
          </a:p>
          <a:p>
            <a:pPr eaLnBrk="1" hangingPunct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19937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467544" y="620688"/>
            <a:ext cx="7632700" cy="18158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3200" b="1" i="1" dirty="0">
                <a:solidFill>
                  <a:schemeClr val="tx2"/>
                </a:solidFill>
              </a:rPr>
              <a:t>Použitý materiál :</a:t>
            </a:r>
          </a:p>
          <a:p>
            <a:pPr eaLnBrk="1" hangingPunct="1"/>
            <a:r>
              <a:rPr lang="cs-CZ" sz="2000" dirty="0">
                <a:solidFill>
                  <a:schemeClr val="tx2"/>
                </a:solidFill>
              </a:rPr>
              <a:t> </a:t>
            </a:r>
          </a:p>
          <a:p>
            <a:pPr eaLnBrk="1" hangingPunct="1"/>
            <a:r>
              <a:rPr lang="cs-CZ" sz="2000" dirty="0">
                <a:solidFill>
                  <a:schemeClr val="tx2"/>
                </a:solidFill>
              </a:rPr>
              <a:t>Učebnice : 	</a:t>
            </a:r>
            <a:r>
              <a:rPr lang="cs-CZ" sz="2000" dirty="0" err="1" smtClean="0">
                <a:solidFill>
                  <a:schemeClr val="tx2"/>
                </a:solidFill>
              </a:rPr>
              <a:t>Click</a:t>
            </a:r>
            <a:r>
              <a:rPr lang="cs-CZ" sz="2000" dirty="0" smtClean="0">
                <a:solidFill>
                  <a:schemeClr val="tx2"/>
                </a:solidFill>
              </a:rPr>
              <a:t> </a:t>
            </a:r>
            <a:r>
              <a:rPr lang="cs-CZ" sz="2000" dirty="0">
                <a:solidFill>
                  <a:schemeClr val="tx2"/>
                </a:solidFill>
              </a:rPr>
              <a:t>on 1</a:t>
            </a:r>
            <a:br>
              <a:rPr lang="cs-CZ" sz="2000" dirty="0">
                <a:solidFill>
                  <a:schemeClr val="tx2"/>
                </a:solidFill>
              </a:rPr>
            </a:br>
            <a:r>
              <a:rPr lang="cs-CZ" sz="2000" dirty="0">
                <a:solidFill>
                  <a:schemeClr val="tx2"/>
                </a:solidFill>
              </a:rPr>
              <a:t>		</a:t>
            </a:r>
            <a:r>
              <a:rPr lang="cs-CZ" sz="2000" dirty="0" smtClean="0">
                <a:solidFill>
                  <a:schemeClr val="tx2"/>
                </a:solidFill>
              </a:rPr>
              <a:t>More1 – skenované obrázky – snímek 5</a:t>
            </a:r>
            <a:endParaRPr lang="cs-CZ" sz="2000" dirty="0">
              <a:solidFill>
                <a:schemeClr val="tx2"/>
              </a:solidFill>
            </a:endParaRPr>
          </a:p>
          <a:p>
            <a:pPr eaLnBrk="1" hangingPunct="1"/>
            <a:r>
              <a:rPr lang="cs-CZ" sz="2000" dirty="0">
                <a:solidFill>
                  <a:schemeClr val="tx2"/>
                </a:solidFill>
              </a:rPr>
              <a:t>	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86987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437</Words>
  <Application>Microsoft Office PowerPoint</Application>
  <PresentationFormat>Předvádění na obrazovce (4:3)</PresentationFormat>
  <Paragraphs>70</Paragraphs>
  <Slides>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5</vt:i4>
      </vt:variant>
      <vt:variant>
        <vt:lpstr>Nadpisy snímků</vt:lpstr>
      </vt:variant>
      <vt:variant>
        <vt:i4>7</vt:i4>
      </vt:variant>
    </vt:vector>
  </HeadingPairs>
  <TitlesOfParts>
    <vt:vector size="12" baseType="lpstr">
      <vt:lpstr>Motiv systému Office</vt:lpstr>
      <vt:lpstr>Motiv sady Office</vt:lpstr>
      <vt:lpstr>1_Motiv sady Office</vt:lpstr>
      <vt:lpstr>2_Motiv sady Office</vt:lpstr>
      <vt:lpstr>3_Motiv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 Martínková</dc:creator>
  <cp:lastModifiedBy>Hana Martínková</cp:lastModifiedBy>
  <cp:revision>2</cp:revision>
  <dcterms:created xsi:type="dcterms:W3CDTF">2013-02-22T17:20:20Z</dcterms:created>
  <dcterms:modified xsi:type="dcterms:W3CDTF">2013-02-22T17:38:18Z</dcterms:modified>
</cp:coreProperties>
</file>