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  <p:sldMasterId id="2147483768" r:id="rId11"/>
    <p:sldMasterId id="2147483780" r:id="rId12"/>
  </p:sldMasterIdLst>
  <p:notesMasterIdLst>
    <p:notesMasterId r:id="rId27"/>
  </p:notesMasterIdLst>
  <p:sldIdLst>
    <p:sldId id="256" r:id="rId13"/>
    <p:sldId id="258" r:id="rId14"/>
    <p:sldId id="260" r:id="rId15"/>
    <p:sldId id="262" r:id="rId16"/>
    <p:sldId id="264" r:id="rId17"/>
    <p:sldId id="266" r:id="rId18"/>
    <p:sldId id="268" r:id="rId19"/>
    <p:sldId id="270" r:id="rId20"/>
    <p:sldId id="272" r:id="rId21"/>
    <p:sldId id="274" r:id="rId22"/>
    <p:sldId id="276" r:id="rId23"/>
    <p:sldId id="278" r:id="rId24"/>
    <p:sldId id="280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9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7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54248-713E-4608-85FB-FB82E880C438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95C39-96B7-4C10-BA53-4B79A7F2D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4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 myši = řešení.</a:t>
            </a: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C2E96B66-5EC3-466A-82AB-63631253E10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8F1C567-3D63-4B43-9E8E-AA6901C9626D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3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Klepnutím myši zobrazíte tvorbu a tabulku s příklady.</a:t>
            </a:r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98E2A454-2C25-4BF9-8C3C-55A1BFE25E4C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5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Klepnutím myší zobrazíte postupně jednotlivá řešení.</a:t>
            </a:r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62425636-01F3-4A6A-BB61-C37DD6103261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6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Klepnutím myší zobrazíte postupně jednotlivá řešení.</a:t>
            </a:r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B14BA973-37B2-49CC-84DB-18A0994CC91D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7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 myši = řešení.</a:t>
            </a:r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07C3A55C-D222-4D41-92AB-D11B50295215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8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Řešení :  went around, looked for, came, were, were, was, put, was, said</a:t>
            </a:r>
          </a:p>
        </p:txBody>
      </p:sp>
      <p:sp>
        <p:nvSpPr>
          <p:cNvPr id="409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60969195-45FB-4751-9629-8E601E3A5041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10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Otázky jsou na dalším snímku.</a:t>
            </a:r>
          </a:p>
        </p:txBody>
      </p:sp>
      <p:sp>
        <p:nvSpPr>
          <p:cNvPr id="419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94561C28-22F4-4FD5-A187-B900EA702F67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Klepnutím myši zobrazíte řešení.</a:t>
            </a:r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8EF49FA0-F5F0-4355-9A92-69F6E7E4338C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12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654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157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417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080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857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246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748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991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187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88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713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754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6730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230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784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2491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564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655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2214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4695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3897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4904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0292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0805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07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3578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2429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8897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3264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62513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0194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8014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429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7695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567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737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56553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630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0250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7057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51980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88518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6834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1264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49574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229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5960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51927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48315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8231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4257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18406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77232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46399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94293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2893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87221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8269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57238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14430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63786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37327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7435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37973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22589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62457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0199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77388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34757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65975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23001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52570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03491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37241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53649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02185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71831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44988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97737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9488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90631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99670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57827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7939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79072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60554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73179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9234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8615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1924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59847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10383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545058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01880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634735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50143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60810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16340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34028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568643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80558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509617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75387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57118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46708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773015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62349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89939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13931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713172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768969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661649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548392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447516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228649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04354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80896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614737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42018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345106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458909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FBBF9-3B21-40D9-8128-036D71F08A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A1247-F91D-4497-AFE9-018775F642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61213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CAAC-F6F0-41AC-AFCF-D640C8A1E1D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EB3C-A690-4869-A18A-90B3EA90E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34714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E3C12-B9DB-4CA3-88A0-26826EF5FC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87EE8-34B6-48ED-84CC-8A11080EBF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396148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F2DF7-E3A9-4537-B1F8-FAA2800EA80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92B2B-339F-44C2-B491-1E1110B27E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614439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6065-C8D2-472C-87CA-C3E025C32DA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625D4-EBD8-455E-A8F4-2D7B0B72EE0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744817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660EF-42FF-4159-8E2F-DCA1B33AC9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0BAD-970F-476B-9D4A-54B9E6D890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447358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461CB-53AB-468C-A088-D6A230F858E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1F54-1566-485E-B9E7-BA9D40B930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38888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98D5-DA32-41D7-B481-373E6D05DA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031AA-1203-4501-AB52-DE1EC8F533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312142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BD10-B488-4594-A2F5-74CB8A0875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03ECF-C3F1-4472-BC51-E8482B666A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350235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7B7B1-0C61-43C6-9B56-4E41721869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74A31-9989-4743-B02D-D85D09E2118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29110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2FC0-F799-4969-8896-4284E9558F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6C9B6-6C3E-4B71-9CAA-33E787077BE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867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0C540-9B23-4728-BD31-44199BFB2A0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C9BD0E-E2F4-4399-A1D7-D17EE69840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706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36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469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83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361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462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6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397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977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971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58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3BB113-E0C4-4F58-9F5B-83553D8E7AE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BF7D6-AF08-4D35-851E-F35DFBA98F8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840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sborovna.cz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mis.cz/dum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852936"/>
            <a:ext cx="7772400" cy="1470025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Past Tense </a:t>
            </a:r>
            <a:r>
              <a:rPr lang="cs-CZ" sz="3600" b="1" dirty="0" err="1" smtClean="0">
                <a:solidFill>
                  <a:srgbClr val="FF0000"/>
                </a:solidFill>
              </a:rPr>
              <a:t>Simple</a:t>
            </a:r>
            <a:r>
              <a:rPr lang="cs-CZ" sz="3600" b="1" dirty="0" smtClean="0">
                <a:solidFill>
                  <a:srgbClr val="FF0000"/>
                </a:solidFill>
              </a:rPr>
              <a:t> – minulý čas jednoduchý</a:t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nepravidelná slovesa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1582" y="4797152"/>
            <a:ext cx="6400800" cy="1752600"/>
          </a:xfrm>
        </p:spPr>
        <p:txBody>
          <a:bodyPr/>
          <a:lstStyle/>
          <a:p>
            <a:pPr lvl="0">
              <a:defRPr/>
            </a:pPr>
            <a: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</a:t>
            </a:r>
            <a:r>
              <a:rPr lang="cs-CZ" sz="2000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je </a:t>
            </a:r>
            <a:r>
              <a:rPr lang="cs-CZ" sz="20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Ing.Hana</a:t>
            </a:r>
            <a: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Martínková, ZŠ a MŠ Hazlov, </a:t>
            </a:r>
            <a:r>
              <a:rPr lang="cs-CZ" sz="20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okr.Cheb</a:t>
            </a:r>
            <a: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.</a:t>
            </a:r>
            <a:b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</a:t>
            </a:r>
            <a: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  <a:hlinkClick r:id="rId2"/>
              </a:rPr>
              <a:t>dumy.cz</a:t>
            </a:r>
            <a: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a stránek školy zshazlov.cz.</a:t>
            </a:r>
            <a:b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z="20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Financováno z ESF a státního rozpočtu.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670" y="11663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411760" y="18448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b="1" dirty="0">
                <a:solidFill>
                  <a:srgbClr val="000000"/>
                </a:solidFill>
                <a:latin typeface="Arial"/>
              </a:rPr>
              <a:t>VY_32_INOVACE_18_Anglický jazyk_</a:t>
            </a:r>
          </a:p>
          <a:p>
            <a:pPr lvl="0" algn="ctr"/>
            <a:r>
              <a:rPr lang="cs-CZ" b="1" dirty="0" smtClean="0">
                <a:solidFill>
                  <a:srgbClr val="000000"/>
                </a:solidFill>
                <a:latin typeface="Arial"/>
              </a:rPr>
              <a:t>2.stupeň_06_Minulý čas-</a:t>
            </a:r>
            <a:r>
              <a:rPr lang="cs-CZ" b="1" dirty="0" err="1" smtClean="0">
                <a:solidFill>
                  <a:srgbClr val="000000"/>
                </a:solidFill>
                <a:latin typeface="Arial"/>
              </a:rPr>
              <a:t>neprav.slovesa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72180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cs-CZ" sz="3200" b="1" u="sng" dirty="0">
                <a:ln w="11430"/>
                <a:solidFill>
                  <a:srgbClr val="1F497D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  <a:cs typeface="Arial" charset="0"/>
              </a:rPr>
              <a:t>Minulý čas nepravidelných sloves– oznamovací věta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179388" y="1412875"/>
            <a:ext cx="8713787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>
                <a:solidFill>
                  <a:srgbClr val="C00000"/>
                </a:solidFill>
              </a:rPr>
              <a:t>Tvorba :</a:t>
            </a:r>
            <a:r>
              <a:rPr lang="cs-CZ" sz="2400">
                <a:solidFill>
                  <a:prstClr val="black"/>
                </a:solidFill>
              </a:rPr>
              <a:t>  nepravidelná slovesa mají v minulém čase svůj specifický tvar, který se musíme naučit jako slovíčko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288" y="2349500"/>
          <a:ext cx="8280400" cy="317024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296063"/>
                <a:gridCol w="2844137"/>
                <a:gridCol w="1116054"/>
                <a:gridCol w="3024146"/>
              </a:tblGrid>
              <a:tr h="39628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have</a:t>
                      </a:r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go</a:t>
                      </a:r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4" marR="91434" marT="45711" marB="45711"/>
                </a:tc>
              </a:tr>
              <a:tr h="39628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bring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know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4" marR="91434" marT="45711" marB="45711"/>
                </a:tc>
              </a:tr>
              <a:tr h="39628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come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leave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4" marR="91434" marT="45711" marB="45711"/>
                </a:tc>
              </a:tr>
              <a:tr h="39628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buy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make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4" marR="91434" marT="45711" marB="45711"/>
                </a:tc>
              </a:tr>
              <a:tr h="39628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eat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meet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4" marR="91434" marT="45711" marB="45711"/>
                </a:tc>
              </a:tr>
              <a:tr h="39628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drink</a:t>
                      </a: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run</a:t>
                      </a: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4" marR="91434" marT="45711" marB="45711"/>
                </a:tc>
              </a:tr>
              <a:tr h="39628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can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say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4" marR="91434" marT="45711" marB="45711"/>
                </a:tc>
              </a:tr>
              <a:tr h="39628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</a:t>
                      </a: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teach</a:t>
                      </a:r>
                      <a:endParaRPr lang="cs-CZ" sz="2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4" marR="91434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4" marR="91434" marT="45711" marB="45711"/>
                </a:tc>
              </a:tr>
            </a:tbl>
          </a:graphicData>
        </a:graphic>
      </p:graphicFrame>
      <p:sp>
        <p:nvSpPr>
          <p:cNvPr id="14387" name="TextovéPole 5"/>
          <p:cNvSpPr txBox="1">
            <a:spLocks noChangeArrowheads="1"/>
          </p:cNvSpPr>
          <p:nvPr/>
        </p:nvSpPr>
        <p:spPr bwMode="auto">
          <a:xfrm>
            <a:off x="395288" y="5876925"/>
            <a:ext cx="8280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1F497D"/>
                </a:solidFill>
              </a:rPr>
              <a:t>had, brought, came, bought, ate, drank, could, did, went, knew, left, made, met, ran, said, taught</a:t>
            </a:r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214357" y="5659438"/>
            <a:ext cx="8569325" cy="863600"/>
            <a:chOff x="251520" y="5805264"/>
            <a:chExt cx="8568952" cy="864096"/>
          </a:xfrm>
        </p:grpSpPr>
        <p:sp>
          <p:nvSpPr>
            <p:cNvPr id="7" name="Zaoblený obdélník 6"/>
            <p:cNvSpPr/>
            <p:nvPr/>
          </p:nvSpPr>
          <p:spPr>
            <a:xfrm>
              <a:off x="251520" y="5805264"/>
              <a:ext cx="8568952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390" name="TextovéPole 7"/>
            <p:cNvSpPr txBox="1">
              <a:spLocks noChangeArrowheads="1"/>
            </p:cNvSpPr>
            <p:nvPr/>
          </p:nvSpPr>
          <p:spPr bwMode="auto">
            <a:xfrm>
              <a:off x="2411760" y="6093296"/>
              <a:ext cx="4536504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>
                  <a:solidFill>
                    <a:prstClr val="white"/>
                  </a:solidFill>
                </a:rPr>
                <a:t>Solution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7345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79388" y="0"/>
            <a:ext cx="8713787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 b="1" u="sng">
                <a:solidFill>
                  <a:srgbClr val="1F497D"/>
                </a:solidFill>
              </a:rPr>
              <a:t>Match column A to column B, then put the verbs into the Present Simple or Past Simple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388" y="836613"/>
          <a:ext cx="8785225" cy="591343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660510"/>
                <a:gridCol w="1244573"/>
                <a:gridCol w="3880142"/>
              </a:tblGrid>
              <a:tr h="7010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Angela </a:t>
                      </a:r>
                      <a:r>
                        <a:rPr lang="cs-CZ" sz="2000" dirty="0" err="1" smtClean="0"/>
                        <a:t>usually</a:t>
                      </a:r>
                      <a:r>
                        <a:rPr lang="cs-CZ" sz="2000" dirty="0" smtClean="0"/>
                        <a:t> ………………… </a:t>
                      </a:r>
                      <a:r>
                        <a:rPr lang="cs-CZ" sz="2000" dirty="0" err="1" smtClean="0"/>
                        <a:t>at</a:t>
                      </a:r>
                      <a:r>
                        <a:rPr lang="cs-CZ" sz="2000" dirty="0" smtClean="0"/>
                        <a:t> 7:00 </a:t>
                      </a:r>
                      <a:r>
                        <a:rPr lang="cs-CZ" sz="2000" dirty="0" err="1" smtClean="0"/>
                        <a:t>am</a:t>
                      </a:r>
                      <a:r>
                        <a:rPr lang="cs-CZ" sz="2000" dirty="0" smtClean="0"/>
                        <a:t>,</a:t>
                      </a:r>
                      <a:r>
                        <a:rPr lang="cs-CZ" sz="2000" dirty="0" err="1" smtClean="0"/>
                        <a:t>but</a:t>
                      </a:r>
                      <a:r>
                        <a:rPr lang="cs-CZ" sz="2000" dirty="0" smtClean="0"/>
                        <a:t>  (</a:t>
                      </a:r>
                      <a:r>
                        <a:rPr lang="cs-CZ" sz="2000" dirty="0" err="1" smtClean="0"/>
                        <a:t>wake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up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yesterday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err="1" smtClean="0"/>
                        <a:t>she</a:t>
                      </a:r>
                      <a:r>
                        <a:rPr lang="cs-CZ" sz="2000" dirty="0" smtClean="0"/>
                        <a:t> ……………………… (</a:t>
                      </a:r>
                      <a:r>
                        <a:rPr lang="cs-CZ" sz="2000" dirty="0" err="1" smtClean="0"/>
                        <a:t>cycle</a:t>
                      </a:r>
                      <a:r>
                        <a:rPr lang="cs-CZ" sz="2000" dirty="0" smtClean="0"/>
                        <a:t>) by </a:t>
                      </a:r>
                      <a:r>
                        <a:rPr lang="cs-CZ" sz="2000" dirty="0" err="1" smtClean="0"/>
                        <a:t>the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river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 marL="91443" marR="91443" marT="45722" marB="45722"/>
                </a:tc>
              </a:tr>
              <a:tr h="701078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Chris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………………….  (visit) his </a:t>
                      </a:r>
                      <a:r>
                        <a:rPr lang="cs-CZ" sz="2000" b="1" dirty="0" err="1" smtClean="0"/>
                        <a:t>father</a:t>
                      </a:r>
                      <a:r>
                        <a:rPr lang="cs-CZ" sz="2000" b="1" dirty="0" smtClean="0"/>
                        <a:t> on </a:t>
                      </a:r>
                      <a:r>
                        <a:rPr lang="cs-CZ" sz="2000" b="1" dirty="0" err="1" smtClean="0"/>
                        <a:t>Friday</a:t>
                      </a:r>
                      <a:r>
                        <a:rPr lang="cs-CZ" sz="2000" b="1" dirty="0" smtClean="0"/>
                        <a:t>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week</a:t>
                      </a:r>
                      <a:r>
                        <a:rPr lang="cs-CZ" sz="2000" b="1" dirty="0" smtClean="0"/>
                        <a:t> I ………………………</a:t>
                      </a:r>
                      <a:r>
                        <a:rPr lang="cs-CZ" sz="2000" b="1" baseline="0" dirty="0" smtClean="0"/>
                        <a:t> (play) </a:t>
                      </a:r>
                      <a:r>
                        <a:rPr lang="cs-CZ" sz="2000" b="1" baseline="0" dirty="0" err="1" smtClean="0"/>
                        <a:t>cricket</a:t>
                      </a:r>
                      <a:r>
                        <a:rPr lang="cs-CZ" sz="2000" b="1" baseline="0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</a:tr>
              <a:tr h="1005893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……………………. (drink)  </a:t>
                      </a:r>
                      <a:r>
                        <a:rPr lang="cs-CZ" sz="2000" b="1" dirty="0" err="1" smtClean="0"/>
                        <a:t>coffee</a:t>
                      </a:r>
                      <a:r>
                        <a:rPr lang="cs-CZ" sz="2000" b="1" dirty="0" smtClean="0"/>
                        <a:t> in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morning</a:t>
                      </a:r>
                      <a:r>
                        <a:rPr lang="cs-CZ" sz="2000" b="1" dirty="0" smtClean="0"/>
                        <a:t>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week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…………………. (</a:t>
                      </a:r>
                      <a:r>
                        <a:rPr lang="cs-CZ" sz="2000" b="1" dirty="0" err="1" smtClean="0"/>
                        <a:t>buy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cs-CZ" sz="2000" b="1" dirty="0" err="1" smtClean="0"/>
                        <a:t>bread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from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supermarket.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</a:tr>
              <a:tr h="7010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err="1" smtClean="0"/>
                        <a:t>usually</a:t>
                      </a:r>
                      <a:r>
                        <a:rPr lang="cs-CZ" sz="2000" b="1" baseline="0" dirty="0" smtClean="0"/>
                        <a:t> …………………..  (go) on </a:t>
                      </a:r>
                      <a:r>
                        <a:rPr lang="cs-CZ" sz="2000" b="1" baseline="0" dirty="0" err="1" smtClean="0"/>
                        <a:t>holiday</a:t>
                      </a:r>
                      <a:r>
                        <a:rPr lang="cs-CZ" sz="2000" b="1" baseline="0" dirty="0" smtClean="0"/>
                        <a:t> in </a:t>
                      </a:r>
                      <a:r>
                        <a:rPr lang="cs-CZ" sz="2000" b="1" baseline="0" dirty="0" err="1" smtClean="0"/>
                        <a:t>July</a:t>
                      </a:r>
                      <a:r>
                        <a:rPr lang="cs-CZ" sz="2000" b="1" baseline="0" dirty="0" smtClean="0"/>
                        <a:t>, </a:t>
                      </a:r>
                      <a:r>
                        <a:rPr lang="cs-CZ" sz="2000" b="1" baseline="0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yesterday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she</a:t>
                      </a:r>
                      <a:r>
                        <a:rPr lang="cs-CZ" sz="2000" b="1" dirty="0" smtClean="0"/>
                        <a:t> ……………….. (</a:t>
                      </a:r>
                      <a:r>
                        <a:rPr lang="cs-CZ" sz="2000" b="1" dirty="0" err="1" smtClean="0"/>
                        <a:t>wake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up</a:t>
                      </a:r>
                      <a:r>
                        <a:rPr lang="cs-CZ" sz="2000" b="1" dirty="0" smtClean="0"/>
                        <a:t>)  </a:t>
                      </a:r>
                      <a:r>
                        <a:rPr lang="cs-CZ" sz="2000" b="1" dirty="0" err="1" smtClean="0"/>
                        <a:t>at</a:t>
                      </a:r>
                      <a:r>
                        <a:rPr lang="cs-CZ" sz="2000" b="1" dirty="0" smtClean="0"/>
                        <a:t> 8:00 </a:t>
                      </a:r>
                      <a:r>
                        <a:rPr lang="cs-CZ" sz="2000" b="1" dirty="0" err="1" smtClean="0"/>
                        <a:t>am</a:t>
                      </a:r>
                      <a:r>
                        <a:rPr lang="cs-CZ" sz="2000" b="1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</a:tr>
              <a:tr h="7010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Bob </a:t>
                      </a:r>
                      <a:r>
                        <a:rPr lang="cs-CZ" sz="2000" b="1" dirty="0" err="1" smtClean="0"/>
                        <a:t>often</a:t>
                      </a:r>
                      <a:r>
                        <a:rPr lang="cs-CZ" sz="2000" b="1" baseline="0" dirty="0" smtClean="0"/>
                        <a:t> ……………….. (</a:t>
                      </a:r>
                      <a:r>
                        <a:rPr lang="cs-CZ" sz="2000" b="1" baseline="0" dirty="0" err="1" smtClean="0"/>
                        <a:t>eat</a:t>
                      </a:r>
                      <a:r>
                        <a:rPr lang="cs-CZ" sz="2000" b="1" baseline="0" dirty="0" smtClean="0"/>
                        <a:t>) cornflakes </a:t>
                      </a:r>
                      <a:r>
                        <a:rPr lang="cs-CZ" sz="2000" b="1" baseline="0" dirty="0" err="1" smtClean="0"/>
                        <a:t>for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err="1" smtClean="0"/>
                        <a:t>breakfast</a:t>
                      </a:r>
                      <a:r>
                        <a:rPr lang="cs-CZ" sz="2000" b="1" baseline="0" dirty="0" smtClean="0"/>
                        <a:t>, </a:t>
                      </a:r>
                      <a:r>
                        <a:rPr lang="cs-CZ" sz="2000" b="1" baseline="0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yesterday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………………… (drink) </a:t>
                      </a:r>
                      <a:r>
                        <a:rPr lang="cs-CZ" sz="2000" b="1" dirty="0" err="1" smtClean="0"/>
                        <a:t>tea</a:t>
                      </a:r>
                      <a:r>
                        <a:rPr lang="cs-CZ" sz="2000" b="1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</a:tr>
              <a:tr h="7010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 </a:t>
                      </a:r>
                      <a:r>
                        <a:rPr lang="cs-CZ" sz="2000" b="1" dirty="0" err="1" smtClean="0"/>
                        <a:t>sometimes</a:t>
                      </a:r>
                      <a:r>
                        <a:rPr lang="cs-CZ" sz="2000" b="1" dirty="0" smtClean="0"/>
                        <a:t> ……………………  (play) </a:t>
                      </a:r>
                      <a:r>
                        <a:rPr lang="cs-CZ" sz="2000" b="1" dirty="0" err="1" smtClean="0"/>
                        <a:t>football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at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school</a:t>
                      </a:r>
                      <a:r>
                        <a:rPr lang="cs-CZ" sz="2000" b="1" dirty="0" smtClean="0"/>
                        <a:t>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yesterday</a:t>
                      </a:r>
                      <a:r>
                        <a:rPr lang="cs-CZ" sz="2000" b="1" dirty="0" smtClean="0"/>
                        <a:t>  he ………………….</a:t>
                      </a:r>
                      <a:r>
                        <a:rPr lang="cs-CZ" sz="2000" b="1" baseline="0" dirty="0" smtClean="0"/>
                        <a:t> (</a:t>
                      </a:r>
                      <a:r>
                        <a:rPr lang="cs-CZ" sz="2000" b="1" baseline="0" dirty="0" err="1" smtClean="0"/>
                        <a:t>eat</a:t>
                      </a:r>
                      <a:r>
                        <a:rPr lang="cs-CZ" sz="2000" b="1" baseline="0" dirty="0" smtClean="0"/>
                        <a:t>) toast.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</a:tr>
              <a:tr h="7010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Mary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………………….. (</a:t>
                      </a:r>
                      <a:r>
                        <a:rPr lang="cs-CZ" sz="2000" b="1" dirty="0" err="1" smtClean="0"/>
                        <a:t>cycle</a:t>
                      </a:r>
                      <a:r>
                        <a:rPr lang="cs-CZ" sz="2000" b="1" dirty="0" smtClean="0"/>
                        <a:t>) in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park,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week</a:t>
                      </a:r>
                      <a:r>
                        <a:rPr lang="cs-CZ" sz="2000" b="1" dirty="0" smtClean="0"/>
                        <a:t> he ………………… (visit) </a:t>
                      </a:r>
                      <a:r>
                        <a:rPr lang="cs-CZ" sz="2000" b="1" dirty="0" err="1" smtClean="0"/>
                        <a:t>him</a:t>
                      </a:r>
                      <a:r>
                        <a:rPr lang="cs-CZ" sz="2000" b="1" dirty="0" smtClean="0"/>
                        <a:t> on </a:t>
                      </a:r>
                      <a:r>
                        <a:rPr lang="cs-CZ" sz="2000" b="1" dirty="0" err="1" smtClean="0"/>
                        <a:t>Saturday</a:t>
                      </a:r>
                      <a:r>
                        <a:rPr lang="cs-CZ" sz="2000" b="1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</a:tr>
              <a:tr h="701078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………………… (</a:t>
                      </a:r>
                      <a:r>
                        <a:rPr lang="cs-CZ" sz="2000" b="1" dirty="0" err="1" smtClean="0"/>
                        <a:t>buy</a:t>
                      </a:r>
                      <a:r>
                        <a:rPr lang="cs-CZ" sz="2000" b="1" dirty="0" smtClean="0"/>
                        <a:t>) </a:t>
                      </a:r>
                      <a:r>
                        <a:rPr lang="cs-CZ" sz="2000" b="1" dirty="0" err="1" smtClean="0"/>
                        <a:t>bread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from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baker</a:t>
                      </a:r>
                      <a:r>
                        <a:rPr lang="cs-CZ" sz="2000" b="1" dirty="0" smtClean="0"/>
                        <a:t>´s,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2" marB="45722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year</a:t>
                      </a:r>
                      <a:r>
                        <a:rPr lang="cs-CZ" sz="2000" b="1" dirty="0" smtClean="0"/>
                        <a:t>  I …………………. (go)  in August.</a:t>
                      </a:r>
                      <a:endParaRPr lang="cs-CZ" sz="2000" b="1" dirty="0"/>
                    </a:p>
                  </a:txBody>
                  <a:tcPr marL="91443" marR="91443" marT="45722" marB="4572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401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1692275" y="260350"/>
            <a:ext cx="57594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 b="1">
                <a:solidFill>
                  <a:srgbClr val="1F497D"/>
                </a:solidFill>
                <a:latin typeface="Comic Sans MS" pitchFamily="66" charset="0"/>
              </a:rPr>
              <a:t>Solution of the past slide.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32612"/>
              </p:ext>
            </p:extLst>
          </p:nvPr>
        </p:nvGraphicFramePr>
        <p:xfrm>
          <a:off x="179388" y="836613"/>
          <a:ext cx="8785225" cy="56086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660510"/>
                <a:gridCol w="1244573"/>
                <a:gridCol w="3880142"/>
              </a:tblGrid>
              <a:tr h="70108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Angela </a:t>
                      </a:r>
                      <a:r>
                        <a:rPr lang="cs-CZ" sz="2000" dirty="0" err="1" smtClean="0"/>
                        <a:t>usually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wakes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up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at</a:t>
                      </a:r>
                      <a:r>
                        <a:rPr lang="cs-CZ" sz="2000" dirty="0" smtClean="0"/>
                        <a:t> 7:00 </a:t>
                      </a:r>
                      <a:r>
                        <a:rPr lang="cs-CZ" sz="2000" dirty="0" err="1" smtClean="0"/>
                        <a:t>am</a:t>
                      </a:r>
                      <a:r>
                        <a:rPr lang="cs-CZ" sz="2000" dirty="0" smtClean="0"/>
                        <a:t>, </a:t>
                      </a:r>
                      <a:r>
                        <a:rPr lang="cs-CZ" sz="2000" dirty="0" err="1" smtClean="0"/>
                        <a:t>but</a:t>
                      </a:r>
                      <a:endParaRPr lang="cs-CZ" sz="20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yesterday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err="1" smtClean="0"/>
                        <a:t>she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>
                          <a:solidFill>
                            <a:srgbClr val="0070C0"/>
                          </a:solidFill>
                        </a:rPr>
                        <a:t>cycled</a:t>
                      </a:r>
                      <a:r>
                        <a:rPr lang="cs-CZ" sz="2000" dirty="0" smtClean="0"/>
                        <a:t> by </a:t>
                      </a:r>
                      <a:r>
                        <a:rPr lang="cs-CZ" sz="2000" dirty="0" err="1" smtClean="0"/>
                        <a:t>the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river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 marL="91443" marR="91443" marT="45723" marB="45723"/>
                </a:tc>
              </a:tr>
              <a:tr h="701080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Chris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visits</a:t>
                      </a:r>
                      <a:r>
                        <a:rPr lang="cs-CZ" sz="2000" b="1" dirty="0" smtClean="0"/>
                        <a:t> his </a:t>
                      </a:r>
                      <a:r>
                        <a:rPr lang="cs-CZ" sz="2000" b="1" dirty="0" err="1" smtClean="0"/>
                        <a:t>father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smtClean="0"/>
                        <a:t>on </a:t>
                      </a:r>
                      <a:r>
                        <a:rPr lang="cs-CZ" sz="2000" b="1" dirty="0" err="1" smtClean="0"/>
                        <a:t>Friday</a:t>
                      </a:r>
                      <a:r>
                        <a:rPr lang="cs-CZ" sz="2000" b="1" dirty="0" smtClean="0"/>
                        <a:t>, but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week</a:t>
                      </a:r>
                      <a:r>
                        <a:rPr lang="cs-CZ" sz="2000" b="1" dirty="0" smtClean="0"/>
                        <a:t> I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played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err="1" smtClean="0"/>
                        <a:t>cricket</a:t>
                      </a:r>
                      <a:r>
                        <a:rPr lang="cs-CZ" sz="2000" b="1" baseline="0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</a:tr>
              <a:tr h="701080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drink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coffee</a:t>
                      </a:r>
                      <a:r>
                        <a:rPr lang="cs-CZ" sz="2000" b="1" dirty="0" smtClean="0"/>
                        <a:t> in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morning</a:t>
                      </a:r>
                      <a:r>
                        <a:rPr lang="cs-CZ" sz="2000" b="1" dirty="0" smtClean="0"/>
                        <a:t>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week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bought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bread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from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supermarket.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</a:tr>
              <a:tr h="70108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err="1" smtClean="0"/>
                        <a:t>usually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go</a:t>
                      </a:r>
                      <a:r>
                        <a:rPr lang="cs-CZ" sz="2000" b="1" baseline="0" dirty="0" smtClean="0"/>
                        <a:t>  on </a:t>
                      </a:r>
                      <a:r>
                        <a:rPr lang="cs-CZ" sz="2000" b="1" baseline="0" dirty="0" err="1" smtClean="0"/>
                        <a:t>holiday</a:t>
                      </a:r>
                      <a:r>
                        <a:rPr lang="cs-CZ" sz="2000" b="1" baseline="0" dirty="0" smtClean="0"/>
                        <a:t> in </a:t>
                      </a:r>
                      <a:r>
                        <a:rPr lang="cs-CZ" sz="2000" b="1" baseline="0" dirty="0" err="1" smtClean="0"/>
                        <a:t>July</a:t>
                      </a:r>
                      <a:r>
                        <a:rPr lang="cs-CZ" sz="2000" b="1" baseline="0" dirty="0" smtClean="0"/>
                        <a:t>, </a:t>
                      </a:r>
                      <a:r>
                        <a:rPr lang="cs-CZ" sz="2000" b="1" baseline="0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yesterday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she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woke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up</a:t>
                      </a:r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="1" dirty="0" err="1" smtClean="0"/>
                        <a:t>at</a:t>
                      </a:r>
                      <a:r>
                        <a:rPr lang="cs-CZ" sz="2000" b="1" dirty="0" smtClean="0"/>
                        <a:t> 8:00 </a:t>
                      </a:r>
                      <a:r>
                        <a:rPr lang="cs-CZ" sz="2000" b="1" dirty="0" err="1" smtClean="0"/>
                        <a:t>am</a:t>
                      </a:r>
                      <a:r>
                        <a:rPr lang="cs-CZ" sz="2000" b="1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</a:tr>
              <a:tr h="70108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Bob </a:t>
                      </a:r>
                      <a:r>
                        <a:rPr lang="cs-CZ" sz="2000" b="1" dirty="0" err="1" smtClean="0"/>
                        <a:t>often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</a:rPr>
                        <a:t>eats</a:t>
                      </a:r>
                      <a:r>
                        <a:rPr lang="cs-CZ" sz="2000" b="1" baseline="0" dirty="0" smtClean="0"/>
                        <a:t>  cornflakes </a:t>
                      </a:r>
                      <a:r>
                        <a:rPr lang="cs-CZ" sz="2000" b="1" baseline="0" dirty="0" err="1" smtClean="0"/>
                        <a:t>for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err="1" smtClean="0"/>
                        <a:t>breakfast</a:t>
                      </a:r>
                      <a:r>
                        <a:rPr lang="cs-CZ" sz="2000" b="1" baseline="0" dirty="0" smtClean="0"/>
                        <a:t>, </a:t>
                      </a:r>
                      <a:r>
                        <a:rPr lang="cs-CZ" sz="2000" b="1" baseline="0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yesterday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drank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err="1" smtClean="0"/>
                        <a:t>tea</a:t>
                      </a:r>
                      <a:r>
                        <a:rPr lang="cs-CZ" sz="2000" b="1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</a:tr>
              <a:tr h="70108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 </a:t>
                      </a:r>
                      <a:r>
                        <a:rPr lang="cs-CZ" sz="2000" b="1" dirty="0" err="1" smtClean="0"/>
                        <a:t>sometimes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play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err="1" smtClean="0"/>
                        <a:t>football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at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school</a:t>
                      </a:r>
                      <a:r>
                        <a:rPr lang="cs-CZ" sz="2000" b="1" dirty="0" smtClean="0"/>
                        <a:t>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yesterday</a:t>
                      </a:r>
                      <a:r>
                        <a:rPr lang="cs-CZ" sz="2000" b="1" dirty="0" smtClean="0"/>
                        <a:t>  he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ate</a:t>
                      </a:r>
                      <a:r>
                        <a:rPr lang="cs-CZ" sz="2000" b="1" baseline="0" dirty="0" smtClean="0"/>
                        <a:t> toast.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</a:tr>
              <a:tr h="70108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Mary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cycles</a:t>
                      </a:r>
                      <a:r>
                        <a:rPr lang="cs-CZ" sz="2000" b="1" dirty="0" smtClean="0"/>
                        <a:t> in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park,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week</a:t>
                      </a:r>
                      <a:r>
                        <a:rPr lang="cs-CZ" sz="2000" b="1" dirty="0" smtClean="0"/>
                        <a:t> he 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visited</a:t>
                      </a:r>
                      <a:r>
                        <a:rPr lang="cs-CZ" sz="2000" b="1" dirty="0" smtClean="0"/>
                        <a:t>  </a:t>
                      </a:r>
                      <a:r>
                        <a:rPr lang="cs-CZ" sz="2000" b="1" dirty="0" err="1" smtClean="0"/>
                        <a:t>him</a:t>
                      </a:r>
                      <a:r>
                        <a:rPr lang="cs-CZ" sz="2000" b="1" dirty="0" smtClean="0"/>
                        <a:t> on </a:t>
                      </a:r>
                      <a:r>
                        <a:rPr lang="cs-CZ" sz="2000" b="1" dirty="0" err="1" smtClean="0"/>
                        <a:t>Saturday</a:t>
                      </a:r>
                      <a:r>
                        <a:rPr lang="cs-CZ" sz="2000" b="1" dirty="0" smtClean="0"/>
                        <a:t>.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</a:tr>
              <a:tr h="701080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usually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buy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bread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from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baker</a:t>
                      </a:r>
                      <a:r>
                        <a:rPr lang="cs-CZ" sz="2000" b="1" dirty="0" smtClean="0"/>
                        <a:t>´s, </a:t>
                      </a:r>
                      <a:r>
                        <a:rPr lang="cs-CZ" sz="2000" b="1" dirty="0" err="1" smtClean="0"/>
                        <a:t>but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23" marB="45723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last </a:t>
                      </a:r>
                      <a:r>
                        <a:rPr lang="cs-CZ" sz="2000" b="1" dirty="0" err="1" smtClean="0"/>
                        <a:t>year</a:t>
                      </a:r>
                      <a:r>
                        <a:rPr lang="cs-CZ" sz="2000" b="1" dirty="0" smtClean="0"/>
                        <a:t>  I </a:t>
                      </a:r>
                      <a:r>
                        <a:rPr lang="cs-CZ" sz="2000" b="1" dirty="0" err="1" smtClean="0">
                          <a:solidFill>
                            <a:srgbClr val="0070C0"/>
                          </a:solidFill>
                        </a:rPr>
                        <a:t>went</a:t>
                      </a:r>
                      <a:r>
                        <a:rPr lang="cs-CZ" sz="2000" b="1" dirty="0" smtClean="0"/>
                        <a:t>  in August.</a:t>
                      </a:r>
                      <a:endParaRPr lang="cs-CZ" sz="2000" b="1" dirty="0"/>
                    </a:p>
                  </a:txBody>
                  <a:tcPr marL="91443" marR="91443" marT="45723" marB="45723"/>
                </a:tc>
              </a:tr>
            </a:tbl>
          </a:graphicData>
        </a:graphic>
      </p:graphicFrame>
      <p:cxnSp>
        <p:nvCxnSpPr>
          <p:cNvPr id="4" name="Přímá spojovací šipka 3"/>
          <p:cNvCxnSpPr/>
          <p:nvPr/>
        </p:nvCxnSpPr>
        <p:spPr>
          <a:xfrm rot="16200000" flipH="1">
            <a:off x="3312319" y="1664494"/>
            <a:ext cx="2303462" cy="122555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H="1">
            <a:off x="2628106" y="3067844"/>
            <a:ext cx="3671888" cy="1225550"/>
          </a:xfrm>
          <a:prstGeom prst="straightConnector1">
            <a:avLst/>
          </a:prstGeom>
          <a:ln w="254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 flipH="1">
            <a:off x="3708400" y="2708275"/>
            <a:ext cx="1511300" cy="1225550"/>
          </a:xfrm>
          <a:prstGeom prst="straightConnector1">
            <a:avLst/>
          </a:prstGeom>
          <a:ln w="254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851275" y="4005263"/>
            <a:ext cx="1225550" cy="719137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2987675" y="2708275"/>
            <a:ext cx="2952750" cy="122555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 flipH="1" flipV="1">
            <a:off x="2304256" y="2743994"/>
            <a:ext cx="4319588" cy="1225550"/>
          </a:xfrm>
          <a:prstGeom prst="straightConnector1">
            <a:avLst/>
          </a:prstGeom>
          <a:ln w="254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 flipH="1" flipV="1">
            <a:off x="2663825" y="3679825"/>
            <a:ext cx="3600450" cy="1225550"/>
          </a:xfrm>
          <a:prstGeom prst="straightConnector1">
            <a:avLst/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6200000" flipH="1">
            <a:off x="2987675" y="4076700"/>
            <a:ext cx="2952750" cy="1225550"/>
          </a:xfrm>
          <a:prstGeom prst="straightConnector1">
            <a:avLst/>
          </a:prstGeom>
          <a:ln w="2540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758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0825" y="274638"/>
            <a:ext cx="8642350" cy="11430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algn="ctr">
              <a:spcBef>
                <a:spcPct val="0"/>
              </a:spcBef>
              <a:defRPr/>
            </a:pPr>
            <a:r>
              <a:rPr lang="cs-CZ" sz="3200" b="1" u="sng" dirty="0">
                <a:ln w="11430"/>
                <a:solidFill>
                  <a:srgbClr val="1F497D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  <a:cs typeface="Arial" charset="0"/>
              </a:rPr>
              <a:t>Minulý čas pravidelných a nepravidelných sloves– tázací a záporná věta, krátké odpovědi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412875"/>
            <a:ext cx="87137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>
                <a:solidFill>
                  <a:srgbClr val="C00000"/>
                </a:solidFill>
              </a:rPr>
              <a:t>Tvorba :  </a:t>
            </a:r>
            <a:r>
              <a:rPr lang="cs-CZ" sz="2400">
                <a:solidFill>
                  <a:prstClr val="black"/>
                </a:solidFill>
              </a:rPr>
              <a:t>podobně jako se v přítomném čase používá pro tázací a zápornou větu pomocný tvar </a:t>
            </a:r>
            <a:r>
              <a:rPr lang="cs-CZ" sz="2400" b="1" i="1">
                <a:solidFill>
                  <a:prstClr val="black"/>
                </a:solidFill>
              </a:rPr>
              <a:t>do/does</a:t>
            </a:r>
            <a:r>
              <a:rPr lang="cs-CZ" sz="2400">
                <a:solidFill>
                  <a:prstClr val="black"/>
                </a:solidFill>
              </a:rPr>
              <a:t> (</a:t>
            </a:r>
            <a:r>
              <a:rPr lang="cs-CZ" sz="2000">
                <a:solidFill>
                  <a:prstClr val="black"/>
                </a:solidFill>
              </a:rPr>
              <a:t>Do you go to school? No, I don´t</a:t>
            </a:r>
            <a:r>
              <a:rPr lang="cs-CZ" sz="2400">
                <a:solidFill>
                  <a:prstClr val="black"/>
                </a:solidFill>
              </a:rPr>
              <a:t>.)</a:t>
            </a:r>
            <a:r>
              <a:rPr lang="cs-CZ" sz="2800">
                <a:solidFill>
                  <a:prstClr val="black"/>
                </a:solidFill>
              </a:rPr>
              <a:t>, </a:t>
            </a:r>
            <a:r>
              <a:rPr lang="cs-CZ" sz="2400">
                <a:solidFill>
                  <a:prstClr val="black"/>
                </a:solidFill>
              </a:rPr>
              <a:t>tak v minulém času použijeme tvar  </a:t>
            </a:r>
            <a:r>
              <a:rPr lang="cs-CZ" sz="2400" b="1" i="1">
                <a:solidFill>
                  <a:prstClr val="black"/>
                </a:solidFill>
              </a:rPr>
              <a:t>did</a:t>
            </a:r>
            <a:r>
              <a:rPr lang="cs-CZ" sz="2400">
                <a:solidFill>
                  <a:prstClr val="black"/>
                </a:solidFill>
              </a:rPr>
              <a:t> (do = neprav.sloveso       did )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7740650" y="2492375"/>
            <a:ext cx="360363" cy="730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3140968"/>
          <a:ext cx="8640960" cy="2376265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8640960"/>
              </a:tblGrid>
              <a:tr h="47525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I/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/he/</a:t>
                      </a:r>
                      <a:r>
                        <a:rPr lang="cs-CZ" sz="2400" dirty="0" err="1" smtClean="0"/>
                        <a:t>she</a:t>
                      </a:r>
                      <a:r>
                        <a:rPr lang="cs-CZ" sz="2400" dirty="0" smtClean="0"/>
                        <a:t>/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/</a:t>
                      </a:r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/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/</a:t>
                      </a:r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    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did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  not   </a:t>
                      </a:r>
                      <a:r>
                        <a:rPr lang="cs-CZ" sz="2400" dirty="0" smtClean="0"/>
                        <a:t>play  (nehrála jsem, …)</a:t>
                      </a:r>
                      <a:endParaRPr lang="cs-CZ" sz="2400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/he/</a:t>
                      </a:r>
                      <a:r>
                        <a:rPr lang="cs-CZ" sz="2400" b="1" dirty="0" err="1" smtClean="0"/>
                        <a:t>she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it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we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they</a:t>
                      </a:r>
                      <a:r>
                        <a:rPr lang="cs-CZ" sz="2400" dirty="0" smtClean="0"/>
                        <a:t>      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didn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´t </a:t>
                      </a:r>
                      <a:r>
                        <a:rPr lang="cs-CZ" sz="2400" dirty="0" smtClean="0"/>
                        <a:t>    </a:t>
                      </a:r>
                      <a:r>
                        <a:rPr lang="cs-CZ" sz="2400" b="1" dirty="0" smtClean="0"/>
                        <a:t>play</a:t>
                      </a:r>
                      <a:endParaRPr lang="cs-CZ" sz="2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Did</a:t>
                      </a:r>
                      <a:r>
                        <a:rPr lang="cs-CZ" dirty="0" smtClean="0"/>
                        <a:t>         </a:t>
                      </a:r>
                      <a:r>
                        <a:rPr lang="cs-CZ" sz="2400" b="1" dirty="0" smtClean="0"/>
                        <a:t>I/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/he/</a:t>
                      </a:r>
                      <a:r>
                        <a:rPr lang="cs-CZ" sz="2400" b="1" dirty="0" err="1" smtClean="0"/>
                        <a:t>she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it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we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they</a:t>
                      </a:r>
                      <a:r>
                        <a:rPr lang="cs-CZ" sz="1800" dirty="0" smtClean="0"/>
                        <a:t>             </a:t>
                      </a:r>
                      <a:r>
                        <a:rPr lang="cs-CZ" sz="2400" b="1" dirty="0" smtClean="0"/>
                        <a:t>play ?</a:t>
                      </a:r>
                      <a:endParaRPr lang="cs-CZ" sz="2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Yes</a:t>
                      </a:r>
                      <a:r>
                        <a:rPr lang="cs-CZ" sz="2400" b="1" dirty="0" smtClean="0"/>
                        <a:t>,</a:t>
                      </a:r>
                      <a:r>
                        <a:rPr lang="cs-CZ" dirty="0" smtClean="0"/>
                        <a:t>  </a:t>
                      </a:r>
                      <a:r>
                        <a:rPr lang="cs-CZ" sz="2400" b="1" dirty="0" smtClean="0"/>
                        <a:t>I/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/he/</a:t>
                      </a:r>
                      <a:r>
                        <a:rPr lang="cs-CZ" sz="2400" b="1" dirty="0" err="1" smtClean="0"/>
                        <a:t>she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it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we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they</a:t>
                      </a:r>
                      <a:r>
                        <a:rPr lang="cs-CZ" sz="2400" b="1" dirty="0" smtClean="0"/>
                        <a:t>     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did</a:t>
                      </a:r>
                      <a:r>
                        <a:rPr lang="cs-CZ" sz="2400" b="1" dirty="0" smtClean="0"/>
                        <a:t>.</a:t>
                      </a:r>
                      <a:r>
                        <a:rPr lang="cs-CZ" sz="1800" dirty="0" smtClean="0"/>
                        <a:t> </a:t>
                      </a:r>
                      <a:endParaRPr lang="cs-CZ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No, I/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/he/</a:t>
                      </a:r>
                      <a:r>
                        <a:rPr lang="cs-CZ" sz="2400" b="1" dirty="0" err="1" smtClean="0"/>
                        <a:t>she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it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we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you</a:t>
                      </a:r>
                      <a:r>
                        <a:rPr lang="cs-CZ" sz="2400" b="1" dirty="0" smtClean="0"/>
                        <a:t>/</a:t>
                      </a:r>
                      <a:r>
                        <a:rPr lang="cs-CZ" sz="2400" b="1" dirty="0" err="1" smtClean="0"/>
                        <a:t>they</a:t>
                      </a:r>
                      <a:r>
                        <a:rPr lang="cs-CZ" sz="2400" b="1" dirty="0" smtClean="0"/>
                        <a:t>       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didn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´t</a:t>
                      </a:r>
                      <a:r>
                        <a:rPr lang="cs-CZ" sz="2400" b="1" dirty="0" smtClean="0"/>
                        <a:t> .</a:t>
                      </a:r>
                      <a:endParaRPr lang="cs-CZ" sz="2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7466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250825" y="333375"/>
            <a:ext cx="864235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>
                <a:solidFill>
                  <a:srgbClr val="1F497D"/>
                </a:solidFill>
                <a:latin typeface="Comic Sans MS" pitchFamily="66" charset="0"/>
              </a:rPr>
              <a:t>Make negatives from these sentences</a:t>
            </a: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684213" y="765175"/>
            <a:ext cx="7920037" cy="590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sz="2000" b="1">
                <a:solidFill>
                  <a:prstClr val="black"/>
                </a:solidFill>
              </a:rPr>
              <a:t>Russell woke up at two o´clock.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sz="2000" b="1">
                <a:solidFill>
                  <a:prstClr val="black"/>
                </a:solidFill>
              </a:rPr>
              <a:t>He heard a noise in the kitchen.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sz="2000" b="1">
                <a:solidFill>
                  <a:prstClr val="black"/>
                </a:solidFill>
              </a:rPr>
              <a:t>He lived  in a small house.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sz="2000" b="1">
                <a:solidFill>
                  <a:prstClr val="black"/>
                </a:solidFill>
              </a:rPr>
              <a:t>He found three men.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sz="2000" b="1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sz="2000" b="1">
                <a:solidFill>
                  <a:prstClr val="black"/>
                </a:solidFill>
              </a:rPr>
              <a:t>Russell watched TV.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11188" y="1773238"/>
            <a:ext cx="777716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11188" y="2997200"/>
            <a:ext cx="777716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11188" y="4221163"/>
            <a:ext cx="777716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11188" y="5445125"/>
            <a:ext cx="777716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11188" y="6669088"/>
            <a:ext cx="777716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500563" y="765175"/>
            <a:ext cx="43195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Russell didn´t  wake up  at two o´clock.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500563" y="1916113"/>
            <a:ext cx="43195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solidFill>
                  <a:srgbClr val="C00000"/>
                </a:solidFill>
              </a:rPr>
              <a:t>He </a:t>
            </a:r>
            <a:r>
              <a:rPr lang="cs-CZ" b="1" dirty="0" err="1">
                <a:solidFill>
                  <a:srgbClr val="C00000"/>
                </a:solidFill>
              </a:rPr>
              <a:t>didn´t</a:t>
            </a:r>
            <a:r>
              <a:rPr lang="cs-CZ" b="1" dirty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hear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any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noise</a:t>
            </a:r>
            <a:r>
              <a:rPr lang="cs-CZ" b="1" dirty="0">
                <a:solidFill>
                  <a:srgbClr val="C00000"/>
                </a:solidFill>
              </a:rPr>
              <a:t> in </a:t>
            </a:r>
            <a:r>
              <a:rPr lang="cs-CZ" b="1" dirty="0" err="1">
                <a:solidFill>
                  <a:srgbClr val="C00000"/>
                </a:solidFill>
              </a:rPr>
              <a:t>the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kitchen</a:t>
            </a:r>
            <a:r>
              <a:rPr lang="cs-CZ" b="1" dirty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500563" y="3141663"/>
            <a:ext cx="43195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He didn´t  live in a small house.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500563" y="4365625"/>
            <a:ext cx="38877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He didn´t  find three men.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572000" y="5661025"/>
            <a:ext cx="4321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He didn´t  watch TV.</a:t>
            </a:r>
          </a:p>
        </p:txBody>
      </p:sp>
    </p:spTree>
    <p:extLst>
      <p:ext uri="{BB962C8B-B14F-4D97-AF65-F5344CB8AC3E}">
        <p14:creationId xmlns:p14="http://schemas.microsoft.com/office/powerpoint/2010/main" val="1579909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755650" y="260350"/>
            <a:ext cx="79200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u="sng">
                <a:solidFill>
                  <a:srgbClr val="1F497D"/>
                </a:solidFill>
                <a:latin typeface="Comic Sans MS" pitchFamily="66" charset="0"/>
              </a:rPr>
              <a:t>Make questions from the next words.</a:t>
            </a: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250825" y="949325"/>
            <a:ext cx="8642350" cy="590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Why / you / get up ?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How many men / the policeman / find ?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When / they / finally leave ?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When / the police / catch/ the two burglars ?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What / he / tell her ?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95288" y="1989138"/>
            <a:ext cx="82804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395288" y="2997200"/>
            <a:ext cx="82804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95288" y="4149725"/>
            <a:ext cx="82804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68313" y="5229225"/>
            <a:ext cx="8207375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95288" y="6381750"/>
            <a:ext cx="82804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859338" y="981075"/>
            <a:ext cx="35290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Why did you get up?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859338" y="2060575"/>
            <a:ext cx="4105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How many men  did the policeman find?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859338" y="3141663"/>
            <a:ext cx="38528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When did they finally leave?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859338" y="4221163"/>
            <a:ext cx="4070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When did the police catch the two … ?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932363" y="5300663"/>
            <a:ext cx="38877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srgbClr val="C00000"/>
                </a:solidFill>
              </a:rPr>
              <a:t>What did he tell her ?</a:t>
            </a:r>
          </a:p>
        </p:txBody>
      </p:sp>
    </p:spTree>
    <p:extLst>
      <p:ext uri="{BB962C8B-B14F-4D97-AF65-F5344CB8AC3E}">
        <p14:creationId xmlns:p14="http://schemas.microsoft.com/office/powerpoint/2010/main" val="103128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1908175" y="333375"/>
            <a:ext cx="4967288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u="sng">
                <a:solidFill>
                  <a:srgbClr val="1F497D"/>
                </a:solidFill>
                <a:latin typeface="Comic Sans MS" pitchFamily="66" charset="0"/>
              </a:rPr>
              <a:t>Use short answers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323850" y="1196975"/>
            <a:ext cx="8280400" cy="2446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Did</a:t>
            </a:r>
            <a:r>
              <a:rPr lang="cs-CZ" dirty="0">
                <a:solidFill>
                  <a:prstClr val="black"/>
                </a:solidFill>
              </a:rPr>
              <a:t>  David </a:t>
            </a:r>
            <a:r>
              <a:rPr lang="cs-CZ" dirty="0" err="1">
                <a:solidFill>
                  <a:prstClr val="black"/>
                </a:solidFill>
              </a:rPr>
              <a:t>disturb</a:t>
            </a:r>
            <a:r>
              <a:rPr lang="cs-CZ" dirty="0">
                <a:solidFill>
                  <a:prstClr val="black"/>
                </a:solidFill>
              </a:rPr>
              <a:t> 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burglars</a:t>
            </a:r>
            <a:r>
              <a:rPr lang="cs-CZ" dirty="0">
                <a:solidFill>
                  <a:prstClr val="black"/>
                </a:solidFill>
              </a:rPr>
              <a:t>. ? (</a:t>
            </a:r>
            <a:r>
              <a:rPr lang="cs-CZ" dirty="0" err="1">
                <a:solidFill>
                  <a:prstClr val="black"/>
                </a:solidFill>
              </a:rPr>
              <a:t>yes</a:t>
            </a:r>
            <a:r>
              <a:rPr lang="cs-CZ" dirty="0">
                <a:solidFill>
                  <a:prstClr val="black"/>
                </a:solidFill>
              </a:rPr>
              <a:t>)  …………………………………………………………………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Did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she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know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they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were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shopassistents</a:t>
            </a:r>
            <a:r>
              <a:rPr lang="cs-CZ" dirty="0">
                <a:solidFill>
                  <a:prstClr val="black"/>
                </a:solidFill>
              </a:rPr>
              <a:t> ? (no)  ………………………………………………………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Did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your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mother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forget</a:t>
            </a:r>
            <a:r>
              <a:rPr lang="cs-CZ" dirty="0">
                <a:solidFill>
                  <a:prstClr val="black"/>
                </a:solidFill>
              </a:rPr>
              <a:t> her </a:t>
            </a:r>
            <a:r>
              <a:rPr lang="cs-CZ" dirty="0" err="1">
                <a:solidFill>
                  <a:prstClr val="black"/>
                </a:solidFill>
              </a:rPr>
              <a:t>purse</a:t>
            </a:r>
            <a:r>
              <a:rPr lang="cs-CZ" dirty="0">
                <a:solidFill>
                  <a:prstClr val="black"/>
                </a:solidFill>
              </a:rPr>
              <a:t> in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kitchen</a:t>
            </a:r>
            <a:r>
              <a:rPr lang="cs-CZ" dirty="0">
                <a:solidFill>
                  <a:prstClr val="black"/>
                </a:solidFill>
              </a:rPr>
              <a:t> ? (no) ………………………………………….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Did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they</a:t>
            </a:r>
            <a:r>
              <a:rPr lang="cs-CZ" dirty="0">
                <a:solidFill>
                  <a:prstClr val="black"/>
                </a:solidFill>
              </a:rPr>
              <a:t> go to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theatre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tomorow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? (</a:t>
            </a:r>
            <a:r>
              <a:rPr lang="cs-CZ" dirty="0" err="1">
                <a:solidFill>
                  <a:prstClr val="black"/>
                </a:solidFill>
              </a:rPr>
              <a:t>yes</a:t>
            </a:r>
            <a:r>
              <a:rPr lang="cs-CZ" dirty="0">
                <a:solidFill>
                  <a:prstClr val="black"/>
                </a:solidFill>
              </a:rPr>
              <a:t>)  ……………………………………………………….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 dirty="0" err="1">
                <a:solidFill>
                  <a:prstClr val="black"/>
                </a:solidFill>
              </a:rPr>
              <a:t>Did</a:t>
            </a:r>
            <a:r>
              <a:rPr lang="cs-CZ" dirty="0">
                <a:solidFill>
                  <a:prstClr val="black"/>
                </a:solidFill>
              </a:rPr>
              <a:t>  </a:t>
            </a:r>
            <a:r>
              <a:rPr lang="cs-CZ" dirty="0" err="1">
                <a:solidFill>
                  <a:prstClr val="black"/>
                </a:solidFill>
              </a:rPr>
              <a:t>you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read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book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about</a:t>
            </a:r>
            <a:r>
              <a:rPr lang="cs-CZ" dirty="0">
                <a:solidFill>
                  <a:prstClr val="black"/>
                </a:solidFill>
              </a:rPr>
              <a:t> Robin Hood ? (</a:t>
            </a:r>
            <a:r>
              <a:rPr lang="cs-CZ" dirty="0" err="1">
                <a:solidFill>
                  <a:prstClr val="black"/>
                </a:solidFill>
              </a:rPr>
              <a:t>yes</a:t>
            </a:r>
            <a:r>
              <a:rPr lang="cs-CZ" dirty="0">
                <a:solidFill>
                  <a:prstClr val="black"/>
                </a:solidFill>
              </a:rPr>
              <a:t>)  …………………………………………………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684213" y="3644900"/>
            <a:ext cx="76327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>
                <a:solidFill>
                  <a:srgbClr val="1F497D"/>
                </a:solidFill>
                <a:latin typeface="Comic Sans MS" pitchFamily="66" charset="0"/>
              </a:rPr>
              <a:t>Now answer these questions about you.</a:t>
            </a:r>
          </a:p>
        </p:txBody>
      </p:sp>
      <p:sp>
        <p:nvSpPr>
          <p:cNvPr id="20485" name="TextovéPole 4"/>
          <p:cNvSpPr txBox="1">
            <a:spLocks noChangeArrowheads="1"/>
          </p:cNvSpPr>
          <p:nvPr/>
        </p:nvSpPr>
        <p:spPr bwMode="auto">
          <a:xfrm>
            <a:off x="468313" y="4292600"/>
            <a:ext cx="7632700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Did you do your homework yesterday?  …………………………………………………..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Did you go out last night ?  ……………………………………………………………………….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AutoNum type="arabicParenR"/>
            </a:pPr>
            <a:r>
              <a:rPr lang="cs-CZ">
                <a:solidFill>
                  <a:prstClr val="black"/>
                </a:solidFill>
              </a:rPr>
              <a:t>Did it rain yesterday ?   ……………………………………………………………………………..</a:t>
            </a:r>
          </a:p>
        </p:txBody>
      </p:sp>
      <p:sp>
        <p:nvSpPr>
          <p:cNvPr id="20486" name="TextovéPole 5"/>
          <p:cNvSpPr txBox="1">
            <a:spLocks noChangeArrowheads="1"/>
          </p:cNvSpPr>
          <p:nvPr/>
        </p:nvSpPr>
        <p:spPr bwMode="auto">
          <a:xfrm>
            <a:off x="323850" y="5949950"/>
            <a:ext cx="79200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prstClr val="black"/>
                </a:solidFill>
              </a:rPr>
              <a:t>1) Yes, he did.  2) No, she didn´t.  3) No, she didn´t.  4) Yes, they did.  5) Yes, I did.</a:t>
            </a:r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323850" y="5876925"/>
            <a:ext cx="7993063" cy="647700"/>
            <a:chOff x="323528" y="5877272"/>
            <a:chExt cx="7992888" cy="648072"/>
          </a:xfrm>
        </p:grpSpPr>
        <p:sp>
          <p:nvSpPr>
            <p:cNvPr id="7" name="Zaoblený obdélník 6"/>
            <p:cNvSpPr/>
            <p:nvPr/>
          </p:nvSpPr>
          <p:spPr>
            <a:xfrm>
              <a:off x="323528" y="5877272"/>
              <a:ext cx="7992888" cy="648072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489" name="TextovéPole 7"/>
            <p:cNvSpPr txBox="1">
              <a:spLocks noChangeArrowheads="1"/>
            </p:cNvSpPr>
            <p:nvPr/>
          </p:nvSpPr>
          <p:spPr bwMode="auto">
            <a:xfrm>
              <a:off x="3491880" y="5949285"/>
              <a:ext cx="2664296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r>
                <a:rPr lang="cs-CZ" sz="2400" b="1" dirty="0" err="1">
                  <a:solidFill>
                    <a:prstClr val="white"/>
                  </a:solidFill>
                </a:rPr>
                <a:t>Solution</a:t>
              </a:r>
              <a:endParaRPr lang="cs-CZ" sz="2400" b="1" dirty="0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983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 descr="http://rexik.zoznam.sk/images/omalovanky/Rytier47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7841">
            <a:off x="6677025" y="5205413"/>
            <a:ext cx="2044700" cy="152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TextovéPole 1"/>
          <p:cNvSpPr txBox="1">
            <a:spLocks noChangeArrowheads="1"/>
          </p:cNvSpPr>
          <p:nvPr/>
        </p:nvSpPr>
        <p:spPr bwMode="auto">
          <a:xfrm>
            <a:off x="395288" y="260350"/>
            <a:ext cx="83534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Put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the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verbs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from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the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list 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into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the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Past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Simple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and </a:t>
            </a:r>
            <a:r>
              <a:rPr lang="cs-CZ" sz="2400" b="1" u="sng" dirty="0" err="1" smtClean="0">
                <a:solidFill>
                  <a:srgbClr val="1F497D"/>
                </a:solidFill>
                <a:latin typeface="Comic Sans MS" pitchFamily="66" charset="0"/>
              </a:rPr>
              <a:t>then</a:t>
            </a:r>
            <a:r>
              <a:rPr lang="cs-CZ" sz="2400" b="1" u="sng" dirty="0" smtClean="0">
                <a:solidFill>
                  <a:srgbClr val="1F497D"/>
                </a:solidFill>
                <a:latin typeface="Comic Sans MS" pitchFamily="66" charset="0"/>
              </a:rPr>
              <a:t>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fill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in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them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to </a:t>
            </a:r>
            <a:r>
              <a:rPr lang="cs-CZ" sz="2400" b="1" u="sng" dirty="0" err="1">
                <a:solidFill>
                  <a:srgbClr val="1F497D"/>
                </a:solidFill>
                <a:latin typeface="Comic Sans MS" pitchFamily="66" charset="0"/>
              </a:rPr>
              <a:t>the</a:t>
            </a:r>
            <a:r>
              <a:rPr lang="cs-CZ" sz="2400" b="1" u="sng" dirty="0">
                <a:solidFill>
                  <a:srgbClr val="1F497D"/>
                </a:solidFill>
                <a:latin typeface="Comic Sans MS" pitchFamily="66" charset="0"/>
              </a:rPr>
              <a:t> story</a:t>
            </a:r>
          </a:p>
        </p:txBody>
      </p:sp>
      <p:sp>
        <p:nvSpPr>
          <p:cNvPr id="21508" name="TextovéPole 2"/>
          <p:cNvSpPr txBox="1">
            <a:spLocks noChangeArrowheads="1"/>
          </p:cNvSpPr>
          <p:nvPr/>
        </p:nvSpPr>
        <p:spPr bwMode="auto">
          <a:xfrm>
            <a:off x="323850" y="1341438"/>
            <a:ext cx="82089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b="1">
                <a:solidFill>
                  <a:prstClr val="black"/>
                </a:solidFill>
              </a:rPr>
              <a:t>Think, put, lose, buy, set, become, grow, feel, see, fall, wear, catch</a:t>
            </a:r>
          </a:p>
        </p:txBody>
      </p:sp>
      <p:sp>
        <p:nvSpPr>
          <p:cNvPr id="21509" name="TextovéPole 3"/>
          <p:cNvSpPr txBox="1">
            <a:spLocks noChangeArrowheads="1"/>
          </p:cNvSpPr>
          <p:nvPr/>
        </p:nvSpPr>
        <p:spPr bwMode="auto">
          <a:xfrm>
            <a:off x="179388" y="1700213"/>
            <a:ext cx="8713787" cy="409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>
                <a:solidFill>
                  <a:prstClr val="black"/>
                </a:solidFill>
              </a:rPr>
              <a:t>Once upon a time, a long time ago, there was a knight who, as he …………………………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>
                <a:solidFill>
                  <a:prstClr val="black"/>
                </a:solidFill>
              </a:rPr>
              <a:t>older, …………………………  all his hair. He ……………………………  as bald as an egg. He didn´t want anyone to see his bald head, so he …………………………… a beautiful, black, curly wig.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>
                <a:solidFill>
                  <a:prstClr val="black"/>
                </a:solidFill>
              </a:rPr>
              <a:t>One day some lords and ladies from the castle invited him to go hunting with them, so of course he ……………………………  on his beautiful wig. „How handsome I look !“ he …………………………… to himself. Then he ……………………………… off happily for the forest.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>
                <a:solidFill>
                  <a:prstClr val="black"/>
                </a:solidFill>
              </a:rPr>
              <a:t>However, a terrible thing happened. His wig …………………………….. on a branch and ………………………. off in full view of everyone. How they all laughed at him ! At first the poor knight ……………………………… very foolish but then he ………………………….. the funny side of the situation, and he started laughing, too.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>
                <a:solidFill>
                  <a:prstClr val="black"/>
                </a:solidFill>
              </a:rPr>
              <a:t>The knight never …………………………… his wig again.</a:t>
            </a:r>
          </a:p>
        </p:txBody>
      </p:sp>
    </p:spTree>
    <p:extLst>
      <p:ext uri="{BB962C8B-B14F-4D97-AF65-F5344CB8AC3E}">
        <p14:creationId xmlns:p14="http://schemas.microsoft.com/office/powerpoint/2010/main" val="263346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179388" y="260350"/>
            <a:ext cx="871378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 b="1" u="sng">
                <a:solidFill>
                  <a:srgbClr val="1F497D"/>
                </a:solidFill>
                <a:latin typeface="Comic Sans MS" pitchFamily="66" charset="0"/>
              </a:rPr>
              <a:t>There is a part of a fairytale in the Present Simple. Rewrite it  into the Past Simple. Do you know its name ?</a:t>
            </a: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95288" y="1268413"/>
            <a:ext cx="8497887" cy="193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prince and his </a:t>
            </a:r>
            <a:r>
              <a:rPr lang="cs-CZ" sz="2000" b="1" dirty="0" err="1">
                <a:solidFill>
                  <a:prstClr val="black"/>
                </a:solidFill>
              </a:rPr>
              <a:t>men</a:t>
            </a:r>
            <a:r>
              <a:rPr lang="cs-CZ" sz="2000" b="1" dirty="0">
                <a:solidFill>
                  <a:prstClr val="black"/>
                </a:solidFill>
              </a:rPr>
              <a:t> go </a:t>
            </a:r>
            <a:r>
              <a:rPr lang="cs-CZ" sz="2000" b="1" dirty="0" err="1">
                <a:solidFill>
                  <a:prstClr val="black"/>
                </a:solidFill>
              </a:rPr>
              <a:t>around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kingdom</a:t>
            </a:r>
            <a:r>
              <a:rPr lang="cs-CZ" sz="2000" b="1" dirty="0">
                <a:solidFill>
                  <a:prstClr val="black"/>
                </a:solidFill>
              </a:rPr>
              <a:t> and </a:t>
            </a:r>
            <a:r>
              <a:rPr lang="cs-CZ" sz="2000" b="1" dirty="0" err="1">
                <a:solidFill>
                  <a:prstClr val="black"/>
                </a:solidFill>
              </a:rPr>
              <a:t>look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for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beautiful</a:t>
            </a:r>
            <a:r>
              <a:rPr lang="cs-CZ" sz="2000" b="1" dirty="0">
                <a:solidFill>
                  <a:prstClr val="black"/>
                </a:solidFill>
              </a:rPr>
              <a:t> lady </a:t>
            </a:r>
            <a:r>
              <a:rPr lang="cs-CZ" sz="2000" b="1" dirty="0" err="1">
                <a:solidFill>
                  <a:prstClr val="black"/>
                </a:solidFill>
              </a:rPr>
              <a:t>from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ball</a:t>
            </a:r>
            <a:r>
              <a:rPr lang="cs-CZ" sz="2000" b="1" dirty="0">
                <a:solidFill>
                  <a:prstClr val="black"/>
                </a:solidFill>
              </a:rPr>
              <a:t>. </a:t>
            </a:r>
            <a:r>
              <a:rPr lang="cs-CZ" sz="2000" b="1" dirty="0" err="1">
                <a:solidFill>
                  <a:prstClr val="black"/>
                </a:solidFill>
              </a:rPr>
              <a:t>They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come</a:t>
            </a:r>
            <a:r>
              <a:rPr lang="cs-CZ" sz="2000" b="1" dirty="0">
                <a:solidFill>
                  <a:prstClr val="black"/>
                </a:solidFill>
              </a:rPr>
              <a:t> to </a:t>
            </a:r>
            <a:r>
              <a:rPr lang="cs-CZ" sz="2000" b="1" dirty="0" err="1">
                <a:solidFill>
                  <a:prstClr val="black"/>
                </a:solidFill>
              </a:rPr>
              <a:t>Cinderella´s</a:t>
            </a:r>
            <a:r>
              <a:rPr lang="cs-CZ" sz="2000" b="1" dirty="0">
                <a:solidFill>
                  <a:prstClr val="black"/>
                </a:solidFill>
              </a:rPr>
              <a:t>  house. </a:t>
            </a: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ugly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sisters</a:t>
            </a:r>
            <a:r>
              <a:rPr lang="cs-CZ" sz="2000" b="1" dirty="0">
                <a:solidFill>
                  <a:prstClr val="black"/>
                </a:solidFill>
              </a:rPr>
              <a:t> are </a:t>
            </a:r>
            <a:r>
              <a:rPr lang="cs-CZ" sz="2000" b="1" dirty="0" err="1">
                <a:solidFill>
                  <a:prstClr val="black"/>
                </a:solidFill>
              </a:rPr>
              <a:t>ready</a:t>
            </a:r>
            <a:r>
              <a:rPr lang="cs-CZ" sz="2000" b="1" dirty="0">
                <a:solidFill>
                  <a:prstClr val="black"/>
                </a:solidFill>
              </a:rPr>
              <a:t> to </a:t>
            </a:r>
            <a:r>
              <a:rPr lang="cs-CZ" sz="2000" b="1" dirty="0" err="1">
                <a:solidFill>
                  <a:prstClr val="black"/>
                </a:solidFill>
              </a:rPr>
              <a:t>try</a:t>
            </a:r>
            <a:r>
              <a:rPr lang="cs-CZ" sz="2000" b="1" dirty="0">
                <a:solidFill>
                  <a:prstClr val="black"/>
                </a:solidFill>
              </a:rPr>
              <a:t> on </a:t>
            </a: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little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slipper</a:t>
            </a:r>
            <a:r>
              <a:rPr lang="cs-CZ" sz="2000" b="1" dirty="0">
                <a:solidFill>
                  <a:prstClr val="black"/>
                </a:solidFill>
              </a:rPr>
              <a:t>. </a:t>
            </a:r>
            <a:r>
              <a:rPr lang="cs-CZ" sz="2000" b="1" dirty="0" err="1">
                <a:solidFill>
                  <a:prstClr val="black"/>
                </a:solidFill>
              </a:rPr>
              <a:t>Their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feet</a:t>
            </a:r>
            <a:r>
              <a:rPr lang="cs-CZ" sz="2000" b="1" dirty="0">
                <a:solidFill>
                  <a:prstClr val="black"/>
                </a:solidFill>
              </a:rPr>
              <a:t> are </a:t>
            </a:r>
            <a:r>
              <a:rPr lang="cs-CZ" sz="2000" b="1" dirty="0" err="1">
                <a:solidFill>
                  <a:prstClr val="black"/>
                </a:solidFill>
              </a:rPr>
              <a:t>too</a:t>
            </a:r>
            <a:r>
              <a:rPr lang="cs-CZ" sz="2000" b="1" dirty="0">
                <a:solidFill>
                  <a:prstClr val="black"/>
                </a:solidFill>
              </a:rPr>
              <a:t> big. </a:t>
            </a:r>
            <a:r>
              <a:rPr lang="cs-CZ" sz="2000" b="1" dirty="0" err="1">
                <a:solidFill>
                  <a:prstClr val="black"/>
                </a:solidFill>
              </a:rPr>
              <a:t>Stepmother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is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furious</a:t>
            </a:r>
            <a:r>
              <a:rPr lang="cs-CZ" sz="2000" b="1" dirty="0">
                <a:solidFill>
                  <a:prstClr val="black"/>
                </a:solidFill>
              </a:rPr>
              <a:t>. </a:t>
            </a:r>
            <a:r>
              <a:rPr lang="cs-CZ" sz="2000" b="1" dirty="0" err="1">
                <a:solidFill>
                  <a:prstClr val="black"/>
                </a:solidFill>
              </a:rPr>
              <a:t>Then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Cinderella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puts</a:t>
            </a:r>
            <a:r>
              <a:rPr lang="cs-CZ" sz="2000" b="1" dirty="0">
                <a:solidFill>
                  <a:prstClr val="black"/>
                </a:solidFill>
              </a:rPr>
              <a:t> on </a:t>
            </a: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slipper</a:t>
            </a:r>
            <a:r>
              <a:rPr lang="cs-CZ" sz="2000" b="1" dirty="0">
                <a:solidFill>
                  <a:prstClr val="black"/>
                </a:solidFill>
              </a:rPr>
              <a:t>. </a:t>
            </a:r>
            <a:r>
              <a:rPr lang="cs-CZ" sz="2000" b="1" dirty="0" err="1">
                <a:solidFill>
                  <a:prstClr val="black"/>
                </a:solidFill>
              </a:rPr>
              <a:t>It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is</a:t>
            </a:r>
            <a:r>
              <a:rPr lang="cs-CZ" sz="2000" b="1" dirty="0">
                <a:solidFill>
                  <a:prstClr val="black"/>
                </a:solidFill>
              </a:rPr>
              <a:t> just </a:t>
            </a:r>
            <a:r>
              <a:rPr lang="cs-CZ" sz="2000" b="1" dirty="0" err="1">
                <a:solidFill>
                  <a:prstClr val="black"/>
                </a:solidFill>
              </a:rPr>
              <a:t>right</a:t>
            </a:r>
            <a:r>
              <a:rPr lang="cs-CZ" sz="2000" b="1" dirty="0">
                <a:solidFill>
                  <a:prstClr val="black"/>
                </a:solidFill>
              </a:rPr>
              <a:t>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prstClr val="black"/>
                </a:solidFill>
              </a:rPr>
              <a:t>„</a:t>
            </a:r>
            <a:r>
              <a:rPr lang="cs-CZ" sz="2000" b="1" dirty="0" err="1">
                <a:solidFill>
                  <a:prstClr val="black"/>
                </a:solidFill>
              </a:rPr>
              <a:t>Now</a:t>
            </a:r>
            <a:r>
              <a:rPr lang="cs-CZ" sz="2000" b="1" dirty="0">
                <a:solidFill>
                  <a:prstClr val="black"/>
                </a:solidFill>
              </a:rPr>
              <a:t> I </a:t>
            </a:r>
            <a:r>
              <a:rPr lang="cs-CZ" sz="2000" b="1" dirty="0" err="1">
                <a:solidFill>
                  <a:prstClr val="black"/>
                </a:solidFill>
              </a:rPr>
              <a:t>know</a:t>
            </a:r>
            <a:r>
              <a:rPr lang="cs-CZ" sz="2000" b="1" dirty="0">
                <a:solidFill>
                  <a:prstClr val="black"/>
                </a:solidFill>
              </a:rPr>
              <a:t>,“ </a:t>
            </a:r>
            <a:r>
              <a:rPr lang="cs-CZ" sz="2000" b="1" dirty="0" err="1">
                <a:solidFill>
                  <a:prstClr val="black"/>
                </a:solidFill>
              </a:rPr>
              <a:t>the</a:t>
            </a:r>
            <a:r>
              <a:rPr lang="cs-CZ" sz="2000" b="1" dirty="0">
                <a:solidFill>
                  <a:prstClr val="black"/>
                </a:solidFill>
              </a:rPr>
              <a:t> prince </a:t>
            </a:r>
            <a:r>
              <a:rPr lang="cs-CZ" sz="2000" b="1" dirty="0" err="1">
                <a:solidFill>
                  <a:prstClr val="black"/>
                </a:solidFill>
              </a:rPr>
              <a:t>says</a:t>
            </a:r>
            <a:r>
              <a:rPr lang="cs-CZ" sz="2000" b="1" dirty="0">
                <a:solidFill>
                  <a:prstClr val="black"/>
                </a:solidFill>
              </a:rPr>
              <a:t>. „</a:t>
            </a:r>
            <a:r>
              <a:rPr lang="cs-CZ" sz="2000" b="1" dirty="0" err="1">
                <a:solidFill>
                  <a:prstClr val="black"/>
                </a:solidFill>
              </a:rPr>
              <a:t>You</a:t>
            </a:r>
            <a:r>
              <a:rPr lang="cs-CZ" sz="2000" b="1" dirty="0">
                <a:solidFill>
                  <a:prstClr val="black"/>
                </a:solidFill>
              </a:rPr>
              <a:t> are my </a:t>
            </a:r>
            <a:r>
              <a:rPr lang="cs-CZ" sz="2000" b="1" dirty="0" err="1">
                <a:solidFill>
                  <a:prstClr val="black"/>
                </a:solidFill>
              </a:rPr>
              <a:t>beautiful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>
                <a:solidFill>
                  <a:prstClr val="black"/>
                </a:solidFill>
              </a:rPr>
              <a:t>dancer</a:t>
            </a:r>
            <a:r>
              <a:rPr lang="cs-CZ" sz="2000" b="1" dirty="0">
                <a:solidFill>
                  <a:prstClr val="black"/>
                </a:solidFill>
              </a:rPr>
              <a:t>. I </a:t>
            </a:r>
            <a:r>
              <a:rPr lang="cs-CZ" sz="2000" b="1" dirty="0" err="1">
                <a:solidFill>
                  <a:prstClr val="black"/>
                </a:solidFill>
              </a:rPr>
              <a:t>want</a:t>
            </a:r>
            <a:r>
              <a:rPr lang="cs-CZ" sz="2000" b="1" dirty="0">
                <a:solidFill>
                  <a:prstClr val="black"/>
                </a:solidFill>
              </a:rPr>
              <a:t> </a:t>
            </a:r>
            <a:r>
              <a:rPr lang="cs-CZ" sz="2000" b="1" dirty="0" err="1" smtClean="0">
                <a:solidFill>
                  <a:prstClr val="black"/>
                </a:solidFill>
              </a:rPr>
              <a:t>you</a:t>
            </a:r>
            <a:r>
              <a:rPr lang="cs-CZ" sz="2000" b="1" smtClean="0">
                <a:solidFill>
                  <a:prstClr val="black"/>
                </a:solidFill>
              </a:rPr>
              <a:t> to </a:t>
            </a:r>
            <a:r>
              <a:rPr lang="cs-CZ" sz="2000" b="1" dirty="0" err="1">
                <a:solidFill>
                  <a:prstClr val="black"/>
                </a:solidFill>
              </a:rPr>
              <a:t>be</a:t>
            </a:r>
            <a:r>
              <a:rPr lang="cs-CZ" sz="2000" b="1" dirty="0">
                <a:solidFill>
                  <a:prstClr val="black"/>
                </a:solidFill>
              </a:rPr>
              <a:t> my </a:t>
            </a:r>
            <a:r>
              <a:rPr lang="cs-CZ" sz="2000" b="1" dirty="0" err="1">
                <a:solidFill>
                  <a:prstClr val="black"/>
                </a:solidFill>
              </a:rPr>
              <a:t>wife</a:t>
            </a:r>
            <a:r>
              <a:rPr lang="cs-CZ" sz="2000" b="1" dirty="0">
                <a:solidFill>
                  <a:prstClr val="black"/>
                </a:solidFill>
              </a:rPr>
              <a:t>.“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39750" y="3573463"/>
            <a:ext cx="80645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39750" y="4076700"/>
            <a:ext cx="80645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39750" y="4581525"/>
            <a:ext cx="80645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39750" y="5084763"/>
            <a:ext cx="80645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39750" y="5589588"/>
            <a:ext cx="80645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39750" y="6092825"/>
            <a:ext cx="80645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39750" y="6597650"/>
            <a:ext cx="80645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057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323850" y="260350"/>
            <a:ext cx="83518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 b="1" u="sng">
                <a:solidFill>
                  <a:srgbClr val="1F497D"/>
                </a:solidFill>
                <a:latin typeface="Comic Sans MS" pitchFamily="66" charset="0"/>
              </a:rPr>
              <a:t>Put the words in the correct order to make questions.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388" y="1125538"/>
          <a:ext cx="8785225" cy="5208669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240452"/>
                <a:gridCol w="5544773"/>
              </a:tblGrid>
              <a:tr h="640059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born</a:t>
                      </a:r>
                      <a:r>
                        <a:rPr lang="cs-CZ" sz="1800" dirty="0" smtClean="0"/>
                        <a:t>/</a:t>
                      </a:r>
                      <a:r>
                        <a:rPr lang="cs-CZ" sz="1800" dirty="0" err="1" smtClean="0"/>
                        <a:t>Where</a:t>
                      </a:r>
                      <a:r>
                        <a:rPr lang="cs-CZ" sz="1800" dirty="0" smtClean="0"/>
                        <a:t> /</a:t>
                      </a:r>
                      <a:r>
                        <a:rPr lang="cs-CZ" sz="1800" dirty="0" err="1" smtClean="0"/>
                        <a:t>Keanu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Reeves</a:t>
                      </a:r>
                      <a:r>
                        <a:rPr lang="cs-CZ" sz="1800" dirty="0" smtClean="0"/>
                        <a:t>/ </a:t>
                      </a:r>
                      <a:r>
                        <a:rPr lang="cs-CZ" sz="1800" dirty="0" err="1" smtClean="0"/>
                        <a:t>was</a:t>
                      </a:r>
                      <a:r>
                        <a:rPr lang="cs-CZ" sz="1800" dirty="0" smtClean="0"/>
                        <a:t>?</a:t>
                      </a:r>
                      <a:endParaRPr lang="cs-CZ" sz="1800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7" marB="45717"/>
                </a:tc>
              </a:tr>
              <a:tr h="577993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John Lennon/</a:t>
                      </a:r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who</a:t>
                      </a:r>
                      <a:r>
                        <a:rPr lang="cs-CZ" sz="1800" b="1" dirty="0" smtClean="0"/>
                        <a:t> ?</a:t>
                      </a:r>
                      <a:endParaRPr lang="cs-CZ" sz="1800" b="1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3" marR="91443" marT="45717" marB="45717"/>
                </a:tc>
              </a:tr>
              <a:tr h="640059"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Where</a:t>
                      </a:r>
                      <a:r>
                        <a:rPr lang="cs-CZ" sz="1800" b="1" dirty="0" smtClean="0"/>
                        <a:t>/2002/</a:t>
                      </a:r>
                      <a:r>
                        <a:rPr lang="cs-CZ" sz="1800" b="1" dirty="0" err="1" smtClean="0"/>
                        <a:t>the</a:t>
                      </a:r>
                      <a:r>
                        <a:rPr lang="cs-CZ" sz="1800" b="1" dirty="0" smtClean="0"/>
                        <a:t> /</a:t>
                      </a:r>
                      <a:r>
                        <a:rPr lang="cs-CZ" sz="1800" b="1" dirty="0" err="1" smtClean="0"/>
                        <a:t>football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World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Cup</a:t>
                      </a:r>
                      <a:r>
                        <a:rPr lang="cs-CZ" sz="1800" b="1" dirty="0" smtClean="0"/>
                        <a:t> ?</a:t>
                      </a:r>
                      <a:endParaRPr lang="cs-CZ" sz="1800" b="1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3" marR="91443" marT="45717" marB="45717"/>
                </a:tc>
              </a:tr>
              <a:tr h="577993"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Galileo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Who</a:t>
                      </a:r>
                      <a:r>
                        <a:rPr lang="cs-CZ" sz="1800" b="1" dirty="0" smtClean="0"/>
                        <a:t> ?</a:t>
                      </a:r>
                      <a:endParaRPr lang="cs-CZ" sz="1800" b="1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3" marR="91443" marT="45717" marB="45717"/>
                </a:tc>
              </a:tr>
              <a:tr h="640059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1945/</a:t>
                      </a:r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the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Who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British</a:t>
                      </a:r>
                      <a:r>
                        <a:rPr lang="cs-CZ" sz="1800" b="1" dirty="0" smtClean="0"/>
                        <a:t>/ Prime </a:t>
                      </a:r>
                      <a:r>
                        <a:rPr lang="cs-CZ" sz="1800" b="1" dirty="0" err="1" smtClean="0"/>
                        <a:t>Minister</a:t>
                      </a:r>
                      <a:r>
                        <a:rPr lang="cs-CZ" sz="1800" b="1" dirty="0" smtClean="0"/>
                        <a:t>/in ?</a:t>
                      </a:r>
                      <a:endParaRPr lang="cs-CZ" sz="1800" b="1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3" marR="91443" marT="45717" marB="45717"/>
                </a:tc>
              </a:tr>
              <a:tr h="914371"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of</a:t>
                      </a:r>
                      <a:r>
                        <a:rPr lang="cs-CZ" sz="1800" b="1" dirty="0" smtClean="0"/>
                        <a:t> /</a:t>
                      </a:r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/President/</a:t>
                      </a:r>
                      <a:r>
                        <a:rPr lang="cs-CZ" sz="1800" b="1" dirty="0" err="1" smtClean="0"/>
                        <a:t>Who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the</a:t>
                      </a:r>
                      <a:r>
                        <a:rPr lang="cs-CZ" sz="1800" b="1" dirty="0" smtClean="0"/>
                        <a:t> / </a:t>
                      </a:r>
                      <a:r>
                        <a:rPr lang="cs-CZ" sz="1800" b="1" dirty="0" err="1" smtClean="0"/>
                        <a:t>before</a:t>
                      </a:r>
                      <a:r>
                        <a:rPr lang="cs-CZ" sz="1800" b="1" dirty="0" smtClean="0"/>
                        <a:t>/USA/</a:t>
                      </a:r>
                      <a:r>
                        <a:rPr lang="cs-CZ" sz="1800" b="1" dirty="0" err="1" smtClean="0"/>
                        <a:t>the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George</a:t>
                      </a:r>
                      <a:r>
                        <a:rPr lang="cs-CZ" sz="1800" b="1" dirty="0" smtClean="0"/>
                        <a:t> W. Bush</a:t>
                      </a:r>
                      <a:endParaRPr lang="cs-CZ" sz="1800" b="1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3" marR="91443" marT="45717" marB="45717"/>
                </a:tc>
              </a:tr>
              <a:tr h="577993"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born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Where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Franz</a:t>
                      </a:r>
                      <a:r>
                        <a:rPr lang="cs-CZ" sz="1800" b="1" dirty="0" smtClean="0"/>
                        <a:t> Kafka ?</a:t>
                      </a:r>
                      <a:endParaRPr lang="cs-CZ" sz="1800" b="1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3" marR="91443" marT="45717" marB="45717"/>
                </a:tc>
              </a:tr>
              <a:tr h="640059"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was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Moon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Who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first</a:t>
                      </a:r>
                      <a:r>
                        <a:rPr lang="cs-CZ" sz="1800" b="1" dirty="0" smtClean="0"/>
                        <a:t>/</a:t>
                      </a:r>
                      <a:r>
                        <a:rPr lang="cs-CZ" sz="1800" b="1" dirty="0" err="1" smtClean="0"/>
                        <a:t>the</a:t>
                      </a:r>
                      <a:r>
                        <a:rPr lang="cs-CZ" sz="1800" b="1" dirty="0" smtClean="0"/>
                        <a:t>/on/man/</a:t>
                      </a:r>
                      <a:r>
                        <a:rPr lang="cs-CZ" sz="1800" b="1" dirty="0" err="1" smtClean="0"/>
                        <a:t>the</a:t>
                      </a:r>
                      <a:r>
                        <a:rPr lang="cs-CZ" sz="1800" b="1" dirty="0" smtClean="0"/>
                        <a:t>?</a:t>
                      </a:r>
                      <a:endParaRPr lang="cs-CZ" sz="1800" b="1" dirty="0"/>
                    </a:p>
                  </a:txBody>
                  <a:tcPr marL="91443" marR="91443" marT="45717" marB="45717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7" marB="4571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973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323850" y="260350"/>
            <a:ext cx="84248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 b="1" u="sng">
                <a:solidFill>
                  <a:srgbClr val="1F497D"/>
                </a:solidFill>
                <a:latin typeface="Comic Sans MS" pitchFamily="66" charset="0"/>
              </a:rPr>
              <a:t>At the end a small quiz – match the questions to the answers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388" y="1341438"/>
          <a:ext cx="8785225" cy="485617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600502"/>
                <a:gridCol w="1296181"/>
                <a:gridCol w="3888542"/>
              </a:tblGrid>
              <a:tr h="501741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Where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was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born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Keanu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Reeves</a:t>
                      </a:r>
                      <a:r>
                        <a:rPr lang="cs-CZ" sz="2000" dirty="0" smtClean="0"/>
                        <a:t>?</a:t>
                      </a:r>
                      <a:endParaRPr lang="cs-CZ" sz="20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Neil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Armstrong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  <a:tr h="501741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Who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 John Lennon?</a:t>
                      </a:r>
                      <a:endParaRPr lang="cs-CZ" sz="2000" b="1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In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Prague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.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  <a:tr h="701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/>
                        <a:t>Where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2002 </a:t>
                      </a:r>
                      <a:r>
                        <a:rPr lang="cs-CZ" sz="2000" b="1" dirty="0" err="1" smtClean="0"/>
                        <a:t>football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World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Cup</a:t>
                      </a:r>
                      <a:r>
                        <a:rPr lang="cs-CZ" sz="2000" b="1" dirty="0" smtClean="0"/>
                        <a:t>?</a:t>
                      </a:r>
                      <a:endParaRPr lang="cs-CZ" sz="2000" b="1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He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was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an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Italian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astronomer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.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  <a:tr h="453106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Who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 Galileo?</a:t>
                      </a:r>
                      <a:endParaRPr lang="cs-CZ" sz="2000" b="1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In</a:t>
                      </a:r>
                      <a:r>
                        <a:rPr lang="cs-CZ" sz="2000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Beirut.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  <a:tr h="701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/>
                        <a:t>Who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British</a:t>
                      </a:r>
                      <a:r>
                        <a:rPr lang="cs-CZ" sz="2000" b="1" dirty="0" smtClean="0"/>
                        <a:t> Prime </a:t>
                      </a:r>
                      <a:r>
                        <a:rPr lang="cs-CZ" sz="2000" b="1" dirty="0" err="1" smtClean="0"/>
                        <a:t>Minister</a:t>
                      </a:r>
                      <a:r>
                        <a:rPr lang="cs-CZ" sz="2000" b="1" dirty="0" smtClean="0"/>
                        <a:t> in 1945?</a:t>
                      </a:r>
                      <a:endParaRPr lang="cs-CZ" sz="2000" b="1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In Japan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and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South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Korea.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  <a:tr h="7789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/>
                        <a:t>Who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President </a:t>
                      </a:r>
                      <a:r>
                        <a:rPr lang="cs-CZ" sz="2000" b="1" dirty="0" err="1" smtClean="0"/>
                        <a:t>of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USA </a:t>
                      </a:r>
                      <a:r>
                        <a:rPr lang="cs-CZ" sz="2000" b="1" dirty="0" err="1" smtClean="0"/>
                        <a:t>before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George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W.Bush</a:t>
                      </a:r>
                      <a:r>
                        <a:rPr lang="cs-CZ" sz="2000" b="1" dirty="0" smtClean="0"/>
                        <a:t>?</a:t>
                      </a:r>
                      <a:endParaRPr lang="cs-CZ" sz="2000" b="1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He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was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a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singer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and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a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songwriter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and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a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member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of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the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Beatles.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  <a:tr h="501741">
                <a:tc>
                  <a:txBody>
                    <a:bodyPr/>
                    <a:lstStyle/>
                    <a:p>
                      <a:r>
                        <a:rPr lang="cs-CZ" sz="2000" b="1" dirty="0" err="1" smtClean="0"/>
                        <a:t>Where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born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Franz</a:t>
                      </a:r>
                      <a:r>
                        <a:rPr lang="cs-CZ" sz="2000" b="1" dirty="0" smtClean="0"/>
                        <a:t> Kafka?</a:t>
                      </a:r>
                      <a:endParaRPr lang="cs-CZ" sz="2000" b="1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Bill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Clinton.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  <a:tr h="716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/>
                        <a:t>Who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was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first</a:t>
                      </a:r>
                      <a:r>
                        <a:rPr lang="cs-CZ" sz="2000" b="1" dirty="0" smtClean="0"/>
                        <a:t> man on </a:t>
                      </a:r>
                      <a:r>
                        <a:rPr lang="cs-CZ" sz="2000" b="1" dirty="0" err="1" smtClean="0"/>
                        <a:t>the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b="1" dirty="0" err="1" smtClean="0"/>
                        <a:t>Moon</a:t>
                      </a:r>
                      <a:r>
                        <a:rPr lang="cs-CZ" sz="2000" b="1" dirty="0" smtClean="0"/>
                        <a:t>?</a:t>
                      </a:r>
                      <a:endParaRPr lang="cs-CZ" sz="2000" b="1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3" marR="91443" marT="45719" marB="45719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Winston </a:t>
                      </a:r>
                      <a:r>
                        <a:rPr lang="cs-CZ" sz="2000" b="1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Churchill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.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9" marB="45719"/>
                </a:tc>
              </a:tr>
            </a:tbl>
          </a:graphicData>
        </a:graphic>
      </p:graphicFrame>
      <p:grpSp>
        <p:nvGrpSpPr>
          <p:cNvPr id="33" name="Skupina 32"/>
          <p:cNvGrpSpPr>
            <a:grpSpLocks/>
          </p:cNvGrpSpPr>
          <p:nvPr/>
        </p:nvGrpSpPr>
        <p:grpSpPr bwMode="auto">
          <a:xfrm>
            <a:off x="3779838" y="1557338"/>
            <a:ext cx="1296987" cy="4392612"/>
            <a:chOff x="3779912" y="1556792"/>
            <a:chExt cx="1296144" cy="4392488"/>
          </a:xfrm>
        </p:grpSpPr>
        <p:cxnSp>
          <p:nvCxnSpPr>
            <p:cNvPr id="15" name="Přímá spojovací šipka 14"/>
            <p:cNvCxnSpPr/>
            <p:nvPr/>
          </p:nvCxnSpPr>
          <p:spPr>
            <a:xfrm>
              <a:off x="3779912" y="4580894"/>
              <a:ext cx="1296144" cy="647682"/>
            </a:xfrm>
            <a:prstGeom prst="straightConnector1">
              <a:avLst/>
            </a:prstGeom>
            <a:ln w="2540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 rot="16200000" flipH="1">
              <a:off x="3563615" y="1773089"/>
              <a:ext cx="1728738" cy="1296144"/>
            </a:xfrm>
            <a:prstGeom prst="straightConnector1">
              <a:avLst/>
            </a:prstGeom>
            <a:ln w="25400">
              <a:solidFill>
                <a:schemeClr val="accent2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šipka 17"/>
            <p:cNvCxnSpPr/>
            <p:nvPr/>
          </p:nvCxnSpPr>
          <p:spPr>
            <a:xfrm rot="16200000" flipH="1">
              <a:off x="3095316" y="2673176"/>
              <a:ext cx="2665337" cy="1296144"/>
            </a:xfrm>
            <a:prstGeom prst="straightConnector1">
              <a:avLst/>
            </a:prstGeom>
            <a:ln w="25400">
              <a:solidFill>
                <a:srgbClr val="00B05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šipka 19"/>
            <p:cNvCxnSpPr/>
            <p:nvPr/>
          </p:nvCxnSpPr>
          <p:spPr>
            <a:xfrm>
              <a:off x="3779912" y="2636262"/>
              <a:ext cx="1296144" cy="1225515"/>
            </a:xfrm>
            <a:prstGeom prst="straightConnector1">
              <a:avLst/>
            </a:prstGeom>
            <a:ln w="25400">
              <a:solidFill>
                <a:srgbClr val="FFFF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šipka 21"/>
            <p:cNvCxnSpPr/>
            <p:nvPr/>
          </p:nvCxnSpPr>
          <p:spPr>
            <a:xfrm flipV="1">
              <a:off x="3779912" y="2636262"/>
              <a:ext cx="1296144" cy="649269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šipka 23"/>
            <p:cNvCxnSpPr/>
            <p:nvPr/>
          </p:nvCxnSpPr>
          <p:spPr>
            <a:xfrm rot="16200000" flipH="1">
              <a:off x="3384233" y="4257456"/>
              <a:ext cx="2087503" cy="1296144"/>
            </a:xfrm>
            <a:prstGeom prst="straightConnector1">
              <a:avLst/>
            </a:prstGeom>
            <a:ln w="25400">
              <a:solidFill>
                <a:schemeClr val="tx2">
                  <a:lumMod val="75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šipka 25"/>
            <p:cNvCxnSpPr/>
            <p:nvPr/>
          </p:nvCxnSpPr>
          <p:spPr>
            <a:xfrm rot="5400000" flipH="1" flipV="1">
              <a:off x="2843808" y="2996952"/>
              <a:ext cx="3168352" cy="1296144"/>
            </a:xfrm>
            <a:prstGeom prst="straightConnector1">
              <a:avLst/>
            </a:prstGeom>
            <a:ln w="25400"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šipka 27"/>
            <p:cNvCxnSpPr/>
            <p:nvPr/>
          </p:nvCxnSpPr>
          <p:spPr>
            <a:xfrm rot="5400000" flipH="1" flipV="1">
              <a:off x="2267744" y="3068960"/>
              <a:ext cx="4320480" cy="1296144"/>
            </a:xfrm>
            <a:prstGeom prst="straightConnector1">
              <a:avLst/>
            </a:prstGeom>
            <a:ln w="25400">
              <a:gradFill flip="none" rotWithShape="1">
                <a:gsLst>
                  <a:gs pos="0">
                    <a:srgbClr val="000082"/>
                  </a:gs>
                  <a:gs pos="13000">
                    <a:srgbClr val="0047FF"/>
                  </a:gs>
                  <a:gs pos="28000">
                    <a:srgbClr val="000082"/>
                  </a:gs>
                  <a:gs pos="42999">
                    <a:srgbClr val="0047FF"/>
                  </a:gs>
                  <a:gs pos="58000">
                    <a:srgbClr val="000082"/>
                  </a:gs>
                  <a:gs pos="72000">
                    <a:srgbClr val="0047FF"/>
                  </a:gs>
                  <a:gs pos="87000">
                    <a:srgbClr val="000082"/>
                  </a:gs>
                  <a:gs pos="100000">
                    <a:srgbClr val="0047FF"/>
                  </a:gs>
                </a:gsLst>
                <a:path path="circle">
                  <a:fillToRect l="50000" t="50000" r="50000" b="50000"/>
                </a:path>
                <a:tileRect/>
              </a:gra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7806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06624" y="404664"/>
            <a:ext cx="7997824" cy="5878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 i="1" dirty="0" smtClean="0">
                <a:solidFill>
                  <a:schemeClr val="tx2"/>
                </a:solidFill>
              </a:rPr>
              <a:t>Metodický list :</a:t>
            </a:r>
            <a:endParaRPr lang="cs-CZ" sz="3200" b="1" i="1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dirty="0" smtClean="0">
                <a:solidFill>
                  <a:schemeClr val="tx2"/>
                </a:solidFill>
              </a:rPr>
              <a:t>Materiál je určen žákům 2.stupně. Je zaměřený na minulý čas prostý </a:t>
            </a:r>
            <a:r>
              <a:rPr lang="cs-CZ" sz="2000" dirty="0" err="1" smtClean="0">
                <a:solidFill>
                  <a:schemeClr val="tx2"/>
                </a:solidFill>
              </a:rPr>
              <a:t>neprav.slovesa</a:t>
            </a:r>
            <a:r>
              <a:rPr lang="cs-CZ" sz="2000" dirty="0" smtClean="0">
                <a:solidFill>
                  <a:schemeClr val="tx2"/>
                </a:solidFill>
              </a:rPr>
              <a:t> – tvary </a:t>
            </a:r>
            <a:r>
              <a:rPr lang="cs-CZ" sz="2000" dirty="0" err="1" smtClean="0">
                <a:solidFill>
                  <a:schemeClr val="tx2"/>
                </a:solidFill>
              </a:rPr>
              <a:t>min.času</a:t>
            </a:r>
            <a:r>
              <a:rPr lang="cs-CZ" sz="2000" dirty="0" smtClean="0">
                <a:solidFill>
                  <a:schemeClr val="tx2"/>
                </a:solidFill>
              </a:rPr>
              <a:t>, oznamovací, tázací, záporná věta, krátké odpovědi.</a:t>
            </a: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Snímek 2 :  </a:t>
            </a:r>
            <a:r>
              <a:rPr lang="cs-CZ" sz="2000" dirty="0" smtClean="0">
                <a:solidFill>
                  <a:schemeClr val="tx2"/>
                </a:solidFill>
              </a:rPr>
              <a:t>tvary </a:t>
            </a:r>
            <a:r>
              <a:rPr lang="cs-CZ" sz="2000" dirty="0" err="1" smtClean="0">
                <a:solidFill>
                  <a:schemeClr val="tx2"/>
                </a:solidFill>
              </a:rPr>
              <a:t>min.času</a:t>
            </a:r>
            <a:r>
              <a:rPr lang="cs-CZ" sz="2000" dirty="0" smtClean="0">
                <a:solidFill>
                  <a:schemeClr val="tx2"/>
                </a:solidFill>
              </a:rPr>
              <a:t> nepravidelných sloves</a:t>
            </a:r>
          </a:p>
          <a:p>
            <a:pPr eaLnBrk="1" hangingPunct="1"/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Snímek 3,4 :  </a:t>
            </a:r>
            <a:r>
              <a:rPr lang="cs-CZ" sz="2000" dirty="0" smtClean="0">
                <a:solidFill>
                  <a:schemeClr val="tx2"/>
                </a:solidFill>
              </a:rPr>
              <a:t>spojování vhodných výrazů ze dvou sloupců + doplnění správného tvaru slovesa</a:t>
            </a:r>
          </a:p>
          <a:p>
            <a:pPr eaLnBrk="1" hangingPunct="1"/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Snímek 5 : </a:t>
            </a:r>
            <a:r>
              <a:rPr lang="cs-CZ" sz="2000" dirty="0" smtClean="0">
                <a:solidFill>
                  <a:schemeClr val="tx2"/>
                </a:solidFill>
              </a:rPr>
              <a:t>teoretická část – otázka a zápor</a:t>
            </a:r>
          </a:p>
          <a:p>
            <a:pPr eaLnBrk="1" hangingPunct="1"/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r>
              <a:rPr lang="cs-CZ" b="1" dirty="0" smtClean="0">
                <a:solidFill>
                  <a:schemeClr val="tx2"/>
                </a:solidFill>
              </a:rPr>
              <a:t>Snímek 6,7,8 :</a:t>
            </a:r>
            <a:r>
              <a:rPr lang="cs-CZ" dirty="0" smtClean="0">
                <a:solidFill>
                  <a:schemeClr val="tx2"/>
                </a:solidFill>
              </a:rPr>
              <a:t>  procvičování </a:t>
            </a:r>
            <a:r>
              <a:rPr lang="cs-CZ" dirty="0" err="1" smtClean="0">
                <a:solidFill>
                  <a:schemeClr val="tx2"/>
                </a:solidFill>
              </a:rPr>
              <a:t>ozn</a:t>
            </a:r>
            <a:r>
              <a:rPr lang="cs-CZ" dirty="0" smtClean="0">
                <a:solidFill>
                  <a:schemeClr val="tx2"/>
                </a:solidFill>
              </a:rPr>
              <a:t>., tázací a záporné věty v </a:t>
            </a:r>
            <a:r>
              <a:rPr lang="cs-CZ" dirty="0" err="1" smtClean="0">
                <a:solidFill>
                  <a:schemeClr val="tx2"/>
                </a:solidFill>
              </a:rPr>
              <a:t>min.čase</a:t>
            </a:r>
            <a:endParaRPr lang="cs-CZ" dirty="0" smtClean="0">
              <a:solidFill>
                <a:schemeClr val="tx2"/>
              </a:solidFill>
            </a:endParaRPr>
          </a:p>
          <a:p>
            <a:pPr eaLnBrk="1" hangingPunct="1"/>
            <a:endParaRPr lang="cs-CZ" dirty="0">
              <a:solidFill>
                <a:schemeClr val="tx2"/>
              </a:solidFill>
            </a:endParaRPr>
          </a:p>
          <a:p>
            <a:pPr eaLnBrk="1" hangingPunct="1"/>
            <a:r>
              <a:rPr lang="cs-CZ" b="1" dirty="0" smtClean="0">
                <a:solidFill>
                  <a:schemeClr val="tx2"/>
                </a:solidFill>
              </a:rPr>
              <a:t>Snímek 9 :  </a:t>
            </a:r>
            <a:r>
              <a:rPr lang="cs-CZ" dirty="0" smtClean="0">
                <a:solidFill>
                  <a:schemeClr val="tx2"/>
                </a:solidFill>
              </a:rPr>
              <a:t>doplnění sloves ve správném tvaru do příběhu, čtení příběhu, případně jeho překlad</a:t>
            </a:r>
          </a:p>
          <a:p>
            <a:pPr eaLnBrk="1" hangingPunct="1"/>
            <a:endParaRPr lang="cs-CZ" dirty="0">
              <a:solidFill>
                <a:schemeClr val="tx2"/>
              </a:solidFill>
            </a:endParaRPr>
          </a:p>
          <a:p>
            <a:pPr eaLnBrk="1" hangingPunct="1"/>
            <a:r>
              <a:rPr lang="cs-CZ" b="1" dirty="0" smtClean="0">
                <a:solidFill>
                  <a:schemeClr val="tx2"/>
                </a:solidFill>
              </a:rPr>
              <a:t>Snímek 10 :  </a:t>
            </a:r>
            <a:r>
              <a:rPr lang="cs-CZ" dirty="0" smtClean="0">
                <a:solidFill>
                  <a:schemeClr val="tx2"/>
                </a:solidFill>
              </a:rPr>
              <a:t>četba pohádky, určení jejího názvu , přepsání do </a:t>
            </a:r>
            <a:r>
              <a:rPr lang="cs-CZ" dirty="0" err="1" smtClean="0">
                <a:solidFill>
                  <a:schemeClr val="tx2"/>
                </a:solidFill>
              </a:rPr>
              <a:t>min.času</a:t>
            </a:r>
            <a:endParaRPr lang="cs-CZ" dirty="0" smtClean="0">
              <a:solidFill>
                <a:schemeClr val="tx2"/>
              </a:solidFill>
            </a:endParaRPr>
          </a:p>
          <a:p>
            <a:pPr eaLnBrk="1" hangingPunct="1"/>
            <a:endParaRPr lang="cs-CZ" dirty="0">
              <a:solidFill>
                <a:schemeClr val="tx2"/>
              </a:solidFill>
            </a:endParaRPr>
          </a:p>
          <a:p>
            <a:pPr eaLnBrk="1" hangingPunct="1"/>
            <a:r>
              <a:rPr lang="cs-CZ" b="1" dirty="0" smtClean="0">
                <a:solidFill>
                  <a:schemeClr val="tx2"/>
                </a:solidFill>
              </a:rPr>
              <a:t>Snímek 11 :  </a:t>
            </a:r>
            <a:r>
              <a:rPr lang="cs-CZ" dirty="0" smtClean="0">
                <a:solidFill>
                  <a:schemeClr val="tx2"/>
                </a:solidFill>
              </a:rPr>
              <a:t>kvíz + skladba věty + vyhledání správné 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243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552" y="620688"/>
            <a:ext cx="7632700" cy="3016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 i="1" dirty="0">
                <a:solidFill>
                  <a:schemeClr val="tx2"/>
                </a:solidFill>
              </a:rPr>
              <a:t>Použitý materiál :</a:t>
            </a:r>
          </a:p>
          <a:p>
            <a:pPr eaLnBrk="1" hangingPunct="1"/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>
                <a:solidFill>
                  <a:schemeClr val="tx2"/>
                </a:solidFill>
                <a:hlinkClick r:id="rId3"/>
              </a:rPr>
              <a:t>www.cmis.cz/dum</a:t>
            </a:r>
            <a:r>
              <a:rPr lang="cs-CZ" sz="2000" dirty="0">
                <a:solidFill>
                  <a:schemeClr val="tx2"/>
                </a:solidFill>
              </a:rPr>
              <a:t> - </a:t>
            </a:r>
            <a:r>
              <a:rPr lang="cs-CZ" sz="2000" dirty="0" smtClean="0">
                <a:solidFill>
                  <a:schemeClr val="tx2"/>
                </a:solidFill>
              </a:rPr>
              <a:t>obrázky</a:t>
            </a:r>
          </a:p>
          <a:p>
            <a:pPr eaLnBrk="1" hangingPunct="1"/>
            <a:r>
              <a:rPr lang="cs-CZ" sz="2000" b="1" i="1" dirty="0" smtClean="0">
                <a:solidFill>
                  <a:schemeClr val="tx2"/>
                </a:solidFill>
              </a:rPr>
              <a:t>Snímek 9  :  </a:t>
            </a:r>
            <a:r>
              <a:rPr lang="cs-CZ" sz="2000" dirty="0" smtClean="0">
                <a:solidFill>
                  <a:schemeClr val="tx2"/>
                </a:solidFill>
              </a:rPr>
              <a:t>http://www.rexo.cz/images/cs/omalovanky/Rytir-2.jpg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/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chemeClr val="tx2"/>
                </a:solidFill>
              </a:rPr>
              <a:t>Učebnice </a:t>
            </a:r>
            <a:r>
              <a:rPr lang="cs-CZ" sz="2000" b="1" dirty="0">
                <a:solidFill>
                  <a:schemeClr val="tx2"/>
                </a:solidFill>
              </a:rPr>
              <a:t>: </a:t>
            </a:r>
            <a:r>
              <a:rPr lang="cs-CZ" sz="2000" dirty="0">
                <a:solidFill>
                  <a:schemeClr val="tx2"/>
                </a:solidFill>
              </a:rPr>
              <a:t>	New </a:t>
            </a:r>
            <a:r>
              <a:rPr lang="cs-CZ" sz="2000" dirty="0" err="1">
                <a:solidFill>
                  <a:schemeClr val="tx2"/>
                </a:solidFill>
              </a:rPr>
              <a:t>Headway</a:t>
            </a:r>
            <a:r>
              <a:rPr lang="cs-CZ" sz="2000" dirty="0">
                <a:solidFill>
                  <a:schemeClr val="tx2"/>
                </a:solidFill>
              </a:rPr>
              <a:t> </a:t>
            </a:r>
            <a:r>
              <a:rPr lang="cs-CZ" sz="2000" dirty="0" err="1">
                <a:solidFill>
                  <a:schemeClr val="tx2"/>
                </a:solidFill>
              </a:rPr>
              <a:t>Pre-Intermediate</a:t>
            </a:r>
            <a:r>
              <a:rPr lang="cs-CZ" sz="2000" dirty="0">
                <a:solidFill>
                  <a:schemeClr val="tx2"/>
                </a:solidFill>
              </a:rPr>
              <a:t> and </a:t>
            </a:r>
            <a:r>
              <a:rPr lang="cs-CZ" sz="2000" dirty="0" err="1">
                <a:solidFill>
                  <a:schemeClr val="tx2"/>
                </a:solidFill>
              </a:rPr>
              <a:t>Intermediate</a:t>
            </a:r>
            <a:r>
              <a:rPr lang="cs-CZ" sz="2000" dirty="0">
                <a:solidFill>
                  <a:schemeClr val="tx2"/>
                </a:solidFill>
              </a:rPr>
              <a:t/>
            </a:r>
            <a:br>
              <a:rPr lang="cs-CZ" sz="2000" dirty="0">
                <a:solidFill>
                  <a:schemeClr val="tx2"/>
                </a:solidFill>
              </a:rPr>
            </a:br>
            <a:r>
              <a:rPr lang="cs-CZ" sz="2000" dirty="0">
                <a:solidFill>
                  <a:schemeClr val="tx2"/>
                </a:solidFill>
              </a:rPr>
              <a:t>		</a:t>
            </a:r>
            <a:r>
              <a:rPr lang="cs-CZ" sz="2000" dirty="0" err="1" smtClean="0">
                <a:solidFill>
                  <a:schemeClr val="tx2"/>
                </a:solidFill>
              </a:rPr>
              <a:t>Click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>
                <a:solidFill>
                  <a:schemeClr val="tx2"/>
                </a:solidFill>
              </a:rPr>
              <a:t>on 1</a:t>
            </a:r>
            <a:br>
              <a:rPr lang="cs-CZ" sz="2000" dirty="0">
                <a:solidFill>
                  <a:schemeClr val="tx2"/>
                </a:solidFill>
              </a:rPr>
            </a:br>
            <a:r>
              <a:rPr lang="cs-CZ" sz="2000" dirty="0">
                <a:solidFill>
                  <a:schemeClr val="tx2"/>
                </a:solidFill>
              </a:rPr>
              <a:t>		</a:t>
            </a:r>
            <a:r>
              <a:rPr lang="cs-CZ" sz="2000" dirty="0" smtClean="0">
                <a:solidFill>
                  <a:schemeClr val="tx2"/>
                </a:solidFill>
              </a:rPr>
              <a:t>Nejznámější </a:t>
            </a:r>
            <a:r>
              <a:rPr lang="cs-CZ" sz="2000" dirty="0">
                <a:solidFill>
                  <a:schemeClr val="tx2"/>
                </a:solidFill>
              </a:rPr>
              <a:t>pohádky – Učíme se anglicky (Joanna 			</a:t>
            </a:r>
            <a:r>
              <a:rPr lang="cs-CZ" sz="2000" dirty="0" err="1">
                <a:solidFill>
                  <a:schemeClr val="tx2"/>
                </a:solidFill>
              </a:rPr>
              <a:t>Zarańska</a:t>
            </a:r>
            <a:r>
              <a:rPr lang="cs-CZ" dirty="0">
                <a:solidFill>
                  <a:schemeClr val="tx2"/>
                </a:solidFill>
              </a:rPr>
              <a:t>)</a:t>
            </a:r>
          </a:p>
          <a:p>
            <a:pPr eaLnBrk="1" hangingPunct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08397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0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1456</Words>
  <Application>Microsoft Office PowerPoint</Application>
  <PresentationFormat>Předvádění na obrazovce (4:3)</PresentationFormat>
  <Paragraphs>198</Paragraphs>
  <Slides>14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12</vt:i4>
      </vt:variant>
      <vt:variant>
        <vt:lpstr>Nadpisy snímků</vt:lpstr>
      </vt:variant>
      <vt:variant>
        <vt:i4>14</vt:i4>
      </vt:variant>
    </vt:vector>
  </HeadingPairs>
  <TitlesOfParts>
    <vt:vector size="26" baseType="lpstr">
      <vt:lpstr>Motiv systému Office</vt:lpstr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6_Motiv sady Office</vt:lpstr>
      <vt:lpstr>7_Motiv sady Office</vt:lpstr>
      <vt:lpstr>8_Motiv sady Office</vt:lpstr>
      <vt:lpstr>9_Motiv sady Office</vt:lpstr>
      <vt:lpstr>10_Motiv sady Office</vt:lpstr>
      <vt:lpstr>Past Tense Simple – minulý čas jednoduchý nepravidelná slovesa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Tense Simple – minulý čas jednoduchý nepravidelná slovesa</dc:title>
  <dc:creator>Hana Martínková</dc:creator>
  <cp:lastModifiedBy>Dana</cp:lastModifiedBy>
  <cp:revision>10</cp:revision>
  <dcterms:created xsi:type="dcterms:W3CDTF">2013-02-22T17:42:04Z</dcterms:created>
  <dcterms:modified xsi:type="dcterms:W3CDTF">2013-03-11T15:36:42Z</dcterms:modified>
</cp:coreProperties>
</file>