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81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61F710A-0DA5-4AEB-9120-309C069CC600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9840520-8F1D-498A-BC12-78BDBD3F5A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2636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myši zobrazíte řešení.</a:t>
            </a: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8D2E3C-AC15-4040-96A2-490530435BB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myši zobrazíte řešení.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AF05959-CCCC-46FB-954E-C84104116E3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Klepnutím myši zobrazíte výsledek.</a:t>
            </a:r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B2F110-AA7C-496E-94DE-96D397E3123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E5F59-248F-4F8C-B47C-D9AD4F1E7E43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420F7-CBDB-415F-A99A-D30441510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595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81BCF-320D-49E5-B740-A599AD6C13F5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F72D7-C7CF-4BE7-BC93-66FC63ABE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B668F-008F-4551-AB7F-C593BE2882C4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1418E-82E0-4A17-9A1D-8B6E8EE23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277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18592-99CA-4DBE-8E02-67ED717725E4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B15-B7F0-4B80-BABF-7B32018AF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282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7EB81-225C-4B07-A15C-392E87F95977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DCD33-D0AA-4F3A-A7BC-CE3D4282F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047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09A75-965F-4C26-89B1-7450BAA1455E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6A741-172B-4434-B1AA-DB13FD038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511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F7838-C41F-494F-B8F2-CEAF1FC11FD2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5B3DD-AA23-4A27-96A2-20271A455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39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B3B28-2C57-49E7-B425-5DD490D338B5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F0A3C-F18F-4C59-8979-D3F084981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98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5F83E-07AD-491A-9D0F-80759D6A96EE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ECB01-3DF9-47B6-BB41-88411E96B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233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E2E9F-5FB3-4773-999A-6411998DAC88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A7DB1-6911-453C-9071-F010F8308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773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6AE22-E214-4D9E-BEF9-DD04C51B617D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8CC63-B523-41FC-9A30-E1AC89B54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504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1F75E9-49FF-4384-B23C-758F31C300A9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EB6003-8453-488D-B4DB-D26EC5A66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orovna.cz/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650" y="3068638"/>
            <a:ext cx="7772400" cy="14700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Past Tense Simple – minulý čas jednoduchý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 smtClean="0">
                <a:solidFill>
                  <a:srgbClr val="FF0000"/>
                </a:solidFill>
              </a:rPr>
              <a:t>sloveso „be“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5105400"/>
            <a:ext cx="8856662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</a:t>
            </a:r>
            <a:r>
              <a:rPr lang="cs-CZ" sz="20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Ing.Hana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Martínková, ZŠ a MŠ Hazlov, </a:t>
            </a:r>
            <a:r>
              <a:rPr lang="cs-CZ" sz="20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okr.Cheb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Dostupné z 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dumy.cz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a stránek školy zshazlov.cz.</a:t>
            </a:r>
            <a:b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Financováno z ESF a státního rozpočtu.</a:t>
            </a:r>
            <a:endParaRPr lang="cs-CZ" sz="20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550" y="1778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Obdélník 6"/>
          <p:cNvSpPr>
            <a:spLocks noChangeArrowheads="1"/>
          </p:cNvSpPr>
          <p:nvPr/>
        </p:nvSpPr>
        <p:spPr bwMode="auto">
          <a:xfrm>
            <a:off x="936625" y="1795463"/>
            <a:ext cx="72009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000000"/>
                </a:solidFill>
                <a:latin typeface="Arial" charset="0"/>
              </a:rPr>
              <a:t>VY_32_INOVACE_18_Anglický jazyk_</a:t>
            </a:r>
          </a:p>
          <a:p>
            <a:pPr algn="ctr"/>
            <a:r>
              <a:rPr lang="cs-CZ" sz="2400" b="1">
                <a:solidFill>
                  <a:srgbClr val="000000"/>
                </a:solidFill>
                <a:latin typeface="Arial" charset="0"/>
              </a:rPr>
              <a:t>2.stupeň_04_Minulý čas-sloveso být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93713" y="295275"/>
            <a:ext cx="8229600" cy="1143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331640" y="404664"/>
            <a:ext cx="6552728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Past Tense </a:t>
            </a:r>
            <a:r>
              <a:rPr lang="cs-CZ" sz="5400" b="1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Simple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Šipka dolů 4"/>
          <p:cNvSpPr/>
          <p:nvPr/>
        </p:nvSpPr>
        <p:spPr>
          <a:xfrm rot="1405318">
            <a:off x="1660525" y="1600200"/>
            <a:ext cx="495300" cy="2384425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140200" y="1700213"/>
            <a:ext cx="503238" cy="3600450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 rot="20557129">
            <a:off x="6765925" y="1654175"/>
            <a:ext cx="493713" cy="2384425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9" name="TextovéPole 7"/>
          <p:cNvSpPr txBox="1">
            <a:spLocks noChangeArrowheads="1"/>
          </p:cNvSpPr>
          <p:nvPr/>
        </p:nvSpPr>
        <p:spPr bwMode="auto">
          <a:xfrm>
            <a:off x="3924300" y="5516563"/>
            <a:ext cx="1439863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/>
              <a:t>„be“</a:t>
            </a:r>
          </a:p>
        </p:txBody>
      </p:sp>
      <p:sp>
        <p:nvSpPr>
          <p:cNvPr id="3080" name="TextovéPole 8"/>
          <p:cNvSpPr txBox="1">
            <a:spLocks noChangeArrowheads="1"/>
          </p:cNvSpPr>
          <p:nvPr/>
        </p:nvSpPr>
        <p:spPr bwMode="auto">
          <a:xfrm>
            <a:off x="179388" y="4076700"/>
            <a:ext cx="3455987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/>
              <a:t>pravidelná slovesa</a:t>
            </a:r>
          </a:p>
        </p:txBody>
      </p:sp>
      <p:sp>
        <p:nvSpPr>
          <p:cNvPr id="3081" name="TextovéPole 9"/>
          <p:cNvSpPr txBox="1">
            <a:spLocks noChangeArrowheads="1"/>
          </p:cNvSpPr>
          <p:nvPr/>
        </p:nvSpPr>
        <p:spPr bwMode="auto">
          <a:xfrm>
            <a:off x="5148263" y="4149725"/>
            <a:ext cx="3816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/>
              <a:t>nepravidelná slovesa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u="sng" dirty="0" smtClean="0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Časování slovesa „to </a:t>
            </a:r>
            <a:r>
              <a:rPr lang="cs-CZ" sz="3200" b="1" u="sng" dirty="0" err="1" smtClean="0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be</a:t>
            </a:r>
            <a:r>
              <a:rPr lang="cs-CZ" sz="3200" b="1" u="sng" dirty="0" smtClean="0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“ – oznamovací věta</a:t>
            </a:r>
            <a:endParaRPr lang="cs-CZ" sz="3200" b="1" u="sng" dirty="0">
              <a:ln w="11430"/>
              <a:solidFill>
                <a:schemeClr val="tx2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		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já</a:t>
            </a:r>
            <a:r>
              <a:rPr lang="cs-CZ" b="1" dirty="0" smtClean="0">
                <a:solidFill>
                  <a:srgbClr val="C00000"/>
                </a:solidFill>
              </a:rPr>
              <a:t>	jsem byl/a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you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ty</a:t>
            </a:r>
            <a:r>
              <a:rPr lang="cs-CZ" b="1" dirty="0" smtClean="0">
                <a:solidFill>
                  <a:srgbClr val="C00000"/>
                </a:solidFill>
              </a:rPr>
              <a:t>	jsi byl/a</a:t>
            </a:r>
            <a:endParaRPr lang="cs-CZ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/>
                </a:solidFill>
              </a:rPr>
              <a:t>he </a:t>
            </a:r>
            <a:r>
              <a:rPr lang="cs-CZ" dirty="0" smtClean="0"/>
              <a:t>  	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on</a:t>
            </a:r>
            <a:r>
              <a:rPr lang="cs-CZ" b="1" dirty="0" smtClean="0">
                <a:solidFill>
                  <a:srgbClr val="C00000"/>
                </a:solidFill>
              </a:rPr>
              <a:t>	byl</a:t>
            </a:r>
            <a:endParaRPr lang="cs-CZ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she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  	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ona</a:t>
            </a:r>
            <a:r>
              <a:rPr lang="cs-CZ" b="1" dirty="0" smtClean="0">
                <a:solidFill>
                  <a:srgbClr val="C00000"/>
                </a:solidFill>
              </a:rPr>
              <a:t>	byla</a:t>
            </a:r>
            <a:endParaRPr lang="cs-CZ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it</a:t>
            </a:r>
            <a:r>
              <a:rPr lang="cs-CZ" dirty="0" smtClean="0"/>
              <a:t>      	</a:t>
            </a: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ono</a:t>
            </a:r>
            <a:r>
              <a:rPr lang="cs-CZ" b="1" dirty="0" smtClean="0">
                <a:solidFill>
                  <a:srgbClr val="C00000"/>
                </a:solidFill>
              </a:rPr>
              <a:t>	bylo</a:t>
            </a:r>
            <a:endParaRPr lang="cs-CZ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we</a:t>
            </a:r>
            <a:r>
              <a:rPr lang="cs-CZ" dirty="0" smtClean="0"/>
              <a:t>    	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my</a:t>
            </a:r>
            <a:r>
              <a:rPr lang="cs-CZ" b="1" dirty="0" smtClean="0">
                <a:solidFill>
                  <a:srgbClr val="C00000"/>
                </a:solidFill>
              </a:rPr>
              <a:t>	jsme byli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you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 			</a:t>
            </a:r>
            <a:r>
              <a:rPr lang="cs-CZ" b="1" dirty="0">
                <a:solidFill>
                  <a:schemeClr val="tx2"/>
                </a:solidFill>
              </a:rPr>
              <a:t>vy</a:t>
            </a:r>
            <a:r>
              <a:rPr lang="cs-CZ" b="1" dirty="0" smtClean="0">
                <a:solidFill>
                  <a:srgbClr val="C00000"/>
                </a:solidFill>
              </a:rPr>
              <a:t>	jste byli	</a:t>
            </a:r>
            <a:endParaRPr lang="cs-CZ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solidFill>
                  <a:schemeClr val="tx2"/>
                </a:solidFill>
              </a:rPr>
              <a:t>they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C00000"/>
                </a:solidFill>
              </a:rPr>
              <a:t>were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>
                <a:solidFill>
                  <a:schemeClr val="tx2"/>
                </a:solidFill>
              </a:rPr>
              <a:t>oni</a:t>
            </a:r>
            <a:r>
              <a:rPr lang="cs-CZ" b="1" dirty="0" smtClean="0">
                <a:solidFill>
                  <a:srgbClr val="C00000"/>
                </a:solidFill>
              </a:rPr>
              <a:t>	byli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39750" y="404813"/>
            <a:ext cx="81359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b="1" u="sng">
                <a:solidFill>
                  <a:schemeClr val="tx2"/>
                </a:solidFill>
                <a:latin typeface="Comic Sans MS" pitchFamily="66" charset="0"/>
              </a:rPr>
              <a:t>Fill in the correct  verb form – was or were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0" y="1268413"/>
            <a:ext cx="9144000" cy="508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At four o´clock  I ______________  in my room, not in the living room.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She _________________  my sister´s  best friend.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You ______________________  very friendly to me.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The bananas  ___________________ in the fridge, not on the table.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It  ______________ a great match and you ______________fantastic.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Our teacher  _________________  angry.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Jane and Nick _____________________  at the shopping centre.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We ____________________  at the cinema yesterday.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My books ___________________  on my desk.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r>
              <a:rPr lang="cs-CZ" sz="2000"/>
              <a:t>They _________________  very hungry last night.</a:t>
            </a:r>
          </a:p>
          <a:p>
            <a:pPr eaLnBrk="1" hangingPunct="1">
              <a:lnSpc>
                <a:spcPct val="150000"/>
              </a:lnSpc>
              <a:buFontTx/>
              <a:buAutoNum type="arabicPeriod"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740650" y="1341438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was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7400" y="1773238"/>
            <a:ext cx="1081088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was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425" y="2205038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750" y="2708275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7625" y="3141663"/>
            <a:ext cx="147637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was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/</a:t>
            </a: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9338" y="3644900"/>
            <a:ext cx="108108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was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388" y="4076700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325" y="4508500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625" y="5013325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525" y="5445125"/>
            <a:ext cx="10795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were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260350"/>
            <a:ext cx="8713787" cy="10779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+mn-cs"/>
              </a:rPr>
              <a:t>Časování slovesa „to </a:t>
            </a:r>
            <a:r>
              <a:rPr lang="cs-CZ" sz="3200" b="1" u="sng" dirty="0" err="1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+mn-cs"/>
              </a:rPr>
              <a:t>be</a:t>
            </a:r>
            <a:r>
              <a:rPr lang="cs-CZ" sz="3200" b="1" u="sng" dirty="0">
                <a:ln w="11430"/>
                <a:solidFill>
                  <a:schemeClr val="tx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  <a:cs typeface="+mn-cs"/>
              </a:rPr>
              <a:t>“ – tázací, záporná věta a krátká odpověď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388" y="1628775"/>
          <a:ext cx="8785224" cy="485140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928408"/>
                <a:gridCol w="2928408"/>
                <a:gridCol w="29284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Questions</a:t>
                      </a:r>
                      <a:r>
                        <a:rPr lang="cs-CZ" dirty="0" smtClean="0"/>
                        <a:t> ?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answers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Was</a:t>
                      </a:r>
                      <a:r>
                        <a:rPr lang="cs-CZ" b="1" dirty="0" smtClean="0"/>
                        <a:t> I </a:t>
                      </a:r>
                      <a:r>
                        <a:rPr lang="cs-CZ" b="1" dirty="0" err="1" smtClean="0"/>
                        <a:t>good</a:t>
                      </a:r>
                      <a:r>
                        <a:rPr lang="cs-CZ" b="1" dirty="0" smtClean="0"/>
                        <a:t>? </a:t>
                      </a:r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sz="1800" dirty="0" smtClean="0"/>
                        <a:t>(Byla jsem dobrá?)</a:t>
                      </a:r>
                      <a:endParaRPr lang="cs-CZ" sz="1800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wasn</a:t>
                      </a:r>
                      <a:r>
                        <a:rPr lang="cs-CZ" b="1" dirty="0" smtClean="0"/>
                        <a:t>´t  </a:t>
                      </a:r>
                      <a:r>
                        <a:rPr lang="cs-CZ" b="1" dirty="0" err="1" smtClean="0"/>
                        <a:t>good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not </a:t>
                      </a:r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./No, I </a:t>
                      </a:r>
                      <a:r>
                        <a:rPr lang="cs-CZ" dirty="0" err="1" smtClean="0"/>
                        <a:t>wasn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you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(Byl jsi tam?)</a:t>
                      </a:r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weren</a:t>
                      </a:r>
                      <a:r>
                        <a:rPr lang="cs-CZ" b="1" dirty="0" smtClean="0"/>
                        <a:t>´t  </a:t>
                      </a:r>
                      <a:r>
                        <a:rPr lang="cs-CZ" b="1" dirty="0" err="1" smtClean="0"/>
                        <a:t>there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not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./No,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Was</a:t>
                      </a:r>
                      <a:r>
                        <a:rPr lang="cs-CZ" b="1" dirty="0" smtClean="0"/>
                        <a:t> he </a:t>
                      </a:r>
                      <a:r>
                        <a:rPr lang="cs-CZ" b="1" dirty="0" err="1" smtClean="0"/>
                        <a:t>at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home</a:t>
                      </a:r>
                      <a:r>
                        <a:rPr lang="cs-CZ" b="1" dirty="0" smtClean="0"/>
                        <a:t>?</a:t>
                      </a:r>
                    </a:p>
                    <a:p>
                      <a:r>
                        <a:rPr lang="cs-CZ" sz="1800" dirty="0" smtClean="0"/>
                        <a:t>(Byl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800" dirty="0" smtClean="0"/>
                        <a:t>doma?)</a:t>
                      </a:r>
                      <a:endParaRPr lang="cs-CZ" sz="1800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 </a:t>
                      </a:r>
                      <a:r>
                        <a:rPr lang="cs-CZ" b="1" dirty="0" err="1" smtClean="0"/>
                        <a:t>wasn</a:t>
                      </a:r>
                      <a:r>
                        <a:rPr lang="cs-CZ" b="1" dirty="0" smtClean="0"/>
                        <a:t>´t  </a:t>
                      </a:r>
                      <a:r>
                        <a:rPr lang="cs-CZ" b="1" dirty="0" err="1" smtClean="0"/>
                        <a:t>at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home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not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home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he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./No, he </a:t>
                      </a:r>
                      <a:r>
                        <a:rPr lang="cs-CZ" dirty="0" err="1" smtClean="0"/>
                        <a:t>wasn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at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home</a:t>
                      </a:r>
                      <a:r>
                        <a:rPr lang="cs-CZ" b="1" dirty="0" smtClean="0"/>
                        <a:t>?</a:t>
                      </a:r>
                    </a:p>
                    <a:p>
                      <a:r>
                        <a:rPr lang="cs-CZ" sz="1800" b="0" dirty="0" smtClean="0"/>
                        <a:t>(Byla doma?)</a:t>
                      </a:r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wasn</a:t>
                      </a:r>
                      <a:r>
                        <a:rPr lang="cs-CZ" b="1" dirty="0" smtClean="0"/>
                        <a:t>´t  </a:t>
                      </a:r>
                      <a:r>
                        <a:rPr lang="cs-CZ" b="1" dirty="0" err="1" smtClean="0"/>
                        <a:t>at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home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not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home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./No, he </a:t>
                      </a:r>
                      <a:r>
                        <a:rPr lang="cs-CZ" dirty="0" err="1" smtClean="0"/>
                        <a:t>wasn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hot</a:t>
                      </a:r>
                      <a:r>
                        <a:rPr lang="cs-CZ" b="1" dirty="0" smtClean="0"/>
                        <a:t> ?</a:t>
                      </a:r>
                    </a:p>
                    <a:p>
                      <a:r>
                        <a:rPr lang="cs-CZ" sz="1800" dirty="0" smtClean="0"/>
                        <a:t>(Bylo horko?)</a:t>
                      </a:r>
                      <a:endParaRPr lang="cs-CZ" sz="1800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wasn</a:t>
                      </a:r>
                      <a:r>
                        <a:rPr lang="cs-CZ" b="1" dirty="0" smtClean="0"/>
                        <a:t>´t  </a:t>
                      </a:r>
                      <a:r>
                        <a:rPr lang="cs-CZ" b="1" dirty="0" err="1" smtClean="0"/>
                        <a:t>hot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not </a:t>
                      </a:r>
                      <a:r>
                        <a:rPr lang="cs-CZ" dirty="0" err="1" smtClean="0"/>
                        <a:t>hot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./No,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wasn</a:t>
                      </a:r>
                      <a:r>
                        <a:rPr lang="cs-CZ" baseline="0" dirty="0" smtClean="0"/>
                        <a:t>´</a:t>
                      </a:r>
                      <a:r>
                        <a:rPr lang="cs-CZ" baseline="0" dirty="0" err="1" smtClean="0"/>
                        <a:t>t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Were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here</a:t>
                      </a:r>
                      <a:r>
                        <a:rPr lang="cs-CZ" b="1" dirty="0" smtClean="0"/>
                        <a:t>?</a:t>
                      </a:r>
                    </a:p>
                    <a:p>
                      <a:r>
                        <a:rPr lang="cs-CZ" sz="1800" dirty="0" smtClean="0"/>
                        <a:t>(Byli jsme tu?)</a:t>
                      </a:r>
                      <a:endParaRPr lang="cs-CZ" sz="1800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weren</a:t>
                      </a:r>
                      <a:r>
                        <a:rPr lang="cs-CZ" b="1" dirty="0" smtClean="0"/>
                        <a:t>´t</a:t>
                      </a:r>
                      <a:r>
                        <a:rPr lang="cs-CZ" b="1" baseline="0" dirty="0" smtClean="0"/>
                        <a:t>  </a:t>
                      </a:r>
                      <a:r>
                        <a:rPr lang="cs-CZ" b="1" baseline="0" dirty="0" err="1" smtClean="0"/>
                        <a:t>here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were</a:t>
                      </a:r>
                      <a:r>
                        <a:rPr lang="cs-CZ" baseline="0" dirty="0" smtClean="0"/>
                        <a:t> not </a:t>
                      </a:r>
                      <a:r>
                        <a:rPr lang="cs-CZ" baseline="0" dirty="0" err="1" smtClean="0"/>
                        <a:t>here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./No,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Were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outside</a:t>
                      </a:r>
                      <a:r>
                        <a:rPr lang="cs-CZ" b="1" dirty="0" smtClean="0"/>
                        <a:t>?</a:t>
                      </a:r>
                    </a:p>
                    <a:p>
                      <a:r>
                        <a:rPr lang="cs-CZ" sz="1800" dirty="0" smtClean="0"/>
                        <a:t>(Byli</a:t>
                      </a:r>
                      <a:r>
                        <a:rPr lang="cs-CZ" sz="1800" baseline="0" dirty="0" smtClean="0"/>
                        <a:t> venku?)</a:t>
                      </a:r>
                      <a:endParaRPr lang="cs-CZ" sz="1800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weren</a:t>
                      </a:r>
                      <a:r>
                        <a:rPr lang="cs-CZ" b="1" dirty="0" smtClean="0"/>
                        <a:t>´t</a:t>
                      </a:r>
                      <a:r>
                        <a:rPr lang="cs-CZ" b="1" baseline="0" dirty="0" smtClean="0"/>
                        <a:t>  </a:t>
                      </a:r>
                      <a:r>
                        <a:rPr lang="cs-CZ" b="1" baseline="0" dirty="0" err="1" smtClean="0"/>
                        <a:t>outside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were</a:t>
                      </a:r>
                      <a:r>
                        <a:rPr lang="cs-CZ" baseline="0" dirty="0" smtClean="0"/>
                        <a:t> not </a:t>
                      </a:r>
                      <a:r>
                        <a:rPr lang="cs-CZ" baseline="0" dirty="0" err="1" smtClean="0"/>
                        <a:t>outside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./No,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weren</a:t>
                      </a:r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1443" marR="91443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1187450" y="476250"/>
            <a:ext cx="70564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u="sng">
                <a:solidFill>
                  <a:srgbClr val="002060"/>
                </a:solidFill>
                <a:latin typeface="Comic Sans MS" pitchFamily="66" charset="0"/>
              </a:rPr>
              <a:t>Complete the sentences with Past Simple of be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95288" y="1773238"/>
            <a:ext cx="7705725" cy="373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Robert  __________________  (not)  at school yesterday.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____________________   you at home yesterday  afternoon?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Where ______________________ Jenny born?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She _____________________ born  in Birmingham.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They ___________________  (not)  in London on Sunday afternoon.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_______________________  he at the theatre last night?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How old _________________  you at 2003?</a:t>
            </a:r>
          </a:p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 sz="2000"/>
              <a:t>My last birthday party __________________  three years ago.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323850" y="5732463"/>
            <a:ext cx="7272338" cy="40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b="1">
                <a:solidFill>
                  <a:srgbClr val="002060"/>
                </a:solidFill>
              </a:rPr>
              <a:t>Solution :  wasn´t, were, was, was, weren´t, was, were, was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23850" y="5589588"/>
            <a:ext cx="6769100" cy="863600"/>
            <a:chOff x="323528" y="5589240"/>
            <a:chExt cx="6768752" cy="864096"/>
          </a:xfrm>
        </p:grpSpPr>
        <p:sp>
          <p:nvSpPr>
            <p:cNvPr id="5" name="Zaoblený obdélník 4"/>
            <p:cNvSpPr/>
            <p:nvPr/>
          </p:nvSpPr>
          <p:spPr>
            <a:xfrm>
              <a:off x="323528" y="5589240"/>
              <a:ext cx="6768752" cy="86409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175" name="TextovéPole 5"/>
            <p:cNvSpPr txBox="1">
              <a:spLocks noChangeArrowheads="1"/>
            </p:cNvSpPr>
            <p:nvPr/>
          </p:nvSpPr>
          <p:spPr bwMode="auto">
            <a:xfrm>
              <a:off x="1979712" y="5877272"/>
              <a:ext cx="360040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cs-CZ" sz="2400" b="1">
                  <a:solidFill>
                    <a:schemeClr val="bg1"/>
                  </a:solidFill>
                </a:rPr>
                <a:t>Solution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611188" y="333375"/>
            <a:ext cx="74898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u="sng">
                <a:solidFill>
                  <a:srgbClr val="002060"/>
                </a:solidFill>
                <a:latin typeface="Comic Sans MS" pitchFamily="66" charset="0"/>
              </a:rPr>
              <a:t>Fill in  </a:t>
            </a:r>
            <a:r>
              <a:rPr lang="cs-CZ" sz="2400" b="1" i="1" u="sng">
                <a:solidFill>
                  <a:srgbClr val="002060"/>
                </a:solidFill>
                <a:latin typeface="Comic Sans MS" pitchFamily="66" charset="0"/>
              </a:rPr>
              <a:t>was, were, wasn´t, weren´t, is, are or aren´t.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95288" y="1196975"/>
            <a:ext cx="8424862" cy="549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50000"/>
              </a:lnSpc>
              <a:buFontTx/>
              <a:buAutoNum type="arabicParenR"/>
            </a:pPr>
            <a:r>
              <a:rPr lang="cs-CZ"/>
              <a:t>A:  _______________  you with Tanya last night?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B:  No,  I ________________.  I _______________at home. Tanya ______________ out with Steve. They  __________________ at the cinema.</a:t>
            </a:r>
          </a:p>
          <a:p>
            <a:pPr eaLnBrk="1" hangingPunct="1">
              <a:lnSpc>
                <a:spcPct val="150000"/>
              </a:lnSpc>
              <a:buFontTx/>
              <a:buAutoNum type="arabicParenR" startAt="2"/>
            </a:pPr>
            <a:r>
              <a:rPr lang="cs-CZ"/>
              <a:t>A: Where  __________________ the children yesterday?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B:  They  __________________  in the park.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A:  _____________________ you with them ?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B:  No, I _______________ . Steve  ________________  with them.  I  ____________ at work.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A: Where  _____________________ the children now ?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B:  They ___________________ in their bedroom.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A:  _________________  they sleeping?</a:t>
            </a:r>
          </a:p>
          <a:p>
            <a:pPr eaLnBrk="1" hangingPunct="1">
              <a:lnSpc>
                <a:spcPct val="150000"/>
              </a:lnSpc>
            </a:pPr>
            <a:r>
              <a:rPr lang="cs-CZ"/>
              <a:t>	B:  No, they _________________ . Josh _____________ listening  to music and  Bob ______________ tidying the wardrobe.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8538" y="1196975"/>
            <a:ext cx="7905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were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916238" y="1628775"/>
            <a:ext cx="7921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wasn´t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9338" y="1628775"/>
            <a:ext cx="72072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027988" y="1628775"/>
            <a:ext cx="72072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84663" y="2060575"/>
            <a:ext cx="7921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were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03575" y="2492375"/>
            <a:ext cx="792163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were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03575" y="2924175"/>
            <a:ext cx="720725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were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87675" y="3284538"/>
            <a:ext cx="6477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were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0338" y="3716338"/>
            <a:ext cx="792162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wasn´t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64163" y="3716338"/>
            <a:ext cx="6477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172450" y="3716338"/>
            <a:ext cx="64770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was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635375" y="4508500"/>
            <a:ext cx="649288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are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276600" y="4941888"/>
            <a:ext cx="5746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are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700338" y="5373688"/>
            <a:ext cx="503237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are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276600" y="5732463"/>
            <a:ext cx="719138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aren´t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651500" y="5732463"/>
            <a:ext cx="433388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is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051050" y="6165850"/>
            <a:ext cx="4333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1600" b="1">
                <a:solidFill>
                  <a:srgbClr val="FF0000"/>
                </a:solidFill>
              </a:rPr>
              <a:t>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606425" y="404813"/>
            <a:ext cx="7997825" cy="467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>
                <a:solidFill>
                  <a:schemeClr val="tx2"/>
                </a:solidFill>
              </a:rPr>
              <a:t>Metodický list :</a:t>
            </a:r>
          </a:p>
          <a:p>
            <a:pPr eaLnBrk="1" hangingPunct="1"/>
            <a:endParaRPr lang="cs-CZ" sz="3200" b="1" i="1">
              <a:solidFill>
                <a:schemeClr val="tx2"/>
              </a:solidFill>
            </a:endParaRPr>
          </a:p>
          <a:p>
            <a:pPr eaLnBrk="1" hangingPunct="1"/>
            <a:r>
              <a:rPr lang="cs-CZ" sz="2000">
                <a:solidFill>
                  <a:schemeClr val="tx2"/>
                </a:solidFill>
              </a:rPr>
              <a:t>Materiál je určen žákům 2.stupně. Je zaměřený na minulý čas prostý slovesa </a:t>
            </a:r>
            <a:r>
              <a:rPr lang="cs-CZ" sz="2000" b="1">
                <a:solidFill>
                  <a:schemeClr val="tx2"/>
                </a:solidFill>
              </a:rPr>
              <a:t>být</a:t>
            </a:r>
            <a:r>
              <a:rPr lang="cs-CZ" sz="2000">
                <a:solidFill>
                  <a:schemeClr val="tx2"/>
                </a:solidFill>
              </a:rPr>
              <a:t> – tvary min.času, oznamovací, tázací, záporná věta, krátké odpovědi.</a:t>
            </a:r>
          </a:p>
          <a:p>
            <a:pPr eaLnBrk="1" hangingPunct="1"/>
            <a:endParaRPr lang="cs-CZ" sz="200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>
                <a:solidFill>
                  <a:schemeClr val="tx2"/>
                </a:solidFill>
              </a:rPr>
              <a:t>Snímek 3 :  </a:t>
            </a:r>
            <a:r>
              <a:rPr lang="cs-CZ" sz="2000">
                <a:solidFill>
                  <a:schemeClr val="tx2"/>
                </a:solidFill>
              </a:rPr>
              <a:t>tvary min.času slovesa </a:t>
            </a:r>
            <a:r>
              <a:rPr lang="cs-CZ" sz="2000" b="1">
                <a:solidFill>
                  <a:schemeClr val="tx2"/>
                </a:solidFill>
              </a:rPr>
              <a:t>být</a:t>
            </a:r>
          </a:p>
          <a:p>
            <a:pPr eaLnBrk="1" hangingPunct="1"/>
            <a:endParaRPr lang="cs-CZ" sz="200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>
                <a:solidFill>
                  <a:schemeClr val="tx2"/>
                </a:solidFill>
              </a:rPr>
              <a:t>Snímek 4 :  </a:t>
            </a:r>
            <a:r>
              <a:rPr lang="cs-CZ" sz="2000">
                <a:solidFill>
                  <a:schemeClr val="tx2"/>
                </a:solidFill>
              </a:rPr>
              <a:t>doplňování tvarů  </a:t>
            </a:r>
            <a:r>
              <a:rPr lang="cs-CZ" sz="2000" b="1">
                <a:solidFill>
                  <a:schemeClr val="tx2"/>
                </a:solidFill>
              </a:rPr>
              <a:t>was, were</a:t>
            </a:r>
          </a:p>
          <a:p>
            <a:pPr eaLnBrk="1" hangingPunct="1"/>
            <a:endParaRPr lang="cs-CZ" sz="2000">
              <a:solidFill>
                <a:schemeClr val="tx2"/>
              </a:solidFill>
            </a:endParaRPr>
          </a:p>
          <a:p>
            <a:pPr eaLnBrk="1" hangingPunct="1"/>
            <a:r>
              <a:rPr lang="cs-CZ" sz="2000" b="1">
                <a:solidFill>
                  <a:schemeClr val="tx2"/>
                </a:solidFill>
              </a:rPr>
              <a:t>Snímek 5 : </a:t>
            </a:r>
            <a:r>
              <a:rPr lang="cs-CZ" sz="2000">
                <a:solidFill>
                  <a:schemeClr val="tx2"/>
                </a:solidFill>
              </a:rPr>
              <a:t>teoretická část – otázka a zápor, krátké odpovědi</a:t>
            </a:r>
          </a:p>
          <a:p>
            <a:pPr eaLnBrk="1" hangingPunct="1"/>
            <a:endParaRPr lang="cs-CZ" sz="2000">
              <a:solidFill>
                <a:schemeClr val="tx2"/>
              </a:solidFill>
            </a:endParaRPr>
          </a:p>
          <a:p>
            <a:pPr eaLnBrk="1" hangingPunct="1"/>
            <a:r>
              <a:rPr lang="cs-CZ" b="1">
                <a:solidFill>
                  <a:schemeClr val="tx2"/>
                </a:solidFill>
              </a:rPr>
              <a:t>Snímek 6,7 :</a:t>
            </a:r>
            <a:r>
              <a:rPr lang="cs-CZ">
                <a:solidFill>
                  <a:schemeClr val="tx2"/>
                </a:solidFill>
              </a:rPr>
              <a:t>  procvičování ozn., tázací a záporné věty</a:t>
            </a:r>
          </a:p>
          <a:p>
            <a:pPr eaLnBrk="1" hangingPunct="1"/>
            <a:endParaRPr lang="cs-CZ">
              <a:solidFill>
                <a:schemeClr val="tx2"/>
              </a:solidFill>
            </a:endParaRPr>
          </a:p>
          <a:p>
            <a:pPr eaLnBrk="1" hangingPunct="1"/>
            <a:endParaRPr lang="cs-CZ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755650" y="981075"/>
            <a:ext cx="76327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b="1" i="1">
                <a:solidFill>
                  <a:schemeClr val="tx2"/>
                </a:solidFill>
              </a:rPr>
              <a:t>Použitý materiál :</a:t>
            </a:r>
          </a:p>
          <a:p>
            <a:pPr eaLnBrk="1" hangingPunct="1"/>
            <a:r>
              <a:rPr lang="cs-CZ" sz="2000">
                <a:solidFill>
                  <a:schemeClr val="tx2"/>
                </a:solidFill>
              </a:rPr>
              <a:t> </a:t>
            </a:r>
          </a:p>
          <a:p>
            <a:pPr eaLnBrk="1" hangingPunct="1"/>
            <a:r>
              <a:rPr lang="cs-CZ" sz="2000" b="1">
                <a:solidFill>
                  <a:schemeClr val="tx2"/>
                </a:solidFill>
              </a:rPr>
              <a:t>Učebnice :</a:t>
            </a:r>
            <a:r>
              <a:rPr lang="cs-CZ" sz="2000">
                <a:solidFill>
                  <a:schemeClr val="tx2"/>
                </a:solidFill>
              </a:rPr>
              <a:t> 	Horizons 1</a:t>
            </a:r>
            <a:br>
              <a:rPr lang="cs-CZ" sz="2000">
                <a:solidFill>
                  <a:schemeClr val="tx2"/>
                </a:solidFill>
              </a:rPr>
            </a:br>
            <a:r>
              <a:rPr lang="cs-CZ" sz="2000">
                <a:solidFill>
                  <a:schemeClr val="tx2"/>
                </a:solidFill>
              </a:rPr>
              <a:t>		Click on 1</a:t>
            </a:r>
            <a:br>
              <a:rPr lang="cs-CZ" sz="2000">
                <a:solidFill>
                  <a:schemeClr val="tx2"/>
                </a:solidFill>
              </a:rPr>
            </a:br>
            <a:r>
              <a:rPr lang="cs-CZ" sz="2000">
                <a:solidFill>
                  <a:schemeClr val="tx2"/>
                </a:solidFill>
              </a:rPr>
              <a:t>		More1</a:t>
            </a:r>
          </a:p>
          <a:p>
            <a:pPr eaLnBrk="1" hangingPunct="1"/>
            <a:r>
              <a:rPr lang="cs-CZ" sz="2000">
                <a:solidFill>
                  <a:schemeClr val="tx2"/>
                </a:solidFill>
              </a:rPr>
              <a:t>		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595</Words>
  <Application>Microsoft Office PowerPoint</Application>
  <PresentationFormat>Předvádění na obrazovce (4:3)</PresentationFormat>
  <Paragraphs>136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Comic Sans MS</vt:lpstr>
      <vt:lpstr>Motiv sady Office</vt:lpstr>
      <vt:lpstr>Past Tense Simple – minulý čas jednoduchý sloveso „be“</vt:lpstr>
      <vt:lpstr>Prezentace aplikace PowerPoint</vt:lpstr>
      <vt:lpstr>Časování slovesa „to be“ – oznamovací 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Tense Simple – minulý čas jednoduchý</dc:title>
  <dc:creator>Martínek Jiří</dc:creator>
  <cp:lastModifiedBy>Hana Martínková</cp:lastModifiedBy>
  <cp:revision>109</cp:revision>
  <dcterms:created xsi:type="dcterms:W3CDTF">2011-08-08T15:39:49Z</dcterms:created>
  <dcterms:modified xsi:type="dcterms:W3CDTF">2013-02-22T20:52:35Z</dcterms:modified>
</cp:coreProperties>
</file>