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2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A00B42-D163-4766-9778-C65DA7EF3F03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D2B3A6-BFAF-45C7-BFC2-D94EB3E13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01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D2B3A6-BFAF-45C7-BFC2-D94EB3E1384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352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5C8D1-33EA-4348-A2E8-44D898181B9B}" type="datetime1">
              <a:rPr lang="en-US" smtClean="0"/>
              <a:t>9/19/2011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75134-17B2-4FD1-BD6F-DEA54B3B94F8}" type="datetime1">
              <a:rPr lang="en-US" smtClean="0"/>
              <a:t>9/19/2011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7FAB2-4925-4ADA-9B55-0CA2576EA79A}" type="datetime1">
              <a:rPr lang="en-US" smtClean="0"/>
              <a:t>9/19/2011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4A8B-0E6E-4BF8-9A9F-F2DB73C1F6A3}" type="datetime1">
              <a:rPr lang="en-US" smtClean="0"/>
              <a:t>9/19/2011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A98-78A4-435F-92A6-150EBB564D6C}" type="datetime1">
              <a:rPr lang="en-US" smtClean="0"/>
              <a:t>9/19/2011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F527F-6746-495A-BE69-B0CC5747E58D}" type="datetime1">
              <a:rPr lang="en-US" smtClean="0"/>
              <a:t>9/19/2011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10273-1B52-439C-B300-7E4D358E0546}" type="datetime1">
              <a:rPr lang="en-US" smtClean="0"/>
              <a:t>9/19/2011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6DDE2-33B2-4BAC-BC71-4C4D3C807453}" type="datetime1">
              <a:rPr lang="en-US" smtClean="0"/>
              <a:t>9/19/2011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74784-4A10-4E58-ADF4-927B29B0A107}" type="datetime1">
              <a:rPr lang="en-US" smtClean="0"/>
              <a:t>9/19/2011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8128-DE25-4EEC-AB68-E484298D0AD9}" type="datetime1">
              <a:rPr lang="en-US" smtClean="0"/>
              <a:t>9/19/2011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8F804-C8F0-4566-B777-3425C7F880AD}" type="datetime1">
              <a:rPr lang="en-US" smtClean="0"/>
              <a:t>9/19/2011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78D17B5-4BFC-4657-9A8A-3F27C0F39C2C}" type="datetime1">
              <a:rPr lang="en-US" smtClean="0"/>
              <a:t>9/19/2011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8442848"/>
              </p:ext>
            </p:extLst>
          </p:nvPr>
        </p:nvGraphicFramePr>
        <p:xfrm>
          <a:off x="163513" y="114300"/>
          <a:ext cx="8751887" cy="6564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Prezentace" r:id="rId3" imgW="3733709" imgH="2800940" progId="PowerPoint.Show.12">
                  <p:embed/>
                </p:oleObj>
              </mc:Choice>
              <mc:Fallback>
                <p:oleObj name="Prezentace" r:id="rId3" imgW="3733709" imgH="2800940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3513" y="114300"/>
                        <a:ext cx="8751887" cy="65643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3200399"/>
            <a:ext cx="7309048" cy="2633633"/>
          </a:xfrm>
        </p:spPr>
        <p:txBody>
          <a:bodyPr anchor="ctr">
            <a:normAutofit/>
          </a:bodyPr>
          <a:lstStyle/>
          <a:p>
            <a:pPr algn="l"/>
            <a:r>
              <a:rPr lang="cs-CZ" dirty="0" smtClean="0"/>
              <a:t>                                            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fotbalový míč</a:t>
            </a:r>
          </a:p>
          <a:p>
            <a:pPr algn="l"/>
            <a:r>
              <a:rPr lang="cs-CZ" dirty="0" smtClean="0"/>
              <a:t>                                                                           </a:t>
            </a:r>
          </a:p>
          <a:p>
            <a:pPr algn="l"/>
            <a:r>
              <a:rPr lang="cs-CZ" dirty="0" smtClean="0"/>
              <a:t>            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bílá</a:t>
            </a:r>
            <a:r>
              <a:rPr lang="cs-CZ" dirty="0" smtClean="0">
                <a:solidFill>
                  <a:schemeClr val="accent1"/>
                </a:solidFill>
                <a:latin typeface="Footlight MT Light" pitchFamily="18" charset="0"/>
              </a:rPr>
              <a:t>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růže </a:t>
            </a:r>
          </a:p>
          <a:p>
            <a:pPr algn="l"/>
            <a:r>
              <a:rPr lang="cs-CZ" dirty="0" smtClean="0">
                <a:latin typeface="Footlight MT Light" pitchFamily="18" charset="0"/>
              </a:rPr>
              <a:t>                                                            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chutné</a:t>
            </a:r>
            <a:r>
              <a:rPr lang="cs-CZ" dirty="0" smtClean="0">
                <a:latin typeface="Footlight MT Light" pitchFamily="18" charset="0"/>
              </a:rPr>
              <a:t>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ovoce</a:t>
            </a:r>
            <a:r>
              <a:rPr lang="cs-CZ" dirty="0" smtClean="0">
                <a:latin typeface="Footlight MT Light" pitchFamily="18" charset="0"/>
              </a:rPr>
              <a:t>                       </a:t>
            </a:r>
            <a:endParaRPr lang="cs-CZ" dirty="0">
              <a:latin typeface="Footlight MT Light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Footlight MT Light" pitchFamily="18" charset="0"/>
              </a:rPr>
              <a:t>Přídavná  jména</a:t>
            </a:r>
            <a:endParaRPr lang="cs-CZ" sz="6000" dirty="0">
              <a:latin typeface="Footlight MT Light" pitchFamily="18" charset="0"/>
            </a:endParaRPr>
          </a:p>
        </p:txBody>
      </p:sp>
      <p:pic>
        <p:nvPicPr>
          <p:cNvPr id="1026" name="Picture 2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49080"/>
            <a:ext cx="1344619" cy="12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195" y="3212976"/>
            <a:ext cx="1351463" cy="111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dglxasset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53136"/>
            <a:ext cx="1350404" cy="1180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63458" y="6237312"/>
            <a:ext cx="3962400" cy="457200"/>
          </a:xfrm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IT ve škole CZ.1.07/1.4.00/21.0274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280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Definice:</a:t>
            </a:r>
            <a:endParaRPr lang="cs-CZ" b="1" dirty="0">
              <a:solidFill>
                <a:schemeClr val="accent1"/>
              </a:solidFill>
              <a:latin typeface="Footlight MT Ligh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Přídavná jména </a:t>
            </a:r>
            <a:r>
              <a:rPr lang="cs-CZ" dirty="0" smtClean="0">
                <a:latin typeface="Footlight MT Light" pitchFamily="18" charset="0"/>
              </a:rPr>
              <a:t>jsou slova, která vyjadřují </a:t>
            </a:r>
            <a:r>
              <a:rPr lang="cs-CZ" b="1" u="sng" dirty="0" smtClean="0">
                <a:latin typeface="Footlight MT Light" pitchFamily="18" charset="0"/>
              </a:rPr>
              <a:t>vlastnosti </a:t>
            </a:r>
          </a:p>
          <a:p>
            <a:pPr marL="0" indent="0">
              <a:buNone/>
            </a:pPr>
            <a:r>
              <a:rPr lang="cs-CZ" dirty="0">
                <a:latin typeface="Footlight MT Light" pitchFamily="18" charset="0"/>
              </a:rPr>
              <a:t> </a:t>
            </a:r>
            <a:r>
              <a:rPr lang="cs-CZ" dirty="0" smtClean="0">
                <a:latin typeface="Footlight MT Light" pitchFamily="18" charset="0"/>
              </a:rPr>
              <a:t>   osob</a:t>
            </a:r>
          </a:p>
          <a:p>
            <a:pPr marL="0" indent="0">
              <a:buNone/>
            </a:pPr>
            <a:r>
              <a:rPr lang="cs-CZ" dirty="0">
                <a:latin typeface="Footlight MT Light" pitchFamily="18" charset="0"/>
              </a:rPr>
              <a:t> </a:t>
            </a:r>
            <a:r>
              <a:rPr lang="cs-CZ" dirty="0" smtClean="0">
                <a:latin typeface="Footlight MT Light" pitchFamily="18" charset="0"/>
              </a:rPr>
              <a:t>   zvířat</a:t>
            </a:r>
          </a:p>
          <a:p>
            <a:pPr marL="0" indent="0">
              <a:buNone/>
            </a:pPr>
            <a:r>
              <a:rPr lang="cs-CZ" dirty="0">
                <a:latin typeface="Footlight MT Light" pitchFamily="18" charset="0"/>
              </a:rPr>
              <a:t> </a:t>
            </a:r>
            <a:r>
              <a:rPr lang="cs-CZ" dirty="0" smtClean="0">
                <a:latin typeface="Footlight MT Light" pitchFamily="18" charset="0"/>
              </a:rPr>
              <a:t>   a věcí</a:t>
            </a:r>
          </a:p>
          <a:p>
            <a:r>
              <a:rPr lang="cs-CZ" b="1" dirty="0" smtClean="0">
                <a:latin typeface="Footlight MT Light" pitchFamily="18" charset="0"/>
              </a:rPr>
              <a:t>Tážeme se na ně otázkami</a:t>
            </a:r>
          </a:p>
          <a:p>
            <a:pPr marL="0" indent="0">
              <a:buNone/>
            </a:pPr>
            <a:r>
              <a:rPr lang="cs-CZ" dirty="0" smtClean="0">
                <a:latin typeface="Footlight MT Light" pitchFamily="18" charset="0"/>
              </a:rPr>
              <a:t>    Jaký? Jaká? Jaké?</a:t>
            </a:r>
          </a:p>
          <a:p>
            <a:pPr marL="0" indent="0">
              <a:buNone/>
            </a:pPr>
            <a:r>
              <a:rPr lang="cs-CZ" dirty="0">
                <a:latin typeface="Footlight MT Light" pitchFamily="18" charset="0"/>
              </a:rPr>
              <a:t> </a:t>
            </a:r>
            <a:r>
              <a:rPr lang="cs-CZ" dirty="0" smtClean="0">
                <a:latin typeface="Footlight MT Light" pitchFamily="18" charset="0"/>
              </a:rPr>
              <a:t>   Který? Která</a:t>
            </a:r>
            <a:r>
              <a:rPr lang="cs-CZ" dirty="0">
                <a:latin typeface="Footlight MT Light" pitchFamily="18" charset="0"/>
              </a:rPr>
              <a:t>?</a:t>
            </a:r>
            <a:r>
              <a:rPr lang="cs-CZ" dirty="0" smtClean="0">
                <a:latin typeface="Footlight MT Light" pitchFamily="18" charset="0"/>
              </a:rPr>
              <a:t> Které?</a:t>
            </a:r>
          </a:p>
          <a:p>
            <a:pPr marL="0" indent="0">
              <a:buNone/>
            </a:pPr>
            <a:r>
              <a:rPr lang="cs-CZ" dirty="0">
                <a:latin typeface="Footlight MT Light" pitchFamily="18" charset="0"/>
              </a:rPr>
              <a:t> </a:t>
            </a:r>
            <a:r>
              <a:rPr lang="cs-CZ" dirty="0" smtClean="0">
                <a:latin typeface="Footlight MT Light" pitchFamily="18" charset="0"/>
              </a:rPr>
              <a:t>   Čí?</a:t>
            </a:r>
          </a:p>
          <a:p>
            <a:pPr marL="0" indent="0">
              <a:buNone/>
            </a:pPr>
            <a:endParaRPr lang="cs-CZ" dirty="0" smtClean="0">
              <a:latin typeface="Footlight MT Light" pitchFamily="18" charset="0"/>
            </a:endParaRPr>
          </a:p>
          <a:p>
            <a:endParaRPr lang="cs-CZ" dirty="0">
              <a:latin typeface="Footlight MT Light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99792" y="6237312"/>
            <a:ext cx="3962400" cy="457200"/>
          </a:xfrm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IT ve škole CZ.1.07/1.4.00/21.0274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55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Zapamatujte si:</a:t>
            </a:r>
            <a:endParaRPr lang="cs-CZ" b="1" dirty="0">
              <a:solidFill>
                <a:schemeClr val="accent1"/>
              </a:solidFill>
              <a:latin typeface="Footlight MT Ligh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Přídavná jména </a:t>
            </a:r>
            <a:r>
              <a:rPr lang="cs-CZ" dirty="0" smtClean="0"/>
              <a:t>vyjadřují </a:t>
            </a:r>
            <a:r>
              <a:rPr lang="cs-CZ" b="1" u="sng" dirty="0" smtClean="0"/>
              <a:t>vlastnosti podstatných jmen</a:t>
            </a:r>
            <a:r>
              <a:rPr lang="cs-CZ" dirty="0" smtClean="0"/>
              <a:t>, v jejichž blízkosti se vyskytují.</a:t>
            </a:r>
          </a:p>
          <a:p>
            <a:r>
              <a:rPr lang="cs-CZ" dirty="0" smtClean="0">
                <a:latin typeface="Footlight MT Light" pitchFamily="18" charset="0"/>
              </a:rPr>
              <a:t>S podstatnými jmény se shodují </a:t>
            </a:r>
          </a:p>
          <a:p>
            <a:pPr marL="0" indent="0">
              <a:buNone/>
            </a:pPr>
            <a:r>
              <a:rPr lang="cs-CZ" dirty="0">
                <a:latin typeface="Footlight MT Light" pitchFamily="18" charset="0"/>
              </a:rPr>
              <a:t> </a:t>
            </a:r>
            <a:r>
              <a:rPr lang="cs-CZ" dirty="0" smtClean="0">
                <a:latin typeface="Footlight MT Light" pitchFamily="18" charset="0"/>
              </a:rPr>
              <a:t>   v rodě,     </a:t>
            </a:r>
            <a:endParaRPr lang="cs-CZ" sz="2000" dirty="0" smtClean="0">
              <a:latin typeface="Footlight MT Light" pitchFamily="18" charset="0"/>
            </a:endParaRPr>
          </a:p>
          <a:p>
            <a:pPr marL="0" indent="0">
              <a:buNone/>
            </a:pPr>
            <a:r>
              <a:rPr lang="cs-CZ" dirty="0">
                <a:latin typeface="Footlight MT Light" pitchFamily="18" charset="0"/>
              </a:rPr>
              <a:t> </a:t>
            </a:r>
            <a:r>
              <a:rPr lang="cs-CZ" dirty="0" smtClean="0">
                <a:latin typeface="Footlight MT Light" pitchFamily="18" charset="0"/>
              </a:rPr>
              <a:t>   čísle          </a:t>
            </a:r>
          </a:p>
          <a:p>
            <a:pPr marL="0" indent="0">
              <a:buNone/>
            </a:pPr>
            <a:r>
              <a:rPr lang="cs-CZ" dirty="0">
                <a:latin typeface="Footlight MT Light" pitchFamily="18" charset="0"/>
              </a:rPr>
              <a:t> </a:t>
            </a:r>
            <a:r>
              <a:rPr lang="cs-CZ" dirty="0" smtClean="0">
                <a:latin typeface="Footlight MT Light" pitchFamily="18" charset="0"/>
              </a:rPr>
              <a:t>   a v pádě.</a:t>
            </a:r>
          </a:p>
          <a:p>
            <a:pPr marL="0" indent="0">
              <a:buNone/>
            </a:pPr>
            <a:r>
              <a:rPr lang="cs-CZ" dirty="0" smtClean="0">
                <a:latin typeface="Footlight MT Light" pitchFamily="18" charset="0"/>
              </a:rPr>
              <a:t>   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Příklad</a:t>
            </a:r>
            <a:r>
              <a:rPr lang="cs-CZ" dirty="0" smtClean="0">
                <a:latin typeface="Footlight MT Light" pitchFamily="18" charset="0"/>
              </a:rPr>
              <a:t>: </a:t>
            </a:r>
            <a:r>
              <a:rPr lang="cs-CZ" dirty="0">
                <a:latin typeface="Footlight MT Light" pitchFamily="18" charset="0"/>
              </a:rPr>
              <a:t>(</a:t>
            </a:r>
            <a:r>
              <a:rPr lang="cs-CZ" sz="2000" dirty="0">
                <a:latin typeface="Footlight MT Light" pitchFamily="18" charset="0"/>
              </a:rPr>
              <a:t>fotbalový míč, bílá růže, chutné ovoce</a:t>
            </a:r>
            <a:r>
              <a:rPr lang="cs-CZ" sz="2800" dirty="0">
                <a:latin typeface="Footlight MT Light" pitchFamily="18" charset="0"/>
              </a:rPr>
              <a:t>)</a:t>
            </a:r>
            <a:endParaRPr lang="cs-CZ" dirty="0" smtClean="0">
              <a:latin typeface="Footlight MT Light" pitchFamily="18" charset="0"/>
            </a:endParaRPr>
          </a:p>
          <a:p>
            <a:pPr marL="0" indent="0">
              <a:buNone/>
            </a:pPr>
            <a:endParaRPr lang="cs-CZ" dirty="0" smtClean="0">
              <a:latin typeface="Footlight MT Light" pitchFamily="18" charset="0"/>
            </a:endParaRPr>
          </a:p>
          <a:p>
            <a:r>
              <a:rPr lang="cs-CZ" dirty="0" smtClean="0">
                <a:latin typeface="Footlight MT Light" pitchFamily="18" charset="0"/>
              </a:rPr>
              <a:t>Každé přídavné jméno může tedy vyjádřit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trojí rod</a:t>
            </a:r>
            <a:r>
              <a:rPr lang="cs-CZ" dirty="0" smtClean="0">
                <a:latin typeface="Footlight MT Light" pitchFamily="18" charset="0"/>
              </a:rPr>
              <a:t>.</a:t>
            </a:r>
          </a:p>
          <a:p>
            <a:r>
              <a:rPr lang="cs-CZ" dirty="0" smtClean="0">
                <a:latin typeface="Footlight MT Light" pitchFamily="18" charset="0"/>
              </a:rPr>
              <a:t>Přídavná jména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se skloňují</a:t>
            </a:r>
            <a:r>
              <a:rPr lang="cs-CZ" dirty="0" smtClean="0">
                <a:latin typeface="Footlight MT Light" pitchFamily="18" charset="0"/>
              </a:rPr>
              <a:t>.</a:t>
            </a:r>
            <a:endParaRPr lang="cs-CZ" dirty="0">
              <a:latin typeface="Footlight MT Light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27784" y="6237312"/>
            <a:ext cx="3962400" cy="457200"/>
          </a:xfrm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IT ve škole CZ.1.07/1.4.00/21.0274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24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Skloňování</a:t>
            </a:r>
            <a:r>
              <a:rPr lang="cs-CZ" dirty="0" smtClean="0">
                <a:solidFill>
                  <a:schemeClr val="accent1"/>
                </a:solidFill>
                <a:latin typeface="Footlight MT Light" pitchFamily="18" charset="0"/>
              </a:rPr>
              <a:t>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přídavných jmen</a:t>
            </a:r>
            <a:endParaRPr lang="cs-CZ" b="1" dirty="0">
              <a:solidFill>
                <a:schemeClr val="accent1"/>
              </a:solidFill>
              <a:latin typeface="Footlight MT Light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latin typeface="Footlight MT Light" pitchFamily="18" charset="0"/>
            </a:endParaRPr>
          </a:p>
          <a:p>
            <a:pPr marL="0" indent="0">
              <a:buNone/>
            </a:pPr>
            <a:endParaRPr lang="cs-CZ" dirty="0" smtClean="0">
              <a:latin typeface="Footlight MT Light" pitchFamily="18" charset="0"/>
            </a:endParaRPr>
          </a:p>
          <a:p>
            <a:r>
              <a:rPr lang="cs-CZ" dirty="0" smtClean="0">
                <a:latin typeface="Footlight MT Light" pitchFamily="18" charset="0"/>
              </a:rPr>
              <a:t>Podle způsobu skloňování rozlišujeme:</a:t>
            </a:r>
          </a:p>
          <a:p>
            <a:pPr marL="0" indent="0">
              <a:buNone/>
              <a:tabLst>
                <a:tab pos="354013" algn="l"/>
                <a:tab pos="4217988" algn="l"/>
              </a:tabLst>
            </a:pPr>
            <a:r>
              <a:rPr lang="cs-CZ" dirty="0" smtClean="0">
                <a:latin typeface="Footlight MT Light" pitchFamily="18" charset="0"/>
              </a:rPr>
              <a:t>   přídavná jména                   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TVRDÁ</a:t>
            </a:r>
          </a:p>
          <a:p>
            <a:pPr marL="0" indent="0">
              <a:buNone/>
              <a:tabLst>
                <a:tab pos="354013" algn="l"/>
                <a:tab pos="4217988" algn="l"/>
              </a:tabLst>
            </a:pPr>
            <a:endParaRPr lang="cs-CZ" dirty="0" smtClean="0">
              <a:latin typeface="Footlight MT Light" pitchFamily="18" charset="0"/>
            </a:endParaRPr>
          </a:p>
          <a:p>
            <a:pPr marL="0" indent="0">
              <a:buNone/>
              <a:tabLst>
                <a:tab pos="354013" algn="l"/>
                <a:tab pos="4217988" algn="l"/>
              </a:tabLst>
            </a:pPr>
            <a:r>
              <a:rPr lang="cs-CZ" dirty="0" smtClean="0">
                <a:latin typeface="Footlight MT Light" pitchFamily="18" charset="0"/>
              </a:rPr>
              <a:t>                                                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MĚKKÁ</a:t>
            </a:r>
          </a:p>
          <a:p>
            <a:pPr marL="0" indent="0">
              <a:buNone/>
              <a:tabLst>
                <a:tab pos="354013" algn="l"/>
                <a:tab pos="4217988" algn="l"/>
              </a:tabLst>
            </a:pPr>
            <a:endParaRPr lang="cs-CZ" b="1" dirty="0">
              <a:solidFill>
                <a:schemeClr val="accent1"/>
              </a:solidFill>
              <a:latin typeface="Footlight MT Light" pitchFamily="18" charset="0"/>
            </a:endParaRPr>
          </a:p>
          <a:p>
            <a:pPr marL="0" indent="0">
              <a:buNone/>
              <a:tabLst>
                <a:tab pos="354013" algn="l"/>
                <a:tab pos="4217988" algn="l"/>
              </a:tabLst>
            </a:pPr>
            <a:endParaRPr lang="cs-CZ" b="1" dirty="0">
              <a:solidFill>
                <a:schemeClr val="accent1"/>
              </a:solidFill>
              <a:latin typeface="Footlight MT Light" pitchFamily="18" charset="0"/>
            </a:endParaRPr>
          </a:p>
          <a:p>
            <a:pPr marL="0" indent="0">
              <a:buNone/>
              <a:tabLst>
                <a:tab pos="354013" algn="l"/>
                <a:tab pos="4217988" algn="l"/>
              </a:tabLst>
            </a:pPr>
            <a:r>
              <a:rPr lang="cs-CZ" dirty="0" smtClean="0">
                <a:latin typeface="Footlight MT Light" pitchFamily="18" charset="0"/>
              </a:rPr>
              <a:t> </a:t>
            </a:r>
          </a:p>
          <a:p>
            <a:pPr marL="0" indent="0">
              <a:buNone/>
              <a:tabLst>
                <a:tab pos="354013" algn="l"/>
                <a:tab pos="4217988" algn="l"/>
              </a:tabLst>
            </a:pPr>
            <a:r>
              <a:rPr lang="cs-CZ" dirty="0" smtClean="0">
                <a:latin typeface="Footlight MT Light" pitchFamily="18" charset="0"/>
              </a:rPr>
              <a:t>                  </a:t>
            </a:r>
            <a:endParaRPr lang="cs-CZ" b="1" dirty="0" smtClean="0">
              <a:solidFill>
                <a:schemeClr val="accent1"/>
              </a:solidFill>
              <a:latin typeface="Footlight MT Light" pitchFamily="18" charset="0"/>
            </a:endParaRPr>
          </a:p>
          <a:p>
            <a:pPr marL="0" indent="0" defTabSz="1017588">
              <a:buNone/>
              <a:tabLst>
                <a:tab pos="3760788" algn="l"/>
              </a:tabLst>
            </a:pP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                                                  </a:t>
            </a:r>
            <a:endParaRPr lang="cs-CZ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347864" y="2852936"/>
            <a:ext cx="1224136" cy="855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347864" y="2839025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90800" y="6237312"/>
            <a:ext cx="3962400" cy="457200"/>
          </a:xfrm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IT ve škole CZ.1.07/1.4.00/21.0274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283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39552" y="548680"/>
            <a:ext cx="3733800" cy="978024"/>
          </a:xfrm>
          <a:solidFill>
            <a:srgbClr val="FFCC66"/>
          </a:solidFill>
        </p:spPr>
        <p:txBody>
          <a:bodyPr anchor="ctr">
            <a:normAutofit fontScale="85000" lnSpcReduction="20000"/>
          </a:bodyPr>
          <a:lstStyle/>
          <a:p>
            <a:pPr algn="ctr"/>
            <a:r>
              <a:rPr lang="cs-CZ" sz="4000" dirty="0" smtClean="0">
                <a:solidFill>
                  <a:schemeClr val="accent1"/>
                </a:solidFill>
                <a:latin typeface="Footlight MT Light" pitchFamily="18" charset="0"/>
              </a:rPr>
              <a:t> </a:t>
            </a:r>
            <a:r>
              <a:rPr lang="cs-CZ" sz="3900" b="0" dirty="0" smtClean="0">
                <a:solidFill>
                  <a:schemeClr val="accent1"/>
                </a:solidFill>
                <a:latin typeface="Footlight MT Light" pitchFamily="18" charset="0"/>
              </a:rPr>
              <a:t>Přídavná jména </a:t>
            </a:r>
            <a:r>
              <a:rPr lang="cs-CZ" sz="3900" b="1" u="sng" dirty="0" smtClean="0">
                <a:solidFill>
                  <a:schemeClr val="accent1"/>
                </a:solidFill>
                <a:latin typeface="Footlight MT Light" pitchFamily="18" charset="0"/>
              </a:rPr>
              <a:t>tvrdá</a:t>
            </a:r>
            <a:endParaRPr lang="cs-CZ" sz="3900" b="1" u="sng" dirty="0">
              <a:solidFill>
                <a:schemeClr val="accent1"/>
              </a:solidFill>
              <a:latin typeface="Footlight MT Light" pitchFamily="18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932040" y="548680"/>
            <a:ext cx="3733800" cy="978024"/>
          </a:xfrm>
          <a:solidFill>
            <a:srgbClr val="FFCC66"/>
          </a:solidFill>
        </p:spPr>
        <p:txBody>
          <a:bodyPr anchor="b"/>
          <a:lstStyle/>
          <a:p>
            <a:pPr algn="ctr"/>
            <a:endParaRPr lang="cs-CZ" sz="3300" b="0" dirty="0" smtClean="0">
              <a:latin typeface="Footlight MT Light" pitchFamily="18" charset="0"/>
            </a:endParaRPr>
          </a:p>
          <a:p>
            <a:pPr algn="ctr"/>
            <a:endParaRPr lang="cs-CZ" sz="3300" b="0" dirty="0" smtClean="0">
              <a:latin typeface="Footlight MT Light" pitchFamily="18" charset="0"/>
            </a:endParaRPr>
          </a:p>
          <a:p>
            <a:pPr algn="ctr">
              <a:spcBef>
                <a:spcPts val="0"/>
              </a:spcBef>
            </a:pPr>
            <a:endParaRPr lang="cs-CZ" sz="3300" b="0" dirty="0" smtClean="0">
              <a:latin typeface="Footlight MT Light" pitchFamily="18" charset="0"/>
            </a:endParaRPr>
          </a:p>
          <a:p>
            <a:pPr algn="ctr">
              <a:spcBef>
                <a:spcPts val="0"/>
              </a:spcBef>
            </a:pPr>
            <a:endParaRPr lang="cs-CZ" sz="3300" b="0" dirty="0" smtClean="0">
              <a:latin typeface="Footlight MT Light" pitchFamily="18" charset="0"/>
            </a:endParaRPr>
          </a:p>
          <a:p>
            <a:pPr algn="ctr">
              <a:spcBef>
                <a:spcPts val="0"/>
              </a:spcBef>
            </a:pPr>
            <a:endParaRPr lang="cs-CZ" sz="3300" b="0" dirty="0">
              <a:latin typeface="Footlight MT Light" pitchFamily="18" charset="0"/>
            </a:endParaRPr>
          </a:p>
          <a:p>
            <a:pPr algn="ctr">
              <a:spcBef>
                <a:spcPts val="0"/>
              </a:spcBef>
            </a:pPr>
            <a:endParaRPr lang="cs-CZ" sz="3300" b="0" dirty="0" smtClean="0">
              <a:latin typeface="Footlight MT Light" pitchFamily="18" charset="0"/>
            </a:endParaRPr>
          </a:p>
          <a:p>
            <a:pPr algn="ctr">
              <a:spcBef>
                <a:spcPts val="0"/>
              </a:spcBef>
            </a:pPr>
            <a:endParaRPr lang="cs-CZ" sz="3300" b="0" dirty="0">
              <a:latin typeface="Footlight MT Light" pitchFamily="18" charset="0"/>
            </a:endParaRPr>
          </a:p>
          <a:p>
            <a:pPr algn="ctr">
              <a:spcBef>
                <a:spcPts val="0"/>
              </a:spcBef>
            </a:pPr>
            <a:endParaRPr lang="cs-CZ" sz="3300" b="0" dirty="0" smtClean="0">
              <a:latin typeface="Footlight MT Light" pitchFamily="18" charset="0"/>
            </a:endParaRPr>
          </a:p>
          <a:p>
            <a:pPr algn="ctr">
              <a:spcBef>
                <a:spcPts val="0"/>
              </a:spcBef>
            </a:pPr>
            <a:endParaRPr lang="cs-CZ" sz="3300" b="0" dirty="0">
              <a:latin typeface="Footlight MT Light" pitchFamily="18" charset="0"/>
            </a:endParaRPr>
          </a:p>
          <a:p>
            <a:pPr algn="ctr">
              <a:spcBef>
                <a:spcPts val="0"/>
              </a:spcBef>
            </a:pPr>
            <a:endParaRPr lang="cs-CZ" sz="3300" b="0" dirty="0" smtClean="0">
              <a:latin typeface="Footlight MT Light" pitchFamily="18" charset="0"/>
            </a:endParaRPr>
          </a:p>
          <a:p>
            <a:pPr algn="ctr">
              <a:lnSpc>
                <a:spcPts val="3960"/>
              </a:lnSpc>
              <a:spcBef>
                <a:spcPts val="0"/>
              </a:spcBef>
            </a:pPr>
            <a:endParaRPr lang="cs-CZ" sz="3300" b="0" dirty="0">
              <a:latin typeface="Footlight MT Light" pitchFamily="18" charset="0"/>
            </a:endParaRPr>
          </a:p>
          <a:p>
            <a:pPr algn="ctr">
              <a:lnSpc>
                <a:spcPts val="120"/>
              </a:lnSpc>
              <a:spcBef>
                <a:spcPts val="0"/>
              </a:spcBef>
            </a:pPr>
            <a:r>
              <a:rPr lang="cs-CZ" sz="3300" b="0" dirty="0" smtClean="0">
                <a:latin typeface="Footlight MT Light" pitchFamily="18" charset="0"/>
              </a:rPr>
              <a:t>Přídavná jména</a:t>
            </a:r>
          </a:p>
          <a:p>
            <a:pPr algn="ctr">
              <a:spcBef>
                <a:spcPts val="0"/>
              </a:spcBef>
            </a:pPr>
            <a:r>
              <a:rPr lang="cs-CZ" sz="3300" u="sng" dirty="0" smtClean="0">
                <a:solidFill>
                  <a:schemeClr val="accent1"/>
                </a:solidFill>
                <a:latin typeface="Footlight MT Light" pitchFamily="18" charset="0"/>
              </a:rPr>
              <a:t>měkká</a:t>
            </a:r>
            <a:endParaRPr lang="cs-CZ" sz="3300" u="sng" dirty="0">
              <a:solidFill>
                <a:schemeClr val="accent1"/>
              </a:solidFill>
              <a:latin typeface="Footlight MT Light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9552" y="1772816"/>
            <a:ext cx="3733800" cy="4896544"/>
          </a:xfrm>
          <a:noFill/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Footlight MT Light" pitchFamily="18" charset="0"/>
              </a:rPr>
              <a:t>Mají podle 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rodu</a:t>
            </a:r>
            <a:r>
              <a:rPr lang="cs-CZ" dirty="0" smtClean="0">
                <a:latin typeface="Footlight MT Light" pitchFamily="18" charset="0"/>
              </a:rPr>
              <a:t> </a:t>
            </a:r>
            <a:r>
              <a:rPr lang="cs-CZ" b="1" u="sng" dirty="0" smtClean="0">
                <a:latin typeface="Footlight MT Light" pitchFamily="18" charset="0"/>
              </a:rPr>
              <a:t>trojí</a:t>
            </a:r>
            <a:r>
              <a:rPr lang="cs-CZ" dirty="0" smtClean="0">
                <a:latin typeface="Footlight MT Light" pitchFamily="18" charset="0"/>
              </a:rPr>
              <a:t> koncovku:</a:t>
            </a:r>
          </a:p>
          <a:p>
            <a:pPr marL="0" indent="0">
              <a:buNone/>
            </a:pPr>
            <a:endParaRPr lang="cs-CZ" dirty="0" smtClean="0">
              <a:latin typeface="Footlight MT Light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Footlight MT Light" pitchFamily="18" charset="0"/>
              </a:rPr>
              <a:t>Rod </a:t>
            </a:r>
            <a:r>
              <a:rPr lang="cs-CZ" b="1" u="sng" dirty="0" smtClean="0">
                <a:latin typeface="Footlight MT Light" pitchFamily="18" charset="0"/>
              </a:rPr>
              <a:t>mužský</a:t>
            </a:r>
            <a:r>
              <a:rPr lang="cs-CZ" dirty="0" smtClean="0">
                <a:latin typeface="Footlight MT Light" pitchFamily="18" charset="0"/>
              </a:rPr>
              <a:t>  - </a:t>
            </a:r>
            <a:r>
              <a:rPr lang="cs-CZ" sz="2800" b="1" dirty="0" smtClean="0">
                <a:solidFill>
                  <a:srgbClr val="0070C0"/>
                </a:solidFill>
                <a:latin typeface="Footlight MT Light" pitchFamily="18" charset="0"/>
              </a:rPr>
              <a:t> ý</a:t>
            </a:r>
          </a:p>
          <a:p>
            <a:pPr marL="0" indent="0">
              <a:buNone/>
            </a:pPr>
            <a:r>
              <a:rPr lang="cs-CZ" sz="2200" dirty="0" smtClean="0">
                <a:latin typeface="Footlight MT Light" pitchFamily="18" charset="0"/>
              </a:rPr>
              <a:t>Příklad: </a:t>
            </a:r>
            <a:r>
              <a:rPr lang="cs-CZ" dirty="0" smtClean="0">
                <a:latin typeface="Footlight MT Light" pitchFamily="18" charset="0"/>
              </a:rPr>
              <a:t>vesel</a:t>
            </a:r>
            <a:r>
              <a:rPr lang="cs-CZ" sz="2800" b="1" dirty="0" smtClean="0">
                <a:solidFill>
                  <a:srgbClr val="0070C0"/>
                </a:solidFill>
                <a:latin typeface="Footlight MT Light" pitchFamily="18" charset="0"/>
              </a:rPr>
              <a:t>ý </a:t>
            </a:r>
            <a:r>
              <a:rPr lang="cs-CZ" dirty="0" smtClean="0">
                <a:latin typeface="Footlight MT Light" pitchFamily="18" charset="0"/>
              </a:rPr>
              <a:t> žák</a:t>
            </a:r>
          </a:p>
          <a:p>
            <a:pPr marL="0" indent="0">
              <a:buNone/>
            </a:pPr>
            <a:endParaRPr lang="cs-CZ" dirty="0" smtClean="0">
              <a:latin typeface="Footlight MT Light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Footlight MT Light" pitchFamily="18" charset="0"/>
              </a:rPr>
              <a:t>Rod </a:t>
            </a:r>
            <a:r>
              <a:rPr lang="cs-CZ" b="1" u="sng" dirty="0" smtClean="0">
                <a:latin typeface="Footlight MT Light" pitchFamily="18" charset="0"/>
              </a:rPr>
              <a:t>ženský</a:t>
            </a:r>
            <a:r>
              <a:rPr lang="cs-CZ" dirty="0" smtClean="0">
                <a:latin typeface="Footlight MT Light" pitchFamily="18" charset="0"/>
              </a:rPr>
              <a:t>   -</a:t>
            </a:r>
            <a:r>
              <a:rPr lang="cs-CZ" sz="2800" b="1" dirty="0" smtClean="0">
                <a:solidFill>
                  <a:srgbClr val="FF0000"/>
                </a:solidFill>
                <a:latin typeface="Footlight MT Light" pitchFamily="18" charset="0"/>
              </a:rPr>
              <a:t>  á</a:t>
            </a:r>
          </a:p>
          <a:p>
            <a:pPr marL="0" indent="0">
              <a:buNone/>
            </a:pPr>
            <a:r>
              <a:rPr lang="cs-CZ" sz="2200" dirty="0" smtClean="0">
                <a:latin typeface="Footlight MT Light" pitchFamily="18" charset="0"/>
              </a:rPr>
              <a:t>Příklad: </a:t>
            </a:r>
            <a:r>
              <a:rPr lang="cs-CZ" dirty="0" smtClean="0">
                <a:latin typeface="Footlight MT Light" pitchFamily="18" charset="0"/>
              </a:rPr>
              <a:t>vesel</a:t>
            </a:r>
            <a:r>
              <a:rPr lang="cs-CZ" sz="2800" b="1" dirty="0" smtClean="0">
                <a:solidFill>
                  <a:srgbClr val="FF0000"/>
                </a:solidFill>
                <a:latin typeface="Footlight MT Light" pitchFamily="18" charset="0"/>
              </a:rPr>
              <a:t>á</a:t>
            </a:r>
            <a:r>
              <a:rPr lang="cs-CZ" dirty="0" smtClean="0">
                <a:latin typeface="Footlight MT Light" pitchFamily="18" charset="0"/>
              </a:rPr>
              <a:t>  žákyně</a:t>
            </a:r>
          </a:p>
          <a:p>
            <a:pPr marL="0" indent="0">
              <a:buNone/>
            </a:pPr>
            <a:endParaRPr lang="cs-CZ" dirty="0" smtClean="0">
              <a:latin typeface="Footlight MT Light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Footlight MT Light" pitchFamily="18" charset="0"/>
              </a:rPr>
              <a:t>Rod </a:t>
            </a:r>
            <a:r>
              <a:rPr lang="cs-CZ" b="1" u="sng" dirty="0" smtClean="0">
                <a:latin typeface="Footlight MT Light" pitchFamily="18" charset="0"/>
              </a:rPr>
              <a:t>střední</a:t>
            </a:r>
            <a:r>
              <a:rPr lang="cs-CZ" dirty="0" smtClean="0">
                <a:latin typeface="Footlight MT Light" pitchFamily="18" charset="0"/>
              </a:rPr>
              <a:t>   -  </a:t>
            </a:r>
            <a:r>
              <a:rPr lang="cs-CZ" sz="2800" b="1" dirty="0" smtClean="0">
                <a:solidFill>
                  <a:srgbClr val="00B050"/>
                </a:solidFill>
                <a:latin typeface="Footlight MT Light" pitchFamily="18" charset="0"/>
              </a:rPr>
              <a:t>é</a:t>
            </a:r>
          </a:p>
          <a:p>
            <a:pPr marL="0" indent="0">
              <a:buNone/>
            </a:pPr>
            <a:r>
              <a:rPr lang="cs-CZ" sz="2200" dirty="0" smtClean="0">
                <a:latin typeface="Footlight MT Light" pitchFamily="18" charset="0"/>
              </a:rPr>
              <a:t>Příklad</a:t>
            </a:r>
            <a:r>
              <a:rPr lang="cs-CZ" dirty="0" smtClean="0">
                <a:latin typeface="Footlight MT Light" pitchFamily="18" charset="0"/>
              </a:rPr>
              <a:t>: vesel</a:t>
            </a:r>
            <a:r>
              <a:rPr lang="cs-CZ" sz="2800" b="1" dirty="0" smtClean="0">
                <a:solidFill>
                  <a:srgbClr val="00B050"/>
                </a:solidFill>
                <a:latin typeface="Footlight MT Light" pitchFamily="18" charset="0"/>
              </a:rPr>
              <a:t>é</a:t>
            </a:r>
            <a:r>
              <a:rPr lang="cs-CZ" dirty="0" smtClean="0">
                <a:latin typeface="Footlight MT Light" pitchFamily="18" charset="0"/>
              </a:rPr>
              <a:t>  dítě</a:t>
            </a:r>
            <a:endParaRPr lang="cs-CZ" dirty="0">
              <a:latin typeface="Footlight MT Light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"/>
          </p:nvPr>
        </p:nvSpPr>
        <p:spPr>
          <a:xfrm>
            <a:off x="4953000" y="1772816"/>
            <a:ext cx="3733800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latin typeface="Footlight MT Light" pitchFamily="18" charset="0"/>
              </a:rPr>
              <a:t>Mají </a:t>
            </a:r>
            <a:r>
              <a:rPr lang="cs-CZ" sz="2800" b="1" dirty="0" smtClean="0">
                <a:solidFill>
                  <a:schemeClr val="accent1"/>
                </a:solidFill>
                <a:latin typeface="Footlight MT Light" pitchFamily="18" charset="0"/>
              </a:rPr>
              <a:t>pro všechny rody </a:t>
            </a:r>
            <a:r>
              <a:rPr lang="cs-CZ" sz="2800" b="1" u="sng" dirty="0" smtClean="0">
                <a:latin typeface="Footlight MT Light" pitchFamily="18" charset="0"/>
              </a:rPr>
              <a:t>stejnou koncovku</a:t>
            </a:r>
            <a:r>
              <a:rPr lang="cs-CZ" sz="2800" dirty="0" smtClean="0">
                <a:latin typeface="Footlight MT Light" pitchFamily="18" charset="0"/>
              </a:rPr>
              <a:t>:</a:t>
            </a:r>
          </a:p>
          <a:p>
            <a:pPr marL="0" indent="0">
              <a:lnSpc>
                <a:spcPts val="2500"/>
              </a:lnSpc>
              <a:buNone/>
            </a:pPr>
            <a:endParaRPr lang="cs-CZ" dirty="0" smtClean="0">
              <a:latin typeface="Footlight MT Light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Footlight MT Light" pitchFamily="18" charset="0"/>
              </a:rPr>
              <a:t>Rod </a:t>
            </a:r>
            <a:r>
              <a:rPr lang="cs-CZ" sz="2800" b="1" u="sng" dirty="0">
                <a:latin typeface="Footlight MT Light" pitchFamily="18" charset="0"/>
              </a:rPr>
              <a:t>mužský</a:t>
            </a:r>
            <a:r>
              <a:rPr lang="cs-CZ" sz="2800" dirty="0">
                <a:latin typeface="Footlight MT Light" pitchFamily="18" charset="0"/>
              </a:rPr>
              <a:t>  - </a:t>
            </a:r>
            <a:r>
              <a:rPr lang="cs-CZ" sz="2800" b="1" dirty="0">
                <a:solidFill>
                  <a:srgbClr val="0070C0"/>
                </a:solidFill>
                <a:latin typeface="Footlight MT Light" pitchFamily="18" charset="0"/>
              </a:rPr>
              <a:t> </a:t>
            </a:r>
            <a:r>
              <a:rPr lang="cs-CZ" sz="3000" b="1" dirty="0" smtClean="0">
                <a:solidFill>
                  <a:srgbClr val="0070C0"/>
                </a:solidFill>
                <a:latin typeface="Footlight MT Light" pitchFamily="18" charset="0"/>
              </a:rPr>
              <a:t>í</a:t>
            </a:r>
            <a:endParaRPr lang="cs-CZ" sz="3000" b="1" dirty="0">
              <a:solidFill>
                <a:srgbClr val="0070C0"/>
              </a:solidFill>
              <a:latin typeface="Footlight MT Light" pitchFamily="18" charset="0"/>
            </a:endParaRPr>
          </a:p>
          <a:p>
            <a:pPr marL="0" indent="0">
              <a:buNone/>
            </a:pPr>
            <a:r>
              <a:rPr lang="cs-CZ" sz="2800" dirty="0">
                <a:latin typeface="Footlight MT Light" pitchFamily="18" charset="0"/>
              </a:rPr>
              <a:t>Příklad: </a:t>
            </a:r>
            <a:r>
              <a:rPr lang="cs-CZ" sz="2800" dirty="0" smtClean="0">
                <a:latin typeface="Footlight MT Light" pitchFamily="18" charset="0"/>
              </a:rPr>
              <a:t>letn</a:t>
            </a:r>
            <a:r>
              <a:rPr lang="cs-CZ" sz="3000" b="1" dirty="0" smtClean="0">
                <a:solidFill>
                  <a:srgbClr val="0070C0"/>
                </a:solidFill>
                <a:latin typeface="Footlight MT Light" pitchFamily="18" charset="0"/>
              </a:rPr>
              <a:t>í</a:t>
            </a:r>
            <a:r>
              <a:rPr lang="cs-CZ" sz="2800" b="1" dirty="0" smtClean="0">
                <a:solidFill>
                  <a:srgbClr val="0070C0"/>
                </a:solidFill>
                <a:latin typeface="Footlight MT Light" pitchFamily="18" charset="0"/>
              </a:rPr>
              <a:t> </a:t>
            </a:r>
            <a:r>
              <a:rPr lang="cs-CZ" sz="2800" dirty="0" smtClean="0">
                <a:latin typeface="Footlight MT Light" pitchFamily="18" charset="0"/>
              </a:rPr>
              <a:t> den</a:t>
            </a:r>
            <a:endParaRPr lang="cs-CZ" sz="2800" dirty="0">
              <a:latin typeface="Footlight MT Light" pitchFamily="18" charset="0"/>
            </a:endParaRPr>
          </a:p>
          <a:p>
            <a:pPr marL="0" indent="0">
              <a:buNone/>
            </a:pPr>
            <a:endParaRPr lang="cs-CZ" sz="2800" dirty="0">
              <a:latin typeface="Footlight MT Light" pitchFamily="18" charset="0"/>
            </a:endParaRPr>
          </a:p>
          <a:p>
            <a:pPr marL="0" indent="0">
              <a:buNone/>
            </a:pPr>
            <a:r>
              <a:rPr lang="cs-CZ" sz="2800" dirty="0">
                <a:latin typeface="Footlight MT Light" pitchFamily="18" charset="0"/>
              </a:rPr>
              <a:t>Rod </a:t>
            </a:r>
            <a:r>
              <a:rPr lang="cs-CZ" sz="2800" b="1" u="sng" dirty="0">
                <a:latin typeface="Footlight MT Light" pitchFamily="18" charset="0"/>
              </a:rPr>
              <a:t>ženský</a:t>
            </a:r>
            <a:r>
              <a:rPr lang="cs-CZ" sz="2800" dirty="0">
                <a:latin typeface="Footlight MT Light" pitchFamily="18" charset="0"/>
              </a:rPr>
              <a:t>   -</a:t>
            </a:r>
            <a:r>
              <a:rPr lang="cs-CZ" sz="2800" b="1" dirty="0">
                <a:solidFill>
                  <a:srgbClr val="FF0000"/>
                </a:solidFill>
                <a:latin typeface="Footlight MT Light" pitchFamily="18" charset="0"/>
              </a:rPr>
              <a:t>  </a:t>
            </a:r>
            <a:r>
              <a:rPr lang="cs-CZ" sz="3000" b="1" dirty="0">
                <a:solidFill>
                  <a:srgbClr val="FF0000"/>
                </a:solidFill>
                <a:latin typeface="Footlight MT Light" pitchFamily="18" charset="0"/>
              </a:rPr>
              <a:t>á</a:t>
            </a:r>
          </a:p>
          <a:p>
            <a:pPr marL="0" indent="0">
              <a:buNone/>
            </a:pPr>
            <a:r>
              <a:rPr lang="cs-CZ" sz="2800" dirty="0">
                <a:latin typeface="Footlight MT Light" pitchFamily="18" charset="0"/>
              </a:rPr>
              <a:t>Příklad: </a:t>
            </a:r>
            <a:r>
              <a:rPr lang="cs-CZ" sz="2800" dirty="0" smtClean="0">
                <a:latin typeface="Footlight MT Light" pitchFamily="18" charset="0"/>
              </a:rPr>
              <a:t>letn</a:t>
            </a:r>
            <a:r>
              <a:rPr lang="cs-CZ" sz="3000" b="1" dirty="0" smtClean="0">
                <a:solidFill>
                  <a:srgbClr val="FF0000"/>
                </a:solidFill>
                <a:latin typeface="Footlight MT Light" pitchFamily="18" charset="0"/>
              </a:rPr>
              <a:t>í</a:t>
            </a:r>
            <a:r>
              <a:rPr lang="cs-CZ" sz="2800" dirty="0" smtClean="0">
                <a:latin typeface="Footlight MT Light" pitchFamily="18" charset="0"/>
              </a:rPr>
              <a:t>  bouře</a:t>
            </a:r>
            <a:endParaRPr lang="cs-CZ" sz="2800" dirty="0">
              <a:latin typeface="Footlight MT Light" pitchFamily="18" charset="0"/>
            </a:endParaRPr>
          </a:p>
          <a:p>
            <a:pPr marL="0" indent="0">
              <a:buNone/>
            </a:pPr>
            <a:endParaRPr lang="cs-CZ" sz="2800" dirty="0">
              <a:latin typeface="Footlight MT Light" pitchFamily="18" charset="0"/>
            </a:endParaRPr>
          </a:p>
          <a:p>
            <a:pPr marL="0" indent="0">
              <a:buNone/>
            </a:pPr>
            <a:r>
              <a:rPr lang="cs-CZ" sz="2800" dirty="0">
                <a:latin typeface="Footlight MT Light" pitchFamily="18" charset="0"/>
              </a:rPr>
              <a:t>Rod </a:t>
            </a:r>
            <a:r>
              <a:rPr lang="cs-CZ" sz="2800" b="1" u="sng" dirty="0">
                <a:latin typeface="Footlight MT Light" pitchFamily="18" charset="0"/>
              </a:rPr>
              <a:t>střední</a:t>
            </a:r>
            <a:r>
              <a:rPr lang="cs-CZ" sz="2800" dirty="0">
                <a:latin typeface="Footlight MT Light" pitchFamily="18" charset="0"/>
              </a:rPr>
              <a:t>   -  </a:t>
            </a:r>
            <a:r>
              <a:rPr lang="cs-CZ" sz="3000" b="1" dirty="0">
                <a:solidFill>
                  <a:srgbClr val="00B050"/>
                </a:solidFill>
                <a:latin typeface="Footlight MT Light" pitchFamily="18" charset="0"/>
              </a:rPr>
              <a:t>é</a:t>
            </a:r>
          </a:p>
          <a:p>
            <a:pPr marL="0" indent="0">
              <a:lnSpc>
                <a:spcPts val="2700"/>
              </a:lnSpc>
              <a:buNone/>
            </a:pPr>
            <a:r>
              <a:rPr lang="cs-CZ" sz="2800" dirty="0">
                <a:latin typeface="Footlight MT Light" pitchFamily="18" charset="0"/>
              </a:rPr>
              <a:t>Příklad: </a:t>
            </a:r>
            <a:r>
              <a:rPr lang="cs-CZ" sz="2800" dirty="0" smtClean="0">
                <a:latin typeface="Footlight MT Light" pitchFamily="18" charset="0"/>
              </a:rPr>
              <a:t>letn</a:t>
            </a:r>
            <a:r>
              <a:rPr lang="cs-CZ" sz="3000" b="1" dirty="0" smtClean="0">
                <a:solidFill>
                  <a:srgbClr val="00B050"/>
                </a:solidFill>
                <a:latin typeface="Footlight MT Light" pitchFamily="18" charset="0"/>
              </a:rPr>
              <a:t>í</a:t>
            </a:r>
            <a:r>
              <a:rPr lang="cs-CZ" sz="2800" dirty="0" smtClean="0">
                <a:latin typeface="Footlight MT Light" pitchFamily="18" charset="0"/>
              </a:rPr>
              <a:t>  ráno</a:t>
            </a:r>
            <a:endParaRPr lang="cs-CZ" sz="2800" dirty="0">
              <a:latin typeface="Footlight MT Light" pitchFamily="18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824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66"/>
          </a:solidFill>
        </p:spPr>
        <p:txBody>
          <a:bodyPr/>
          <a:lstStyle/>
          <a:p>
            <a:pPr algn="ctr">
              <a:lnSpc>
                <a:spcPts val="3000"/>
              </a:lnSpc>
            </a:pP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Vzory přídavných jmen</a:t>
            </a:r>
            <a:endParaRPr lang="cs-CZ" b="1" dirty="0">
              <a:solidFill>
                <a:schemeClr val="accent1"/>
              </a:solidFill>
              <a:latin typeface="Footlight MT Light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smtClean="0">
                <a:latin typeface="Footlight MT Light" pitchFamily="18" charset="0"/>
              </a:rPr>
              <a:t>Přídavná jména </a:t>
            </a:r>
            <a:r>
              <a:rPr lang="cs-CZ" sz="2800" dirty="0" smtClean="0">
                <a:solidFill>
                  <a:schemeClr val="tx1"/>
                </a:solidFill>
                <a:latin typeface="Footlight MT Light" pitchFamily="18" charset="0"/>
              </a:rPr>
              <a:t>tvrdá</a:t>
            </a:r>
            <a:endParaRPr lang="cs-CZ" sz="2800" dirty="0">
              <a:solidFill>
                <a:schemeClr val="tx1"/>
              </a:solidFill>
              <a:latin typeface="Footlight MT Light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800" dirty="0" smtClean="0">
                <a:latin typeface="Footlight MT Light" pitchFamily="18" charset="0"/>
              </a:rPr>
              <a:t>Přídavná</a:t>
            </a:r>
            <a:r>
              <a:rPr lang="cs-CZ" dirty="0" smtClean="0"/>
              <a:t> jména </a:t>
            </a:r>
            <a:r>
              <a:rPr lang="cs-CZ" dirty="0" smtClean="0">
                <a:solidFill>
                  <a:schemeClr val="tx1"/>
                </a:solidFill>
              </a:rPr>
              <a:t>měkká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chemeClr val="accent1"/>
                </a:solidFill>
                <a:latin typeface="Footlight MT Light" pitchFamily="18" charset="0"/>
              </a:rPr>
              <a:t>s</a:t>
            </a:r>
            <a:r>
              <a:rPr lang="cs-CZ" dirty="0" smtClean="0">
                <a:solidFill>
                  <a:schemeClr val="accent1"/>
                </a:solidFill>
                <a:latin typeface="Footlight MT Light" pitchFamily="18" charset="0"/>
              </a:rPr>
              <a:t>e skloňují podle vzoru </a:t>
            </a:r>
            <a:r>
              <a:rPr lang="cs-CZ" b="1" dirty="0" smtClean="0">
                <a:latin typeface="Footlight MT Light" pitchFamily="18" charset="0"/>
              </a:rPr>
              <a:t>MLADÝ (-á,-é)</a:t>
            </a:r>
          </a:p>
          <a:p>
            <a:pPr marL="0" indent="0" algn="just">
              <a:buNone/>
            </a:pPr>
            <a:r>
              <a:rPr lang="cs-CZ" b="1" dirty="0" smtClean="0">
                <a:latin typeface="Footlight MT Light" pitchFamily="18" charset="0"/>
              </a:rPr>
              <a:t>Příklad: mladý muž</a:t>
            </a:r>
          </a:p>
          <a:p>
            <a:pPr marL="0" indent="0" algn="just">
              <a:buNone/>
            </a:pPr>
            <a:r>
              <a:rPr lang="cs-CZ" b="1" dirty="0">
                <a:latin typeface="Footlight MT Light" pitchFamily="18" charset="0"/>
              </a:rPr>
              <a:t> </a:t>
            </a:r>
            <a:r>
              <a:rPr lang="cs-CZ" b="1" dirty="0" smtClean="0">
                <a:latin typeface="Footlight MT Light" pitchFamily="18" charset="0"/>
              </a:rPr>
              <a:t>             mladá žena</a:t>
            </a:r>
          </a:p>
          <a:p>
            <a:pPr marL="0" indent="0" algn="just">
              <a:buNone/>
            </a:pPr>
            <a:r>
              <a:rPr lang="cs-CZ" b="1" dirty="0">
                <a:latin typeface="Footlight MT Light" pitchFamily="18" charset="0"/>
              </a:rPr>
              <a:t> </a:t>
            </a:r>
            <a:r>
              <a:rPr lang="cs-CZ" b="1" dirty="0" smtClean="0">
                <a:latin typeface="Footlight MT Light" pitchFamily="18" charset="0"/>
              </a:rPr>
              <a:t>             mladé zvíře</a:t>
            </a:r>
            <a:endParaRPr lang="cs-CZ" b="1" dirty="0">
              <a:latin typeface="Footlight MT Light" pitchFamily="18" charset="0"/>
            </a:endParaRPr>
          </a:p>
          <a:p>
            <a:pPr marL="0" indent="0" algn="just">
              <a:buNone/>
            </a:pPr>
            <a:endParaRPr lang="cs-CZ" b="1" dirty="0" smtClean="0">
              <a:latin typeface="Footlight MT Light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  <a:latin typeface="Footlight MT Light" pitchFamily="18" charset="0"/>
              </a:rPr>
              <a:t>s</a:t>
            </a:r>
            <a:r>
              <a:rPr lang="cs-CZ" dirty="0" smtClean="0">
                <a:solidFill>
                  <a:schemeClr val="accent1"/>
                </a:solidFill>
                <a:latin typeface="Footlight MT Light" pitchFamily="18" charset="0"/>
              </a:rPr>
              <a:t>e skloňují podle vzoru</a:t>
            </a:r>
          </a:p>
          <a:p>
            <a:pPr marL="0" indent="0">
              <a:lnSpc>
                <a:spcPts val="1000"/>
              </a:lnSpc>
              <a:buNone/>
            </a:pPr>
            <a:endParaRPr lang="cs-CZ" dirty="0" smtClean="0">
              <a:solidFill>
                <a:schemeClr val="accent1"/>
              </a:solidFill>
              <a:latin typeface="Footlight MT Light" pitchFamily="18" charset="0"/>
            </a:endParaRPr>
          </a:p>
          <a:p>
            <a:pPr marL="0" indent="0" algn="ctr">
              <a:lnSpc>
                <a:spcPts val="100"/>
              </a:lnSpc>
              <a:buNone/>
            </a:pPr>
            <a:r>
              <a:rPr lang="cs-CZ" b="1" dirty="0" smtClean="0">
                <a:latin typeface="Footlight MT Light" pitchFamily="18" charset="0"/>
              </a:rPr>
              <a:t>JARNÍ</a:t>
            </a:r>
          </a:p>
          <a:p>
            <a:pPr marL="0" indent="0" algn="ctr">
              <a:lnSpc>
                <a:spcPts val="100"/>
              </a:lnSpc>
              <a:buNone/>
            </a:pPr>
            <a:endParaRPr lang="cs-CZ" b="1" dirty="0">
              <a:latin typeface="Footlight MT Light" pitchFamily="18" charset="0"/>
            </a:endParaRPr>
          </a:p>
          <a:p>
            <a:pPr marL="0" indent="0" algn="ctr">
              <a:lnSpc>
                <a:spcPts val="100"/>
              </a:lnSpc>
              <a:buNone/>
            </a:pPr>
            <a:endParaRPr lang="cs-CZ" b="1" dirty="0" smtClean="0">
              <a:latin typeface="Footlight MT Light" pitchFamily="18" charset="0"/>
            </a:endParaRPr>
          </a:p>
          <a:p>
            <a:pPr marL="0" indent="0" algn="ctr">
              <a:lnSpc>
                <a:spcPts val="100"/>
              </a:lnSpc>
              <a:buNone/>
            </a:pPr>
            <a:endParaRPr lang="cs-CZ" b="1" dirty="0">
              <a:latin typeface="Footlight MT Light" pitchFamily="18" charset="0"/>
            </a:endParaRPr>
          </a:p>
          <a:p>
            <a:pPr marL="0" indent="0" algn="ctr">
              <a:lnSpc>
                <a:spcPts val="100"/>
              </a:lnSpc>
              <a:buNone/>
            </a:pPr>
            <a:endParaRPr lang="cs-CZ" b="1" dirty="0" smtClean="0">
              <a:latin typeface="Footlight MT Light" pitchFamily="18" charset="0"/>
            </a:endParaRPr>
          </a:p>
          <a:p>
            <a:pPr marL="0" indent="0" algn="ctr">
              <a:lnSpc>
                <a:spcPts val="100"/>
              </a:lnSpc>
              <a:buNone/>
            </a:pPr>
            <a:r>
              <a:rPr lang="cs-CZ" b="1" dirty="0" smtClean="0">
                <a:latin typeface="Footlight MT Light" pitchFamily="18" charset="0"/>
              </a:rPr>
              <a:t>Příklad: jarní motýl</a:t>
            </a:r>
          </a:p>
          <a:p>
            <a:pPr marL="0" indent="0" algn="just">
              <a:lnSpc>
                <a:spcPts val="100"/>
              </a:lnSpc>
              <a:buNone/>
            </a:pPr>
            <a:endParaRPr lang="cs-CZ" b="1" dirty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 smtClean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 smtClean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r>
              <a:rPr lang="cs-CZ" b="1" dirty="0">
                <a:latin typeface="Footlight MT Light" pitchFamily="18" charset="0"/>
              </a:rPr>
              <a:t> </a:t>
            </a:r>
            <a:r>
              <a:rPr lang="cs-CZ" b="1" dirty="0" smtClean="0">
                <a:latin typeface="Footlight MT Light" pitchFamily="18" charset="0"/>
              </a:rPr>
              <a:t>                  jarní květina</a:t>
            </a:r>
          </a:p>
          <a:p>
            <a:pPr marL="0" indent="0" algn="just">
              <a:lnSpc>
                <a:spcPts val="100"/>
              </a:lnSpc>
              <a:buNone/>
            </a:pPr>
            <a:endParaRPr lang="cs-CZ" b="1" dirty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 smtClean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 smtClean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r>
              <a:rPr lang="cs-CZ" b="1" dirty="0">
                <a:latin typeface="Footlight MT Light" pitchFamily="18" charset="0"/>
              </a:rPr>
              <a:t> </a:t>
            </a:r>
            <a:r>
              <a:rPr lang="cs-CZ" b="1" dirty="0" smtClean="0">
                <a:latin typeface="Footlight MT Light" pitchFamily="18" charset="0"/>
              </a:rPr>
              <a:t>                  jarní ráno</a:t>
            </a:r>
            <a:endParaRPr lang="cs-CZ" b="1" dirty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 smtClean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 smtClean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>
              <a:latin typeface="Footlight MT Light" pitchFamily="18" charset="0"/>
            </a:endParaRPr>
          </a:p>
          <a:p>
            <a:pPr marL="0" indent="0" algn="just">
              <a:lnSpc>
                <a:spcPts val="100"/>
              </a:lnSpc>
              <a:buNone/>
            </a:pPr>
            <a:endParaRPr lang="cs-CZ" b="1" dirty="0">
              <a:latin typeface="Footlight MT Light" pitchFamily="18" charset="0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699792" y="6165304"/>
            <a:ext cx="3962400" cy="457200"/>
          </a:xfrm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IT ve škole CZ.1.07/1.4.00/21.0274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36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426170"/>
          </a:xfrm>
          <a:solidFill>
            <a:srgbClr val="FFCC66"/>
          </a:solidFill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Přídavná jména tvrdá mění koncovky podle </a:t>
            </a:r>
            <a:r>
              <a:rPr lang="cs-CZ" b="1" dirty="0" smtClean="0">
                <a:solidFill>
                  <a:schemeClr val="tx1"/>
                </a:solidFill>
                <a:latin typeface="Footlight MT Light" pitchFamily="18" charset="0"/>
              </a:rPr>
              <a:t>rodu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, </a:t>
            </a:r>
            <a:r>
              <a:rPr lang="cs-CZ" b="1" dirty="0" smtClean="0">
                <a:solidFill>
                  <a:schemeClr val="tx1"/>
                </a:solidFill>
                <a:latin typeface="Footlight MT Light" pitchFamily="18" charset="0"/>
              </a:rPr>
              <a:t>čísla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 a </a:t>
            </a:r>
            <a:r>
              <a:rPr lang="cs-CZ" b="1" dirty="0" smtClean="0">
                <a:solidFill>
                  <a:schemeClr val="tx1"/>
                </a:solidFill>
                <a:latin typeface="Footlight MT Light" pitchFamily="18" charset="0"/>
              </a:rPr>
              <a:t>pádu</a:t>
            </a:r>
            <a:endParaRPr lang="cs-CZ" b="1" dirty="0">
              <a:solidFill>
                <a:schemeClr val="tx1"/>
              </a:solidFill>
              <a:latin typeface="Footlight MT Light" pitchFamily="18" charset="0"/>
            </a:endParaRPr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34552029"/>
              </p:ext>
            </p:extLst>
          </p:nvPr>
        </p:nvGraphicFramePr>
        <p:xfrm>
          <a:off x="899592" y="1988840"/>
          <a:ext cx="7728156" cy="4330126"/>
        </p:xfrm>
        <a:graphic>
          <a:graphicData uri="http://schemas.openxmlformats.org/drawingml/2006/table">
            <a:tbl>
              <a:tblPr/>
              <a:tblGrid>
                <a:gridCol w="2721496"/>
                <a:gridCol w="2430608"/>
                <a:gridCol w="2576052"/>
              </a:tblGrid>
              <a:tr h="33921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Rod mužský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Rod ženský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Rod střední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646">
                <a:tc gridSpan="3"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Číslo jednotné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2134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1.p. mladý muž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2.p. mladého muže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3.p.mladému muži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4.p.mladého muže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5.p.mladý muži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6.p.mladém muži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7.p.mladým mužem</a:t>
                      </a:r>
                      <a:endParaRPr lang="cs-CZ" sz="2400" dirty="0">
                        <a:latin typeface="Footlight MT Light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mladá žena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 ženy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mladou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mladá ženo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 ženě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mladou ženou</a:t>
                      </a:r>
                      <a:endParaRPr lang="cs-CZ" sz="2400" dirty="0">
                        <a:latin typeface="Footlight MT Light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 zvíře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mladého zvířete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mladému zvířeti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 zvíře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 zvíře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mladém zvířeti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mladým zvířetem</a:t>
                      </a:r>
                    </a:p>
                    <a:p>
                      <a:endParaRPr lang="cs-CZ" sz="2400" dirty="0" smtClean="0">
                        <a:latin typeface="Footlight MT Light" pitchFamily="18" charset="0"/>
                      </a:endParaRPr>
                    </a:p>
                    <a:p>
                      <a:endParaRPr lang="cs-CZ" sz="2400" dirty="0">
                        <a:latin typeface="Footlight MT Light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771800" y="6400800"/>
            <a:ext cx="3962400" cy="457200"/>
          </a:xfrm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IT ve škole CZ.1.07/1.4.00/21.0274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29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426170"/>
          </a:xfrm>
          <a:solidFill>
            <a:srgbClr val="FFCC66"/>
          </a:solidFill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Přídavná jména tvrdá mění koncovky podle </a:t>
            </a:r>
            <a:r>
              <a:rPr lang="cs-CZ" b="1" dirty="0" smtClean="0">
                <a:solidFill>
                  <a:schemeClr val="tx1"/>
                </a:solidFill>
                <a:latin typeface="Footlight MT Light" pitchFamily="18" charset="0"/>
              </a:rPr>
              <a:t>rodu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, </a:t>
            </a:r>
            <a:r>
              <a:rPr lang="cs-CZ" b="1" dirty="0" smtClean="0">
                <a:solidFill>
                  <a:schemeClr val="tx1"/>
                </a:solidFill>
                <a:latin typeface="Footlight MT Light" pitchFamily="18" charset="0"/>
              </a:rPr>
              <a:t>čísla</a:t>
            </a:r>
            <a:r>
              <a:rPr lang="cs-CZ" b="1" dirty="0" smtClean="0">
                <a:solidFill>
                  <a:schemeClr val="accent1"/>
                </a:solidFill>
                <a:latin typeface="Footlight MT Light" pitchFamily="18" charset="0"/>
              </a:rPr>
              <a:t> a </a:t>
            </a:r>
            <a:r>
              <a:rPr lang="cs-CZ" b="1" dirty="0" smtClean="0">
                <a:solidFill>
                  <a:schemeClr val="tx1"/>
                </a:solidFill>
                <a:latin typeface="Footlight MT Light" pitchFamily="18" charset="0"/>
              </a:rPr>
              <a:t>pádu</a:t>
            </a:r>
            <a:endParaRPr lang="cs-CZ" b="1" dirty="0">
              <a:solidFill>
                <a:schemeClr val="tx1"/>
              </a:solidFill>
              <a:latin typeface="Footlight MT Light" pitchFamily="18" charset="0"/>
            </a:endParaRPr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87250218"/>
              </p:ext>
            </p:extLst>
          </p:nvPr>
        </p:nvGraphicFramePr>
        <p:xfrm>
          <a:off x="1043608" y="1844824"/>
          <a:ext cx="7728156" cy="4330126"/>
        </p:xfrm>
        <a:graphic>
          <a:graphicData uri="http://schemas.openxmlformats.org/drawingml/2006/table">
            <a:tbl>
              <a:tblPr/>
              <a:tblGrid>
                <a:gridCol w="2721496"/>
                <a:gridCol w="2430608"/>
                <a:gridCol w="2576052"/>
              </a:tblGrid>
              <a:tr h="33921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Rod mužský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Rod ženský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Rod střední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646">
                <a:tc gridSpan="3"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Číslo množné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811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1.p. mladí muži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2.p. mladých mužů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3.p.mladým mužům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4.p.mladé muže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5.p.mladí muži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6.p.mladých mužích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7.p.mladými muži</a:t>
                      </a:r>
                      <a:endParaRPr lang="cs-CZ" sz="2400" dirty="0">
                        <a:latin typeface="Footlight MT Light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 ženy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mladých žen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mladým</a:t>
                      </a:r>
                      <a:r>
                        <a:rPr lang="cs-CZ" sz="2400" baseline="0" dirty="0" smtClean="0">
                          <a:latin typeface="Footlight MT Light" pitchFamily="18" charset="0"/>
                        </a:rPr>
                        <a:t> ženám</a:t>
                      </a:r>
                      <a:endParaRPr lang="cs-CZ" sz="2400" dirty="0" smtClean="0">
                        <a:latin typeface="Footlight MT Light" pitchFamily="18" charset="0"/>
                      </a:endParaRP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</a:t>
                      </a:r>
                      <a:r>
                        <a:rPr lang="cs-CZ" sz="2400" baseline="0" dirty="0" smtClean="0">
                          <a:latin typeface="Footlight MT Light" pitchFamily="18" charset="0"/>
                        </a:rPr>
                        <a:t> ženy</a:t>
                      </a:r>
                      <a:endParaRPr lang="cs-CZ" sz="2400" dirty="0" smtClean="0">
                        <a:latin typeface="Footlight MT Light" pitchFamily="18" charset="0"/>
                      </a:endParaRP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mladé ženy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mladých ženách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mladými ženami</a:t>
                      </a:r>
                      <a:endParaRPr lang="cs-CZ" sz="2400" dirty="0">
                        <a:latin typeface="Footlight MT Light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mladá zvířata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mladých zvířat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mladým zvířatům</a:t>
                      </a: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mladá</a:t>
                      </a:r>
                      <a:r>
                        <a:rPr lang="cs-CZ" sz="2400" baseline="0" dirty="0" smtClean="0">
                          <a:latin typeface="Footlight MT Light" pitchFamily="18" charset="0"/>
                        </a:rPr>
                        <a:t> zvířata</a:t>
                      </a:r>
                      <a:endParaRPr lang="cs-CZ" sz="2400" dirty="0" smtClean="0">
                        <a:latin typeface="Footlight MT Light" pitchFamily="18" charset="0"/>
                      </a:endParaRP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mladá</a:t>
                      </a:r>
                      <a:r>
                        <a:rPr lang="cs-CZ" sz="2400" baseline="0" dirty="0" smtClean="0">
                          <a:latin typeface="Footlight MT Light" pitchFamily="18" charset="0"/>
                        </a:rPr>
                        <a:t> zvířata</a:t>
                      </a:r>
                      <a:endParaRPr lang="cs-CZ" sz="2400" dirty="0" smtClean="0">
                        <a:latin typeface="Footlight MT Light" pitchFamily="18" charset="0"/>
                      </a:endParaRP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mladých</a:t>
                      </a:r>
                      <a:r>
                        <a:rPr lang="cs-CZ" sz="2400" baseline="0" dirty="0" smtClean="0">
                          <a:latin typeface="Footlight MT Light" pitchFamily="18" charset="0"/>
                        </a:rPr>
                        <a:t> zvířatech</a:t>
                      </a:r>
                      <a:endParaRPr lang="cs-CZ" sz="2400" dirty="0" smtClean="0">
                        <a:latin typeface="Footlight MT Light" pitchFamily="18" charset="0"/>
                      </a:endParaRPr>
                    </a:p>
                    <a:p>
                      <a:r>
                        <a:rPr lang="cs-CZ" sz="2400" dirty="0" smtClean="0">
                          <a:latin typeface="Footlight MT Light" pitchFamily="18" charset="0"/>
                        </a:rPr>
                        <a:t>mladými</a:t>
                      </a:r>
                      <a:r>
                        <a:rPr lang="cs-CZ" sz="2400" baseline="0" dirty="0" smtClean="0">
                          <a:latin typeface="Footlight MT Light" pitchFamily="18" charset="0"/>
                        </a:rPr>
                        <a:t> zvířaty</a:t>
                      </a:r>
                      <a:endParaRPr lang="cs-CZ" sz="2400" dirty="0" smtClean="0">
                        <a:latin typeface="Footlight MT Light" pitchFamily="18" charset="0"/>
                      </a:endParaRPr>
                    </a:p>
                    <a:p>
                      <a:endParaRPr lang="cs-CZ" sz="2400" dirty="0" smtClean="0">
                        <a:latin typeface="Footlight MT Light" pitchFamily="18" charset="0"/>
                      </a:endParaRPr>
                    </a:p>
                    <a:p>
                      <a:endParaRPr lang="cs-CZ" sz="2400" dirty="0">
                        <a:latin typeface="Footlight MT Light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771800" y="6309320"/>
            <a:ext cx="3962400" cy="457200"/>
          </a:xfrm>
        </p:spPr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IT ve škole CZ.1.07/1.4.00/21.0274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342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je určena k výkladu přídavných jmen pro 8. a 9. ročník ZŠ praktické.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96424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420</TotalTime>
  <Words>413</Words>
  <Application>Microsoft Office PowerPoint</Application>
  <PresentationFormat>Předvádění na obrazovce (4:3)</PresentationFormat>
  <Paragraphs>161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Jmění</vt:lpstr>
      <vt:lpstr>Prezentace aplikace Microsoft PowerPoint</vt:lpstr>
      <vt:lpstr>Prezentace aplikace PowerPoint</vt:lpstr>
      <vt:lpstr>Přídavná  jména</vt:lpstr>
      <vt:lpstr>Definice:</vt:lpstr>
      <vt:lpstr>Zapamatujte si:</vt:lpstr>
      <vt:lpstr>Skloňování přídavných jmen</vt:lpstr>
      <vt:lpstr>Prezentace aplikace PowerPoint</vt:lpstr>
      <vt:lpstr>Vzory přídavných jmen</vt:lpstr>
      <vt:lpstr>Přídavná jména tvrdá mění koncovky podle rodu, čísla a pádu</vt:lpstr>
      <vt:lpstr>Přídavná jména tvrdá mění koncovky podle rodu, čísla a pádu</vt:lpstr>
      <vt:lpstr>    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 jména</dc:title>
  <dc:creator>pc</dc:creator>
  <cp:lastModifiedBy>pc</cp:lastModifiedBy>
  <cp:revision>40</cp:revision>
  <dcterms:created xsi:type="dcterms:W3CDTF">2011-08-08T20:26:40Z</dcterms:created>
  <dcterms:modified xsi:type="dcterms:W3CDTF">2011-09-19T09:24:18Z</dcterms:modified>
</cp:coreProperties>
</file>