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6" r:id="rId4"/>
    <p:sldId id="256" r:id="rId5"/>
    <p:sldId id="261" r:id="rId6"/>
    <p:sldId id="257" r:id="rId7"/>
    <p:sldId id="260" r:id="rId8"/>
    <p:sldId id="258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21D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</a:t>
          </a:r>
          <a:r>
            <a:rPr lang="cs-CZ" dirty="0" smtClean="0"/>
            <a:t>VY_52_INOVACE_13_Třecí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Třecí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0E6DC4-D931-4D78-BF8B-F7DD83F6CF23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FA8090B-6BE9-49A9-A130-E961277805CE}" type="presOf" srcId="{EBC41103-E2E5-4D48-9B4B-425520D3D098}" destId="{50C2F88D-8688-44C2-A854-691F34009D3B}" srcOrd="0" destOrd="0" presId="urn:microsoft.com/office/officeart/2005/8/layout/target3"/>
    <dgm:cxn modelId="{7C2B3211-C5BF-45AE-A1FC-897EC05FC18B}" type="presOf" srcId="{EBC41103-E2E5-4D48-9B4B-425520D3D098}" destId="{F969C235-9271-4D34-B740-D627A121CAD0}" srcOrd="1" destOrd="0" presId="urn:microsoft.com/office/officeart/2005/8/layout/target3"/>
    <dgm:cxn modelId="{BC5213CC-40F5-4CC7-A4D8-A93F159830DC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AD7CA1-002C-4C81-B2D9-13C92F558E11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D2CC0EF-9E01-42A7-9524-CC61C1DAAC22}" type="presOf" srcId="{019433A1-1324-4DE1-9E6F-32B851095F74}" destId="{E7297F21-D4FD-4A41-AE58-814D01A6B5E7}" srcOrd="1" destOrd="0" presId="urn:microsoft.com/office/officeart/2005/8/layout/target3"/>
    <dgm:cxn modelId="{06C1D49C-DBA6-4DBA-BF3A-6B0016C5482F}" type="presOf" srcId="{DAEA276B-ECF9-46F6-A7D3-4693B2D32BC4}" destId="{CDED6FE3-AD8F-4ACC-B6B8-710EDDD97598}" srcOrd="0" destOrd="0" presId="urn:microsoft.com/office/officeart/2005/8/layout/target3"/>
    <dgm:cxn modelId="{FE66560C-BBCC-4BA4-BA75-6A09DD163133}" type="presOf" srcId="{FBBFC3EA-9D9D-4F3A-BEA6-9C2C0E46BF20}" destId="{643EA938-EDE0-4533-ACCC-D2BD6F3A527C}" srcOrd="0" destOrd="0" presId="urn:microsoft.com/office/officeart/2005/8/layout/target3"/>
    <dgm:cxn modelId="{3BF2638E-5A8A-4C62-8BBC-DE0F2345181A}" type="presOf" srcId="{445C7998-7549-48B0-BD68-D4F0167F02E5}" destId="{4D19AB04-24FA-40C2-B203-52AE3D15E171}" srcOrd="1" destOrd="0" presId="urn:microsoft.com/office/officeart/2005/8/layout/target3"/>
    <dgm:cxn modelId="{A8428F07-0912-49F7-A2BB-6EE409DEB009}" type="presOf" srcId="{DAEA276B-ECF9-46F6-A7D3-4693B2D32BC4}" destId="{F69A1436-182C-465B-AD7F-FE48E0C090C1}" srcOrd="1" destOrd="0" presId="urn:microsoft.com/office/officeart/2005/8/layout/target3"/>
    <dgm:cxn modelId="{CB491E48-FD67-4F5E-A459-51819A3A4C9A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0D2BDF2-6541-4A75-9B8C-7178BC1B58D4}" type="presOf" srcId="{445C7998-7549-48B0-BD68-D4F0167F02E5}" destId="{BC35EE03-4121-4EF9-923D-7CB6D30D358D}" srcOrd="0" destOrd="0" presId="urn:microsoft.com/office/officeart/2005/8/layout/target3"/>
    <dgm:cxn modelId="{4D127646-391D-4430-B14B-4CF809AB37E3}" type="presOf" srcId="{39F8B381-5807-488E-AC22-73DD4140ED4A}" destId="{71045F8C-00FA-488E-A7BD-E2E6753D979D}" srcOrd="0" destOrd="0" presId="urn:microsoft.com/office/officeart/2005/8/layout/target3"/>
    <dgm:cxn modelId="{6C8CA14D-BEF2-44F5-9460-987342C2E4A8}" type="presParOf" srcId="{71045F8C-00FA-488E-A7BD-E2E6753D979D}" destId="{3577EC6B-C980-4F34-8C69-4365E7B8FC8C}" srcOrd="0" destOrd="0" presId="urn:microsoft.com/office/officeart/2005/8/layout/target3"/>
    <dgm:cxn modelId="{5A2A4BCE-E99D-4D85-80D8-F7B9FF6B4E5C}" type="presParOf" srcId="{71045F8C-00FA-488E-A7BD-E2E6753D979D}" destId="{6940EB87-DC1D-4BC3-9408-9AC2E1FFC039}" srcOrd="1" destOrd="0" presId="urn:microsoft.com/office/officeart/2005/8/layout/target3"/>
    <dgm:cxn modelId="{C3F69259-FEA5-4E26-94CD-7375A43C81D0}" type="presParOf" srcId="{71045F8C-00FA-488E-A7BD-E2E6753D979D}" destId="{BC35EE03-4121-4EF9-923D-7CB6D30D358D}" srcOrd="2" destOrd="0" presId="urn:microsoft.com/office/officeart/2005/8/layout/target3"/>
    <dgm:cxn modelId="{D7F3C456-C283-40EF-9907-546CF016F894}" type="presParOf" srcId="{71045F8C-00FA-488E-A7BD-E2E6753D979D}" destId="{C95EEA27-3CBF-4645-A92D-9D8AF5C1CBFC}" srcOrd="3" destOrd="0" presId="urn:microsoft.com/office/officeart/2005/8/layout/target3"/>
    <dgm:cxn modelId="{907E120D-01E6-4CF9-9230-A25F8AA4AE8A}" type="presParOf" srcId="{71045F8C-00FA-488E-A7BD-E2E6753D979D}" destId="{851BB866-B6AE-4566-893F-4C635BA974FC}" srcOrd="4" destOrd="0" presId="urn:microsoft.com/office/officeart/2005/8/layout/target3"/>
    <dgm:cxn modelId="{B3C709F7-87DB-4D34-B9AD-0B52C64F9CAA}" type="presParOf" srcId="{71045F8C-00FA-488E-A7BD-E2E6753D979D}" destId="{643EA938-EDE0-4533-ACCC-D2BD6F3A527C}" srcOrd="5" destOrd="0" presId="urn:microsoft.com/office/officeart/2005/8/layout/target3"/>
    <dgm:cxn modelId="{880D3D13-DBE5-43B3-B5F0-0AE1B4208BC3}" type="presParOf" srcId="{71045F8C-00FA-488E-A7BD-E2E6753D979D}" destId="{92F31B18-D66D-4CC7-89B9-378928DE877D}" srcOrd="6" destOrd="0" presId="urn:microsoft.com/office/officeart/2005/8/layout/target3"/>
    <dgm:cxn modelId="{2209A409-1581-4854-95F5-72B225F99026}" type="presParOf" srcId="{71045F8C-00FA-488E-A7BD-E2E6753D979D}" destId="{902074E1-B931-4618-97F1-FADBE82E9C3C}" srcOrd="7" destOrd="0" presId="urn:microsoft.com/office/officeart/2005/8/layout/target3"/>
    <dgm:cxn modelId="{F1913B2E-5BB5-415E-B316-EDBB5CFB70C0}" type="presParOf" srcId="{71045F8C-00FA-488E-A7BD-E2E6753D979D}" destId="{A3817367-F2BC-482F-8832-FA00B51DCCF3}" srcOrd="8" destOrd="0" presId="urn:microsoft.com/office/officeart/2005/8/layout/target3"/>
    <dgm:cxn modelId="{6E87F96D-B203-44D1-8EBB-55892C320285}" type="presParOf" srcId="{71045F8C-00FA-488E-A7BD-E2E6753D979D}" destId="{626ABFF6-56C8-4386-B662-68EC364EED9D}" srcOrd="9" destOrd="0" presId="urn:microsoft.com/office/officeart/2005/8/layout/target3"/>
    <dgm:cxn modelId="{00D73424-587E-4A3B-A65F-F82107BBD5A2}" type="presParOf" srcId="{71045F8C-00FA-488E-A7BD-E2E6753D979D}" destId="{6DB11F1C-D028-4800-9625-6611CA9DE6D4}" srcOrd="10" destOrd="0" presId="urn:microsoft.com/office/officeart/2005/8/layout/target3"/>
    <dgm:cxn modelId="{41C8142F-3EAC-40BE-9057-D69E65E0230D}" type="presParOf" srcId="{71045F8C-00FA-488E-A7BD-E2E6753D979D}" destId="{CDED6FE3-AD8F-4ACC-B6B8-710EDDD97598}" srcOrd="11" destOrd="0" presId="urn:microsoft.com/office/officeart/2005/8/layout/target3"/>
    <dgm:cxn modelId="{BB105EAE-1A47-4F05-B8E0-9281B99DF3B8}" type="presParOf" srcId="{71045F8C-00FA-488E-A7BD-E2E6753D979D}" destId="{397AC6D7-84A6-4150-958F-83C92D9ACF38}" srcOrd="12" destOrd="0" presId="urn:microsoft.com/office/officeart/2005/8/layout/target3"/>
    <dgm:cxn modelId="{C1A658D1-A2D8-40A4-89BB-8174AF2B9F9D}" type="presParOf" srcId="{71045F8C-00FA-488E-A7BD-E2E6753D979D}" destId="{D7419528-33A6-416D-9E64-B3F7915C5149}" srcOrd="13" destOrd="0" presId="urn:microsoft.com/office/officeart/2005/8/layout/target3"/>
    <dgm:cxn modelId="{DA6AFD4E-57EC-4AA9-8CB3-13AA65823A27}" type="presParOf" srcId="{71045F8C-00FA-488E-A7BD-E2E6753D979D}" destId="{97289DF2-90F4-4EC2-A9FC-633B00BAB610}" srcOrd="14" destOrd="0" presId="urn:microsoft.com/office/officeart/2005/8/layout/target3"/>
    <dgm:cxn modelId="{03D433CA-96B8-41BC-A656-CA1864275B06}" type="presParOf" srcId="{71045F8C-00FA-488E-A7BD-E2E6753D979D}" destId="{234EBA9D-95B4-4C20-A84E-6F65F1085DC6}" srcOrd="15" destOrd="0" presId="urn:microsoft.com/office/officeart/2005/8/layout/target3"/>
    <dgm:cxn modelId="{A3972D1A-6DE5-4AD2-BEC1-9185A7BB2068}" type="presParOf" srcId="{71045F8C-00FA-488E-A7BD-E2E6753D979D}" destId="{12255512-213F-41DF-90A6-8B4CD74A2B52}" srcOrd="16" destOrd="0" presId="urn:microsoft.com/office/officeart/2005/8/layout/target3"/>
    <dgm:cxn modelId="{CE3AB35E-BD17-491E-952B-641C9AC778A5}" type="presParOf" srcId="{71045F8C-00FA-488E-A7BD-E2E6753D979D}" destId="{50C2F88D-8688-44C2-A854-691F34009D3B}" srcOrd="17" destOrd="0" presId="urn:microsoft.com/office/officeart/2005/8/layout/target3"/>
    <dgm:cxn modelId="{2C0BA3EA-EAFE-4A9F-AEAD-27C7B922C783}" type="presParOf" srcId="{71045F8C-00FA-488E-A7BD-E2E6753D979D}" destId="{4D19AB04-24FA-40C2-B203-52AE3D15E171}" srcOrd="18" destOrd="0" presId="urn:microsoft.com/office/officeart/2005/8/layout/target3"/>
    <dgm:cxn modelId="{DC7E856D-5736-4D1E-A6FC-5F151EDF7ED5}" type="presParOf" srcId="{71045F8C-00FA-488E-A7BD-E2E6753D979D}" destId="{832BF48F-0145-4429-9E02-8FCA946CCE9E}" srcOrd="19" destOrd="0" presId="urn:microsoft.com/office/officeart/2005/8/layout/target3"/>
    <dgm:cxn modelId="{FCE53201-5E01-4F94-AFD9-86E96984AB05}" type="presParOf" srcId="{71045F8C-00FA-488E-A7BD-E2E6753D979D}" destId="{E7297F21-D4FD-4A41-AE58-814D01A6B5E7}" srcOrd="20" destOrd="0" presId="urn:microsoft.com/office/officeart/2005/8/layout/target3"/>
    <dgm:cxn modelId="{EE1468EA-078C-4425-AEC0-4011F9EA4614}" type="presParOf" srcId="{71045F8C-00FA-488E-A7BD-E2E6753D979D}" destId="{F69A1436-182C-465B-AD7F-FE48E0C090C1}" srcOrd="21" destOrd="0" presId="urn:microsoft.com/office/officeart/2005/8/layout/target3"/>
    <dgm:cxn modelId="{1CC1F449-134D-4F5B-BE26-A766D29E3323}" type="presParOf" srcId="{71045F8C-00FA-488E-A7BD-E2E6753D979D}" destId="{AA41A67C-3D3F-4AE9-9E0F-5D7F7BB2E741}" srcOrd="22" destOrd="0" presId="urn:microsoft.com/office/officeart/2005/8/layout/target3"/>
    <dgm:cxn modelId="{6D10C4C1-9C12-4511-A491-B5956C92234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 dirty="0" smtClean="0"/>
            <a:t>: </a:t>
          </a:r>
          <a:r>
            <a:rPr lang="cs-CZ" sz="1400" kern="1200" dirty="0" smtClean="0"/>
            <a:t>VY_52_INOVACE_13_Třecí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Třecí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094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209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294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6138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026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087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6202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4389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2760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797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03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574CE-3112-4F34-8CAD-ADBF0EE1F0C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9EB0E-9ACB-484D-9CF1-73CB1CCCBA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795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package" Target="../embeddings/List_aplikace_Microsoft_Office_Excel1.xlsx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398777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29620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4843625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Předtištěná křížovka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62961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Třecí síla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 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085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2" name="Picture 12" descr="C:\Users\Krejsová\AppData\Local\Microsoft\Windows\Temporary Internet Files\Content.IE5\TK90EAW9\MP90040523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6492" y="260648"/>
            <a:ext cx="1872030" cy="1337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16015886"/>
              </p:ext>
            </p:extLst>
          </p:nvPr>
        </p:nvGraphicFramePr>
        <p:xfrm>
          <a:off x="179512" y="1412776"/>
          <a:ext cx="8753475" cy="4137025"/>
        </p:xfrm>
        <a:graphic>
          <a:graphicData uri="http://schemas.openxmlformats.org/presentationml/2006/ole">
            <p:oleObj spid="_x0000_s5135" name="List" r:id="rId4" imgW="5057882" imgH="2390802" progId="Excel.Sheet.12">
              <p:embed/>
            </p:oleObj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0567" y="188640"/>
            <a:ext cx="8229600" cy="936104"/>
          </a:xfrm>
        </p:spPr>
        <p:txBody>
          <a:bodyPr/>
          <a:lstStyle/>
          <a:p>
            <a:pPr algn="l"/>
            <a:r>
              <a:rPr lang="cs-CZ" dirty="0" smtClean="0"/>
              <a:t>      Druh síly</a:t>
            </a:r>
            <a:endParaRPr lang="cs-CZ" dirty="0"/>
          </a:p>
        </p:txBody>
      </p:sp>
      <p:pic>
        <p:nvPicPr>
          <p:cNvPr id="5130" name="Picture 10" descr="C:\Users\Krejsová\AppData\Local\Microsoft\Windows\Temporary Internet Files\Content.IE5\1B2SDQKH\MC900318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1813255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rejsová\AppData\Local\Microsoft\Windows\Temporary Internet Files\Content.IE5\DL1NC0EJ\MC9003466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97152"/>
            <a:ext cx="1547165" cy="15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394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l"/>
            <a:r>
              <a:rPr lang="cs-CZ" dirty="0" smtClean="0"/>
              <a:t>   Legenda ke křížovce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Jak se nazývá bod, ve kterém se těleso podepře a bude v klidu?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se nazývá pohyb, jehož trajektorií je přímka?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pojmenuješ čáru – stopu, kterou za sebou zanechá lyžař při lyžování?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Jaký pohyb koná auto, pokud jede stálou rychlostí?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se nazývá síla vypočtená podle vztahu F = m ∙ g </a:t>
            </a:r>
            <a:endParaRPr lang="cs-CZ" sz="2800" dirty="0"/>
          </a:p>
        </p:txBody>
      </p:sp>
      <p:pic>
        <p:nvPicPr>
          <p:cNvPr id="1026" name="Picture 2" descr="C:\Users\Krejsová\AppData\Local\Microsoft\Windows\Temporary Internet Files\Content.IE5\1B2SDQKH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339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21745452"/>
              </p:ext>
            </p:extLst>
          </p:nvPr>
        </p:nvGraphicFramePr>
        <p:xfrm>
          <a:off x="179512" y="1772816"/>
          <a:ext cx="8621006" cy="2736304"/>
        </p:xfrm>
        <a:graphic>
          <a:graphicData uri="http://schemas.openxmlformats.org/presentationml/2006/ole">
            <p:oleObj spid="_x0000_s4103" name="List" r:id="rId3" imgW="4981489" imgH="1581271" progId="Excel.Sheet.12">
              <p:embed/>
            </p:oleObj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1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229600" cy="1600200"/>
          </a:xfrm>
        </p:spPr>
        <p:txBody>
          <a:bodyPr/>
          <a:lstStyle/>
          <a:p>
            <a:r>
              <a:rPr lang="cs-CZ" dirty="0" smtClean="0"/>
              <a:t>PROČ ????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 Proč se skluzavka na koupališti polévá vodou?</a:t>
            </a:r>
          </a:p>
          <a:p>
            <a:pPr marL="0" indent="0">
              <a:buSzPct val="253000"/>
              <a:buNone/>
            </a:pPr>
            <a:endParaRPr lang="cs-CZ" sz="2800" dirty="0" smtClean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/>
              <a:t> </a:t>
            </a:r>
            <a:r>
              <a:rPr lang="cs-CZ" sz="2800" dirty="0" smtClean="0"/>
              <a:t> Proč snadno uklouzneš na zledovatělém chodníku?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Proč se v zimě používají zimní pneumatiky nebo řetězy?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 Proč se maže řetěz u kola?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 smtClean="0"/>
          </a:p>
          <a:p>
            <a:pPr>
              <a:buSzPct val="250000"/>
              <a:buBlip>
                <a:blip r:embed="rId2"/>
              </a:buBlip>
            </a:pP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1115616" y="980728"/>
            <a:ext cx="7344816" cy="43204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Všechny tyto případy souvisí s </a:t>
            </a:r>
            <a:r>
              <a:rPr lang="cs-CZ" sz="4000" b="1" dirty="0">
                <a:solidFill>
                  <a:srgbClr val="FFFF00"/>
                </a:solidFill>
              </a:rPr>
              <a:t>třecí silou </a:t>
            </a:r>
            <a:r>
              <a:rPr lang="cs-CZ" sz="3600" dirty="0" smtClean="0"/>
              <a:t>a </a:t>
            </a:r>
            <a:r>
              <a:rPr lang="cs-CZ" sz="4000" b="1" dirty="0">
                <a:solidFill>
                  <a:srgbClr val="FFFF00"/>
                </a:solidFill>
              </a:rPr>
              <a:t>třením</a:t>
            </a:r>
          </a:p>
        </p:txBody>
      </p:sp>
    </p:spTree>
    <p:extLst>
      <p:ext uri="{BB962C8B-B14F-4D97-AF65-F5344CB8AC3E}">
        <p14:creationId xmlns:p14="http://schemas.microsoft.com/office/powerpoint/2010/main" xmlns="" val="210242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Třecí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ea typeface="Arial Unicode MS" pitchFamily="34" charset="-128"/>
                <a:cs typeface="Arial Unicode MS" pitchFamily="34" charset="-128"/>
              </a:rPr>
              <a:t>j</a:t>
            </a:r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e jedna z brzdných sil</a:t>
            </a:r>
          </a:p>
          <a:p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působí proti pohybu tělesa</a:t>
            </a:r>
          </a:p>
          <a:p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značí se </a:t>
            </a:r>
            <a:r>
              <a:rPr lang="cs-CZ" sz="4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Ft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107504" y="3737857"/>
            <a:ext cx="5472608" cy="1932915"/>
            <a:chOff x="107504" y="3737857"/>
            <a:chExt cx="5472608" cy="1932915"/>
          </a:xfrm>
        </p:grpSpPr>
        <p:grpSp>
          <p:nvGrpSpPr>
            <p:cNvPr id="8" name="Skupina 7"/>
            <p:cNvGrpSpPr/>
            <p:nvPr/>
          </p:nvGrpSpPr>
          <p:grpSpPr>
            <a:xfrm>
              <a:off x="107504" y="3737857"/>
              <a:ext cx="5472608" cy="1932915"/>
              <a:chOff x="107504" y="3737857"/>
              <a:chExt cx="5472608" cy="1932915"/>
            </a:xfrm>
          </p:grpSpPr>
          <p:pic>
            <p:nvPicPr>
              <p:cNvPr id="6147" name="Picture 3" descr="C:\Users\Krejsová\AppData\Local\Microsoft\Windows\Temporary Internet Files\Content.IE5\1B2SDQKH\MC900412488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7504" y="3737857"/>
                <a:ext cx="4249093" cy="19329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Šipka doprava 3"/>
              <p:cNvSpPr/>
              <p:nvPr/>
            </p:nvSpPr>
            <p:spPr>
              <a:xfrm>
                <a:off x="4067944" y="4401108"/>
                <a:ext cx="1512168" cy="360040"/>
              </a:xfrm>
              <a:prstGeom prst="rightArrow">
                <a:avLst/>
              </a:prstGeom>
              <a:solidFill>
                <a:srgbClr val="F321D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4343074" y="3873242"/>
              <a:ext cx="86409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spc="100" dirty="0" smtClean="0">
                  <a:ln w="18000">
                    <a:solidFill>
                      <a:srgbClr val="F321D5"/>
                    </a:solidFill>
                    <a:prstDash val="solid"/>
                  </a:ln>
                  <a:solidFill>
                    <a:srgbClr val="F321D5">
                      <a:alpha val="5700"/>
                    </a:srgbClr>
                  </a:solidFill>
                  <a:effectLst>
                    <a:outerShdw blurRad="25000" dist="20000" dir="16020000" algn="tl">
                      <a:schemeClr val="accent1">
                        <a:satMod val="200000"/>
                        <a:shade val="1000"/>
                        <a:alpha val="60000"/>
                      </a:schemeClr>
                    </a:outerShdw>
                  </a:effectLst>
                </a:rPr>
                <a:t>v</a:t>
              </a:r>
              <a:endParaRPr lang="cs-CZ" sz="4000" b="1" spc="100" dirty="0">
                <a:ln w="18000">
                  <a:solidFill>
                    <a:srgbClr val="F321D5"/>
                  </a:solidFill>
                  <a:prstDash val="solid"/>
                </a:ln>
                <a:solidFill>
                  <a:srgbClr val="F321D5">
                    <a:alpha val="5700"/>
                  </a:srgb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205105" y="4401108"/>
            <a:ext cx="2053890" cy="1353852"/>
            <a:chOff x="1205105" y="4401108"/>
            <a:chExt cx="2053890" cy="1353852"/>
          </a:xfrm>
        </p:grpSpPr>
        <p:sp>
          <p:nvSpPr>
            <p:cNvPr id="6" name="TextovéPole 5"/>
            <p:cNvSpPr txBox="1"/>
            <p:nvPr/>
          </p:nvSpPr>
          <p:spPr>
            <a:xfrm>
              <a:off x="1834344" y="4401108"/>
              <a:ext cx="79541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>
                  <a:ln>
                    <a:solidFill>
                      <a:srgbClr val="F321D5"/>
                    </a:solidFill>
                  </a:ln>
                  <a:solidFill>
                    <a:schemeClr val="tx2">
                      <a:lumMod val="75000"/>
                    </a:schemeClr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Ft</a:t>
              </a:r>
            </a:p>
            <a:p>
              <a:endParaRPr lang="cs-CZ" dirty="0"/>
            </a:p>
          </p:txBody>
        </p:sp>
        <p:sp>
          <p:nvSpPr>
            <p:cNvPr id="7" name="Šipka doleva 6"/>
            <p:cNvSpPr/>
            <p:nvPr/>
          </p:nvSpPr>
          <p:spPr>
            <a:xfrm>
              <a:off x="1205105" y="5106888"/>
              <a:ext cx="2053890" cy="648072"/>
            </a:xfrm>
            <a:prstGeom prst="leftArrow">
              <a:avLst/>
            </a:prstGeom>
            <a:solidFill>
              <a:srgbClr val="F321D5"/>
            </a:solidFill>
            <a:ln w="5080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2232050" y="5601437"/>
            <a:ext cx="5580310" cy="6933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942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5273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Příčiny </a:t>
            </a:r>
            <a:r>
              <a:rPr lang="cs-CZ" dirty="0"/>
              <a:t>vzniku třecí síly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drsnost </a:t>
            </a:r>
            <a:r>
              <a:rPr lang="cs-CZ" sz="2800" dirty="0"/>
              <a:t>stykových ploch těles </a:t>
            </a:r>
            <a:r>
              <a:rPr lang="cs-CZ" sz="2800" dirty="0" smtClean="0"/>
              <a:t>(nerovnosti </a:t>
            </a:r>
            <a:r>
              <a:rPr lang="cs-CZ" sz="2800" dirty="0"/>
              <a:t>stykových ploch do sebe zapadají a brzdí pohyb)</a:t>
            </a:r>
          </a:p>
          <a:p>
            <a:pPr>
              <a:buFontTx/>
              <a:buChar char="-"/>
            </a:pPr>
            <a:r>
              <a:rPr lang="cs-CZ" sz="2800" dirty="0"/>
              <a:t>vzájemné </a:t>
            </a: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silové působení částic </a:t>
            </a:r>
            <a:r>
              <a:rPr lang="cs-CZ" sz="2800" dirty="0"/>
              <a:t>ve stykových plochách </a:t>
            </a:r>
            <a:r>
              <a:rPr lang="cs-CZ" sz="2800" dirty="0" smtClean="0"/>
              <a:t>(uplatní </a:t>
            </a:r>
            <a:r>
              <a:rPr lang="cs-CZ" sz="2800" dirty="0"/>
              <a:t>se při těsném přiblížení částic)</a:t>
            </a:r>
          </a:p>
          <a:p>
            <a:endParaRPr lang="cs-CZ" dirty="0"/>
          </a:p>
        </p:txBody>
      </p:sp>
      <p:pic>
        <p:nvPicPr>
          <p:cNvPr id="7170" name="Picture 2" descr="C:\Users\Krejsová\AppData\Local\Microsoft\Windows\Temporary Internet Files\Content.IE5\TK90EAW9\MP900387045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38201"/>
            <a:ext cx="2649488" cy="1889968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  <p:pic>
        <p:nvPicPr>
          <p:cNvPr id="7171" name="Picture 3" descr="C:\Users\Krejsová\AppData\Local\Microsoft\Windows\Temporary Internet Files\Content.IE5\TK90EAW9\MC900353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2158301" cy="214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Krejsová\AppData\Local\Microsoft\Windows\Temporary Internet Files\Content.IE5\1B2SDQKH\MC900088794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65104"/>
            <a:ext cx="1820200" cy="207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06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smtClean="0"/>
              <a:t>Ilustrace: </a:t>
            </a:r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593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151</TotalTime>
  <Words>243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Exekutivní</vt:lpstr>
      <vt:lpstr>Motiv systému Office</vt:lpstr>
      <vt:lpstr>List</vt:lpstr>
      <vt:lpstr>Snímek 1</vt:lpstr>
      <vt:lpstr>Anotace</vt:lpstr>
      <vt:lpstr>Třecí síla </vt:lpstr>
      <vt:lpstr>      Druh síly</vt:lpstr>
      <vt:lpstr>   Legenda ke křížovce </vt:lpstr>
      <vt:lpstr>ŘEŠENÍ</vt:lpstr>
      <vt:lpstr>PROČ ????</vt:lpstr>
      <vt:lpstr>Třecí síla</vt:lpstr>
      <vt:lpstr> Příčiny vzniku třecí síly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Třecí síla</dc:title>
  <dc:creator>Krejsová</dc:creator>
  <cp:lastModifiedBy>expert</cp:lastModifiedBy>
  <cp:revision>15</cp:revision>
  <dcterms:created xsi:type="dcterms:W3CDTF">2012-03-08T17:45:43Z</dcterms:created>
  <dcterms:modified xsi:type="dcterms:W3CDTF">2012-03-12T16:09:22Z</dcterms:modified>
</cp:coreProperties>
</file>