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3" r:id="rId6"/>
    <p:sldId id="261" r:id="rId7"/>
    <p:sldId id="264"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2" d="100"/>
          <a:sy n="72" d="100"/>
        </p:scale>
        <p:origin x="-1104"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764CC6FD-43DF-436A-809F-CBBE28552549}" type="datetimeFigureOut">
              <a:rPr lang="cs-CZ" smtClean="0"/>
              <a:pPr/>
              <a:t>10.3.2013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1086706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64CC6FD-43DF-436A-809F-CBBE28552549}" type="datetimeFigureOut">
              <a:rPr lang="cs-CZ" smtClean="0"/>
              <a:pPr/>
              <a:t>10.3.2013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1798416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764CC6FD-43DF-436A-809F-CBBE28552549}" type="datetimeFigureOut">
              <a:rPr lang="cs-CZ" smtClean="0"/>
              <a:pPr/>
              <a:t>10.3.2013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1448467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64CC6FD-43DF-436A-809F-CBBE28552549}" type="datetimeFigureOut">
              <a:rPr lang="cs-CZ" smtClean="0"/>
              <a:pPr/>
              <a:t>10.3.2013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2490319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64CC6FD-43DF-436A-809F-CBBE28552549}" type="datetimeFigureOut">
              <a:rPr lang="cs-CZ" smtClean="0"/>
              <a:pPr/>
              <a:t>10.3.2013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712874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764CC6FD-43DF-436A-809F-CBBE28552549}" type="datetimeFigureOut">
              <a:rPr lang="cs-CZ" smtClean="0"/>
              <a:pPr/>
              <a:t>10.3.2013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2517616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64CC6FD-43DF-436A-809F-CBBE28552549}" type="datetimeFigureOut">
              <a:rPr lang="cs-CZ" smtClean="0"/>
              <a:pPr/>
              <a:t>10.3.2013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665037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64CC6FD-43DF-436A-809F-CBBE28552549}" type="datetimeFigureOut">
              <a:rPr lang="cs-CZ" smtClean="0"/>
              <a:pPr/>
              <a:t>10.3.2013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3833903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64CC6FD-43DF-436A-809F-CBBE28552549}" type="datetimeFigureOut">
              <a:rPr lang="cs-CZ" smtClean="0"/>
              <a:pPr/>
              <a:t>10.3.2013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1761832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64CC6FD-43DF-436A-809F-CBBE28552549}" type="datetimeFigureOut">
              <a:rPr lang="cs-CZ" smtClean="0"/>
              <a:pPr/>
              <a:t>10.3.2013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4193684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64CC6FD-43DF-436A-809F-CBBE28552549}" type="datetimeFigureOut">
              <a:rPr lang="cs-CZ" smtClean="0"/>
              <a:pPr/>
              <a:t>10.3.2013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579179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4CC6FD-43DF-436A-809F-CBBE28552549}" type="datetimeFigureOut">
              <a:rPr lang="cs-CZ" smtClean="0"/>
              <a:pPr/>
              <a:t>10.3.2013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1A8DF3-8605-4673-89CE-DF947CD5A3CF}" type="slidenum">
              <a:rPr lang="cs-CZ" smtClean="0"/>
              <a:pPr/>
              <a:t>‹#›</a:t>
            </a:fld>
            <a:endParaRPr lang="cs-CZ"/>
          </a:p>
        </p:txBody>
      </p:sp>
    </p:spTree>
    <p:extLst>
      <p:ext uri="{BB962C8B-B14F-4D97-AF65-F5344CB8AC3E}">
        <p14:creationId xmlns:p14="http://schemas.microsoft.com/office/powerpoint/2010/main" xmlns="" val="3853283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gif"/><Relationship Id="rId1" Type="http://schemas.openxmlformats.org/officeDocument/2006/relationships/slideLayout" Target="../slideLayouts/slideLayout2.xml"/><Relationship Id="rId5" Type="http://schemas.openxmlformats.org/officeDocument/2006/relationships/image" Target="../media/image5.gif"/><Relationship Id="rId4" Type="http://schemas.openxmlformats.org/officeDocument/2006/relationships/image" Target="../media/image4.gif"/></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wmf"/><Relationship Id="rId7" Type="http://schemas.openxmlformats.org/officeDocument/2006/relationships/image" Target="../media/image14.jpeg"/><Relationship Id="rId2" Type="http://schemas.openxmlformats.org/officeDocument/2006/relationships/image" Target="../media/image9.wmf"/><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 Id="rId9" Type="http://schemas.openxmlformats.org/officeDocument/2006/relationships/image" Target="../media/image16.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742950" y="1652588"/>
            <a:ext cx="7772400" cy="1470025"/>
          </a:xfrm>
        </p:spPr>
        <p:txBody>
          <a:bodyPr>
            <a:normAutofit/>
          </a:bodyPr>
          <a:lstStyle/>
          <a:p>
            <a:r>
              <a:rPr lang="cs-CZ" sz="4000" dirty="0" smtClean="0"/>
              <a:t>Předpony s-, z- </a:t>
            </a:r>
            <a:endParaRPr lang="cs-CZ" sz="4000" dirty="0"/>
          </a:p>
        </p:txBody>
      </p:sp>
      <p:sp>
        <p:nvSpPr>
          <p:cNvPr id="3" name="Podnadpis 2"/>
          <p:cNvSpPr>
            <a:spLocks noGrp="1"/>
          </p:cNvSpPr>
          <p:nvPr>
            <p:ph type="subTitle" idx="1"/>
          </p:nvPr>
        </p:nvSpPr>
        <p:spPr>
          <a:xfrm>
            <a:off x="395536" y="2852936"/>
            <a:ext cx="8136904" cy="3312368"/>
          </a:xfrm>
        </p:spPr>
        <p:txBody>
          <a:bodyPr>
            <a:normAutofit/>
          </a:bodyPr>
          <a:lstStyle/>
          <a:p>
            <a:pPr lvl="0" defTabSz="449263" fontAlgn="base">
              <a:lnSpc>
                <a:spcPct val="120000"/>
              </a:lnSpc>
              <a:spcBef>
                <a:spcPct val="0"/>
              </a:spcBef>
              <a:spcAft>
                <a:spcPct val="0"/>
              </a:spcAft>
              <a:buClr>
                <a:srgbClr val="000000"/>
              </a:buClr>
              <a:buSzPct val="100000"/>
              <a:tabLst>
                <a:tab pos="723900" algn="l"/>
                <a:tab pos="1447800" algn="l"/>
                <a:tab pos="2171700" algn="l"/>
                <a:tab pos="2895600" algn="l"/>
                <a:tab pos="3619500" algn="l"/>
                <a:tab pos="4343400" algn="l"/>
                <a:tab pos="5067300" algn="l"/>
                <a:tab pos="5791200" algn="l"/>
                <a:tab pos="6515100" algn="l"/>
                <a:tab pos="7239000" algn="l"/>
              </a:tabLst>
            </a:pPr>
            <a:r>
              <a:rPr lang="cs-CZ" sz="2400" b="1" dirty="0">
                <a:solidFill>
                  <a:srgbClr val="000000"/>
                </a:solidFill>
                <a:latin typeface="Times New Roman" charset="0"/>
                <a:cs typeface="Lucida Sans Unicode"/>
              </a:rPr>
              <a:t>Základní škola a Mateřská škola</a:t>
            </a:r>
          </a:p>
          <a:p>
            <a:pPr lvl="0" defTabSz="449263" fontAlgn="base">
              <a:lnSpc>
                <a:spcPct val="120000"/>
              </a:lnSpc>
              <a:spcBef>
                <a:spcPct val="0"/>
              </a:spcBef>
              <a:spcAft>
                <a:spcPct val="0"/>
              </a:spcAft>
              <a:buClr>
                <a:srgbClr val="000000"/>
              </a:buClr>
              <a:buSzPct val="100000"/>
              <a:tabLst>
                <a:tab pos="723900" algn="l"/>
                <a:tab pos="1447800" algn="l"/>
                <a:tab pos="2171700" algn="l"/>
                <a:tab pos="2895600" algn="l"/>
                <a:tab pos="3619500" algn="l"/>
                <a:tab pos="4343400" algn="l"/>
                <a:tab pos="5067300" algn="l"/>
                <a:tab pos="5791200" algn="l"/>
                <a:tab pos="6515100" algn="l"/>
                <a:tab pos="7239000" algn="l"/>
              </a:tabLst>
            </a:pPr>
            <a:r>
              <a:rPr lang="cs-CZ" sz="2400" b="1" dirty="0">
                <a:solidFill>
                  <a:srgbClr val="000000"/>
                </a:solidFill>
                <a:latin typeface="Times New Roman" charset="0"/>
                <a:cs typeface="Lucida Sans Unicode"/>
              </a:rPr>
              <a:t>Knínice u Boskovic, příspěvková organizace</a:t>
            </a:r>
          </a:p>
          <a:p>
            <a:pPr lvl="0" defTabSz="449263" fontAlgn="base">
              <a:lnSpc>
                <a:spcPct val="120000"/>
              </a:lnSpc>
              <a:spcBef>
                <a:spcPct val="0"/>
              </a:spcBef>
              <a:spcAft>
                <a:spcPct val="0"/>
              </a:spcAft>
              <a:buClr>
                <a:srgbClr val="000000"/>
              </a:buClr>
              <a:buSzPct val="100000"/>
              <a:tabLst>
                <a:tab pos="723900" algn="l"/>
                <a:tab pos="1447800" algn="l"/>
                <a:tab pos="2171700" algn="l"/>
                <a:tab pos="2895600" algn="l"/>
                <a:tab pos="3619500" algn="l"/>
                <a:tab pos="4343400" algn="l"/>
                <a:tab pos="5067300" algn="l"/>
                <a:tab pos="5791200" algn="l"/>
                <a:tab pos="6515100" algn="l"/>
                <a:tab pos="7239000" algn="l"/>
              </a:tabLst>
            </a:pPr>
            <a:r>
              <a:rPr lang="cs-CZ" sz="2400" dirty="0">
                <a:solidFill>
                  <a:srgbClr val="000000"/>
                </a:solidFill>
                <a:latin typeface="Times New Roman" charset="0"/>
                <a:cs typeface="Lucida Sans Unicode"/>
              </a:rPr>
              <a:t>projekt č. CZ.1.07/1.4.00/21.0768</a:t>
            </a:r>
          </a:p>
          <a:p>
            <a:pPr lvl="0" defTabSz="449263" fontAlgn="base">
              <a:lnSpc>
                <a:spcPct val="120000"/>
              </a:lnSpc>
              <a:spcBef>
                <a:spcPct val="0"/>
              </a:spcBef>
              <a:spcAft>
                <a:spcPct val="0"/>
              </a:spcAft>
              <a:buClr>
                <a:srgbClr val="000000"/>
              </a:buClr>
              <a:buSzPct val="100000"/>
              <a:tabLst>
                <a:tab pos="723900" algn="l"/>
                <a:tab pos="1447800" algn="l"/>
                <a:tab pos="2171700" algn="l"/>
                <a:tab pos="2895600" algn="l"/>
                <a:tab pos="3619500" algn="l"/>
                <a:tab pos="4343400" algn="l"/>
                <a:tab pos="5067300" algn="l"/>
                <a:tab pos="5791200" algn="l"/>
                <a:tab pos="6515100" algn="l"/>
                <a:tab pos="7239000" algn="l"/>
              </a:tabLst>
            </a:pPr>
            <a:r>
              <a:rPr lang="cs-CZ" sz="2400" dirty="0">
                <a:solidFill>
                  <a:srgbClr val="000000"/>
                </a:solidFill>
                <a:latin typeface="Times New Roman" charset="0"/>
                <a:cs typeface="Lucida Sans Unicode"/>
              </a:rPr>
              <a:t>číslo </a:t>
            </a:r>
            <a:r>
              <a:rPr lang="cs-CZ" sz="2400" dirty="0" err="1">
                <a:solidFill>
                  <a:srgbClr val="000000"/>
                </a:solidFill>
                <a:latin typeface="Times New Roman" charset="0"/>
                <a:cs typeface="Lucida Sans Unicode"/>
              </a:rPr>
              <a:t>DUMu</a:t>
            </a:r>
            <a:r>
              <a:rPr lang="cs-CZ" sz="2400" dirty="0">
                <a:solidFill>
                  <a:srgbClr val="000000"/>
                </a:solidFill>
                <a:latin typeface="Times New Roman" charset="0"/>
                <a:cs typeface="Lucida Sans Unicode"/>
              </a:rPr>
              <a:t>: </a:t>
            </a:r>
            <a:r>
              <a:rPr lang="cs-CZ" sz="2400" dirty="0" smtClean="0">
                <a:solidFill>
                  <a:srgbClr val="000000"/>
                </a:solidFill>
                <a:latin typeface="Times New Roman" charset="0"/>
                <a:cs typeface="Lucida Sans Unicode"/>
              </a:rPr>
              <a:t>VY_32_INOVACE_14_CJ5_Predpony_SZ</a:t>
            </a:r>
            <a:endParaRPr lang="cs-CZ" sz="2400" dirty="0">
              <a:solidFill>
                <a:srgbClr val="000000"/>
              </a:solidFill>
              <a:latin typeface="Times New Roman" charset="0"/>
              <a:cs typeface="Lucida Sans Unicode"/>
            </a:endParaRPr>
          </a:p>
          <a:p>
            <a:pPr lvl="0" defTabSz="449263" fontAlgn="base">
              <a:lnSpc>
                <a:spcPct val="120000"/>
              </a:lnSpc>
              <a:spcBef>
                <a:spcPct val="0"/>
              </a:spcBef>
              <a:spcAft>
                <a:spcPct val="0"/>
              </a:spcAft>
              <a:buClr>
                <a:srgbClr val="000000"/>
              </a:buClr>
              <a:buSzPct val="100000"/>
              <a:tabLst>
                <a:tab pos="723900" algn="l"/>
                <a:tab pos="1447800" algn="l"/>
                <a:tab pos="2171700" algn="l"/>
                <a:tab pos="2895600" algn="l"/>
                <a:tab pos="3619500" algn="l"/>
                <a:tab pos="4343400" algn="l"/>
                <a:tab pos="5067300" algn="l"/>
                <a:tab pos="5791200" algn="l"/>
                <a:tab pos="6515100" algn="l"/>
                <a:tab pos="7239000" algn="l"/>
              </a:tabLst>
            </a:pPr>
            <a:r>
              <a:rPr lang="cs-CZ" sz="2400" dirty="0" err="1">
                <a:solidFill>
                  <a:srgbClr val="000000"/>
                </a:solidFill>
                <a:latin typeface="Times New Roman" charset="0"/>
                <a:cs typeface="Lucida Sans Unicode"/>
              </a:rPr>
              <a:t>Tématický</a:t>
            </a:r>
            <a:r>
              <a:rPr lang="cs-CZ" sz="2400" dirty="0">
                <a:solidFill>
                  <a:srgbClr val="000000"/>
                </a:solidFill>
                <a:latin typeface="Times New Roman" charset="0"/>
                <a:cs typeface="Lucida Sans Unicode"/>
              </a:rPr>
              <a:t> celek: Český jazyk a literatura</a:t>
            </a:r>
          </a:p>
          <a:p>
            <a:pPr lvl="0" defTabSz="449263" fontAlgn="base">
              <a:lnSpc>
                <a:spcPct val="120000"/>
              </a:lnSpc>
              <a:spcBef>
                <a:spcPct val="0"/>
              </a:spcBef>
              <a:spcAft>
                <a:spcPct val="0"/>
              </a:spcAft>
              <a:buClr>
                <a:srgbClr val="000000"/>
              </a:buClr>
              <a:buSzPct val="100000"/>
              <a:tabLst>
                <a:tab pos="723900" algn="l"/>
                <a:tab pos="1447800" algn="l"/>
                <a:tab pos="2171700" algn="l"/>
                <a:tab pos="2895600" algn="l"/>
                <a:tab pos="3619500" algn="l"/>
                <a:tab pos="4343400" algn="l"/>
                <a:tab pos="5067300" algn="l"/>
                <a:tab pos="5791200" algn="l"/>
                <a:tab pos="6515100" algn="l"/>
                <a:tab pos="7239000" algn="l"/>
              </a:tabLst>
            </a:pPr>
            <a:r>
              <a:rPr lang="cs-CZ" sz="2400" dirty="0">
                <a:solidFill>
                  <a:srgbClr val="000000"/>
                </a:solidFill>
                <a:latin typeface="Times New Roman" charset="0"/>
                <a:cs typeface="Lucida Sans Unicode"/>
              </a:rPr>
              <a:t>Autor: Mgr. </a:t>
            </a:r>
            <a:r>
              <a:rPr lang="cs-CZ" sz="2400" dirty="0" smtClean="0">
                <a:solidFill>
                  <a:srgbClr val="000000"/>
                </a:solidFill>
                <a:latin typeface="Times New Roman" charset="0"/>
                <a:cs typeface="Lucida Sans Unicode"/>
              </a:rPr>
              <a:t>Eva Vlachová</a:t>
            </a:r>
            <a:endParaRPr lang="cs-CZ" sz="2400" dirty="0">
              <a:solidFill>
                <a:srgbClr val="000000"/>
              </a:solidFill>
              <a:latin typeface="Times New Roman" charset="0"/>
              <a:cs typeface="Lucida Sans Unicode"/>
            </a:endParaRPr>
          </a:p>
          <a:p>
            <a:pPr algn="l"/>
            <a:endParaRPr lang="cs-CZ" sz="2400"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1619250" y="404813"/>
            <a:ext cx="5715000" cy="1247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Lst>
        </p:spPr>
      </p:pic>
    </p:spTree>
    <p:extLst>
      <p:ext uri="{BB962C8B-B14F-4D97-AF65-F5344CB8AC3E}">
        <p14:creationId xmlns:p14="http://schemas.microsoft.com/office/powerpoint/2010/main" xmlns="" val="4061632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332656"/>
            <a:ext cx="8229600" cy="1138138"/>
          </a:xfrm>
        </p:spPr>
        <p:txBody>
          <a:bodyPr>
            <a:normAutofit/>
          </a:bodyPr>
          <a:lstStyle/>
          <a:p>
            <a:pPr algn="l"/>
            <a:endParaRPr lang="cs-CZ" sz="3600" dirty="0"/>
          </a:p>
        </p:txBody>
      </p:sp>
      <p:sp>
        <p:nvSpPr>
          <p:cNvPr id="3" name="Zástupný symbol pro obsah 2"/>
          <p:cNvSpPr>
            <a:spLocks noGrp="1"/>
          </p:cNvSpPr>
          <p:nvPr>
            <p:ph idx="1"/>
          </p:nvPr>
        </p:nvSpPr>
        <p:spPr>
          <a:xfrm>
            <a:off x="323528" y="1484784"/>
            <a:ext cx="8136904" cy="4680520"/>
          </a:xfrm>
        </p:spPr>
        <p:txBody>
          <a:bodyPr>
            <a:normAutofit fontScale="70000" lnSpcReduction="20000"/>
          </a:bodyPr>
          <a:lstStyle/>
          <a:p>
            <a:pPr marL="0" indent="0" algn="just">
              <a:buNone/>
            </a:pPr>
            <a:r>
              <a:rPr lang="cs-CZ" u="sng" dirty="0" smtClean="0"/>
              <a:t>Anotace:</a:t>
            </a:r>
            <a:endParaRPr lang="cs-CZ" u="sng" dirty="0"/>
          </a:p>
          <a:p>
            <a:pPr algn="just"/>
            <a:r>
              <a:rPr lang="cs-CZ" dirty="0" smtClean="0"/>
              <a:t>Materiál je určen k výuce českého </a:t>
            </a:r>
            <a:r>
              <a:rPr lang="cs-CZ" dirty="0"/>
              <a:t>jazyka </a:t>
            </a:r>
            <a:r>
              <a:rPr lang="cs-CZ" dirty="0" smtClean="0"/>
              <a:t>v </a:t>
            </a:r>
            <a:r>
              <a:rPr lang="cs-CZ" dirty="0"/>
              <a:t>5. </a:t>
            </a:r>
            <a:r>
              <a:rPr lang="cs-CZ" dirty="0" smtClean="0"/>
              <a:t>ročníku </a:t>
            </a:r>
            <a:r>
              <a:rPr lang="cs-CZ" dirty="0"/>
              <a:t>základní </a:t>
            </a:r>
            <a:r>
              <a:rPr lang="cs-CZ" dirty="0" smtClean="0"/>
              <a:t>školy, tematický okruh stavba slova, téma předpony s-, z- </a:t>
            </a:r>
            <a:endParaRPr lang="cs-CZ" sz="3500" b="1" dirty="0" smtClean="0"/>
          </a:p>
          <a:p>
            <a:pPr marL="0" indent="0" algn="just">
              <a:buNone/>
            </a:pPr>
            <a:r>
              <a:rPr lang="cs-CZ" u="sng" dirty="0" smtClean="0"/>
              <a:t>Využití: </a:t>
            </a:r>
          </a:p>
          <a:p>
            <a:pPr algn="just">
              <a:buFontTx/>
              <a:buChar char="-"/>
            </a:pPr>
            <a:r>
              <a:rPr lang="cs-CZ" dirty="0" smtClean="0"/>
              <a:t>Materiál lze využít pro vyvození nového učiva nebo procvičování na interaktivní tabuli pod vedením učitele nebo jako samostatnou práci žáků na PC. Při samostatné práci je teoretická část pro žáka opakováním, doplňovací část umožňuje po kliknutí  okamžitou kontrolu. </a:t>
            </a:r>
          </a:p>
          <a:p>
            <a:pPr algn="just">
              <a:buFontTx/>
              <a:buChar char="-"/>
            </a:pPr>
            <a:r>
              <a:rPr lang="cs-CZ" dirty="0" smtClean="0"/>
              <a:t>Materiál je doplněn obrázky, které slouží pro lepší představu vhodnosti předpon. </a:t>
            </a:r>
          </a:p>
          <a:p>
            <a:pPr>
              <a:buFontTx/>
              <a:buChar char="-"/>
            </a:pPr>
            <a:endParaRPr lang="cs-CZ" dirty="0" smtClean="0"/>
          </a:p>
          <a:p>
            <a:pPr marL="0" indent="0">
              <a:buNone/>
            </a:pPr>
            <a:r>
              <a:rPr lang="cs-CZ" b="1" dirty="0" smtClean="0"/>
              <a:t>Září 2012</a:t>
            </a:r>
          </a:p>
          <a:p>
            <a:pPr>
              <a:buFontTx/>
              <a:buChar char="-"/>
            </a:pPr>
            <a:endParaRPr lang="cs-CZ" dirty="0" smtClean="0"/>
          </a:p>
          <a:p>
            <a:pPr>
              <a:buFontTx/>
              <a:buChar char="-"/>
            </a:pPr>
            <a:endParaRPr lang="cs-CZ" dirty="0" smtClean="0"/>
          </a:p>
          <a:p>
            <a:pPr marL="0" indent="0">
              <a:buNone/>
            </a:pPr>
            <a:endParaRPr lang="cs-CZ" dirty="0" smtClean="0"/>
          </a:p>
          <a:p>
            <a:pPr marL="0" indent="0">
              <a:buNone/>
            </a:pPr>
            <a:endParaRPr lang="cs-CZ" dirty="0"/>
          </a:p>
        </p:txBody>
      </p:sp>
    </p:spTree>
    <p:extLst>
      <p:ext uri="{BB962C8B-B14F-4D97-AF65-F5344CB8AC3E}">
        <p14:creationId xmlns:p14="http://schemas.microsoft.com/office/powerpoint/2010/main" xmlns="" val="26503602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normAutofit/>
          </a:bodyPr>
          <a:lstStyle/>
          <a:p>
            <a:r>
              <a:rPr lang="cs-CZ" sz="6000" b="1" dirty="0" smtClean="0">
                <a:solidFill>
                  <a:schemeClr val="accent2">
                    <a:lumMod val="75000"/>
                  </a:schemeClr>
                </a:solidFill>
              </a:rPr>
              <a:t>Předpona s-</a:t>
            </a:r>
            <a:endParaRPr lang="cs-CZ" sz="6000" b="1" dirty="0">
              <a:solidFill>
                <a:schemeClr val="accent2">
                  <a:lumMod val="75000"/>
                </a:schemeClr>
              </a:solidFill>
            </a:endParaRPr>
          </a:p>
        </p:txBody>
      </p:sp>
      <p:sp>
        <p:nvSpPr>
          <p:cNvPr id="3" name="Zástupný symbol pro obsah 2"/>
          <p:cNvSpPr>
            <a:spLocks noGrp="1"/>
          </p:cNvSpPr>
          <p:nvPr>
            <p:ph idx="1"/>
          </p:nvPr>
        </p:nvSpPr>
        <p:spPr/>
        <p:txBody>
          <a:bodyPr/>
          <a:lstStyle/>
          <a:p>
            <a:pPr marL="0" indent="0" algn="just">
              <a:buNone/>
            </a:pPr>
            <a:r>
              <a:rPr lang="cs-CZ" dirty="0" smtClean="0"/>
              <a:t>Předponu </a:t>
            </a:r>
            <a:r>
              <a:rPr lang="cs-CZ" b="1" dirty="0" smtClean="0">
                <a:solidFill>
                  <a:srgbClr val="FF0000"/>
                </a:solidFill>
                <a:effectLst>
                  <a:outerShdw blurRad="38100" dist="38100" dir="2700000" algn="tl">
                    <a:srgbClr val="000000">
                      <a:alpha val="43137"/>
                    </a:srgbClr>
                  </a:outerShdw>
                </a:effectLst>
              </a:rPr>
              <a:t>s-</a:t>
            </a:r>
            <a:r>
              <a:rPr lang="cs-CZ" dirty="0" smtClean="0"/>
              <a:t> píšeme ve slovech, která vyjadřují směřování </a:t>
            </a:r>
            <a:r>
              <a:rPr lang="cs-CZ" b="1" i="1" dirty="0" smtClean="0">
                <a:solidFill>
                  <a:srgbClr val="FF0000"/>
                </a:solidFill>
              </a:rPr>
              <a:t>shora dolů</a:t>
            </a:r>
            <a:r>
              <a:rPr lang="cs-CZ" dirty="0" smtClean="0"/>
              <a:t>, </a:t>
            </a:r>
            <a:r>
              <a:rPr lang="cs-CZ" b="1" i="1" dirty="0" smtClean="0">
                <a:solidFill>
                  <a:srgbClr val="FF0000"/>
                </a:solidFill>
              </a:rPr>
              <a:t>z povrchu pryč </a:t>
            </a:r>
            <a:r>
              <a:rPr lang="cs-CZ" dirty="0" smtClean="0"/>
              <a:t>nebo </a:t>
            </a:r>
            <a:r>
              <a:rPr lang="cs-CZ" b="1" dirty="0" smtClean="0">
                <a:solidFill>
                  <a:srgbClr val="FF0000"/>
                </a:solidFill>
              </a:rPr>
              <a:t>dohromady</a:t>
            </a:r>
            <a:r>
              <a:rPr lang="cs-CZ" dirty="0" smtClean="0"/>
              <a:t>. </a:t>
            </a:r>
            <a:endParaRPr lang="cs-CZ" dirty="0"/>
          </a:p>
        </p:txBody>
      </p:sp>
      <p:pic>
        <p:nvPicPr>
          <p:cNvPr id="2058" name="Picture 10" descr="C:\Users\Eva Svobodová\AppData\Local\Microsoft\Windows\Temporary Internet Files\Content.IE5\QOM7HIUJ\MM900395696[1].gif"/>
          <p:cNvPicPr>
            <a:picLocks noChangeAspect="1" noChangeArrowheads="1" noCrop="1"/>
          </p:cNvPicPr>
          <p:nvPr/>
        </p:nvPicPr>
        <p:blipFill>
          <a:blip r:embed="rId2">
            <a:extLst>
              <a:ext uri="{28A0092B-C50C-407E-A947-70E740481C1C}">
                <a14:useLocalDpi xmlns:a14="http://schemas.microsoft.com/office/drawing/2010/main" xmlns="" val="0"/>
              </a:ext>
            </a:extLst>
          </a:blip>
          <a:srcRect/>
          <a:stretch>
            <a:fillRect/>
          </a:stretch>
        </p:blipFill>
        <p:spPr bwMode="auto">
          <a:xfrm>
            <a:off x="539552" y="4293096"/>
            <a:ext cx="2163102" cy="2018895"/>
          </a:xfrm>
          <a:prstGeom prst="rect">
            <a:avLst/>
          </a:prstGeom>
          <a:noFill/>
          <a:extLst>
            <a:ext uri="{909E8E84-426E-40DD-AFC4-6F175D3DCCD1}">
              <a14:hiddenFill xmlns:a14="http://schemas.microsoft.com/office/drawing/2010/main" xmlns="">
                <a:solidFill>
                  <a:srgbClr val="FFFFFF"/>
                </a:solidFill>
              </a14:hiddenFill>
            </a:ext>
          </a:extLst>
        </p:spPr>
      </p:pic>
      <p:pic>
        <p:nvPicPr>
          <p:cNvPr id="2059" name="Picture 11" descr="C:\Users\Eva Svobodová\AppData\Local\Microsoft\Windows\Temporary Internet Files\Content.IE5\UHZ4V2FW\MM900395698[1].gif"/>
          <p:cNvPicPr>
            <a:picLocks noChangeAspect="1" noChangeArrowheads="1" noCrop="1"/>
          </p:cNvPicPr>
          <p:nvPr/>
        </p:nvPicPr>
        <p:blipFill>
          <a:blip r:embed="rId3">
            <a:extLst>
              <a:ext uri="{28A0092B-C50C-407E-A947-70E740481C1C}">
                <a14:useLocalDpi xmlns:a14="http://schemas.microsoft.com/office/drawing/2010/main" xmlns="" val="0"/>
              </a:ext>
            </a:extLst>
          </a:blip>
          <a:srcRect/>
          <a:stretch>
            <a:fillRect/>
          </a:stretch>
        </p:blipFill>
        <p:spPr bwMode="auto">
          <a:xfrm>
            <a:off x="3203848" y="4298777"/>
            <a:ext cx="2160240" cy="2016224"/>
          </a:xfrm>
          <a:prstGeom prst="rect">
            <a:avLst/>
          </a:prstGeom>
          <a:noFill/>
          <a:extLst>
            <a:ext uri="{909E8E84-426E-40DD-AFC4-6F175D3DCCD1}">
              <a14:hiddenFill xmlns:a14="http://schemas.microsoft.com/office/drawing/2010/main" xmlns="">
                <a:solidFill>
                  <a:srgbClr val="FFFFFF"/>
                </a:solidFill>
              </a14:hiddenFill>
            </a:ext>
          </a:extLst>
        </p:spPr>
      </p:pic>
      <p:pic>
        <p:nvPicPr>
          <p:cNvPr id="2060" name="Picture 12" descr="C:\Users\Eva Svobodová\AppData\Local\Microsoft\Windows\Temporary Internet Files\Content.IE5\611B1MFL\MM900395697[1].gif"/>
          <p:cNvPicPr>
            <a:picLocks noChangeAspect="1" noChangeArrowheads="1" noCrop="1"/>
          </p:cNvPicPr>
          <p:nvPr/>
        </p:nvPicPr>
        <p:blipFill>
          <a:blip r:embed="rId4">
            <a:extLst>
              <a:ext uri="{28A0092B-C50C-407E-A947-70E740481C1C}">
                <a14:useLocalDpi xmlns:a14="http://schemas.microsoft.com/office/drawing/2010/main" xmlns="" val="0"/>
              </a:ext>
            </a:extLst>
          </a:blip>
          <a:srcRect/>
          <a:stretch>
            <a:fillRect/>
          </a:stretch>
        </p:blipFill>
        <p:spPr bwMode="auto">
          <a:xfrm>
            <a:off x="7845049" y="4866560"/>
            <a:ext cx="827831" cy="772642"/>
          </a:xfrm>
          <a:prstGeom prst="rect">
            <a:avLst/>
          </a:prstGeom>
          <a:noFill/>
          <a:extLst>
            <a:ext uri="{909E8E84-426E-40DD-AFC4-6F175D3DCCD1}">
              <a14:hiddenFill xmlns:a14="http://schemas.microsoft.com/office/drawing/2010/main" xmlns="">
                <a:solidFill>
                  <a:srgbClr val="FFFFFF"/>
                </a:solidFill>
              </a14:hiddenFill>
            </a:ext>
          </a:extLst>
        </p:spPr>
      </p:pic>
      <p:pic>
        <p:nvPicPr>
          <p:cNvPr id="2061" name="Picture 13" descr="C:\Users\Eva Svobodová\AppData\Local\Microsoft\Windows\Temporary Internet Files\Content.IE5\UHZ4V2FW\MM900395698[1].gif"/>
          <p:cNvPicPr>
            <a:picLocks noChangeAspect="1" noChangeArrowheads="1" noCrop="1"/>
          </p:cNvPicPr>
          <p:nvPr/>
        </p:nvPicPr>
        <p:blipFill>
          <a:blip r:embed="rId3">
            <a:extLst>
              <a:ext uri="{28A0092B-C50C-407E-A947-70E740481C1C}">
                <a14:useLocalDpi xmlns:a14="http://schemas.microsoft.com/office/drawing/2010/main" xmlns="" val="0"/>
              </a:ext>
            </a:extLst>
          </a:blip>
          <a:srcRect/>
          <a:stretch>
            <a:fillRect/>
          </a:stretch>
        </p:blipFill>
        <p:spPr bwMode="auto">
          <a:xfrm>
            <a:off x="6145058" y="4805676"/>
            <a:ext cx="850096" cy="793423"/>
          </a:xfrm>
          <a:prstGeom prst="rect">
            <a:avLst/>
          </a:prstGeom>
          <a:noFill/>
          <a:extLst>
            <a:ext uri="{909E8E84-426E-40DD-AFC4-6F175D3DCCD1}">
              <a14:hiddenFill xmlns:a14="http://schemas.microsoft.com/office/drawing/2010/main" xmlns="">
                <a:solidFill>
                  <a:srgbClr val="FFFFFF"/>
                </a:solidFill>
              </a14:hiddenFill>
            </a:ext>
          </a:extLst>
        </p:spPr>
      </p:pic>
      <p:pic>
        <p:nvPicPr>
          <p:cNvPr id="2064" name="Picture 16" descr="C:\Users\Eva Svobodová\AppData\Local\Microsoft\Windows\Temporary Internet Files\Content.IE5\QOM7HIUJ\MM900395699[1].gif"/>
          <p:cNvPicPr>
            <a:picLocks noChangeAspect="1" noChangeArrowheads="1" noCrop="1"/>
          </p:cNvPicPr>
          <p:nvPr/>
        </p:nvPicPr>
        <p:blipFill>
          <a:blip r:embed="rId5">
            <a:extLst>
              <a:ext uri="{28A0092B-C50C-407E-A947-70E740481C1C}">
                <a14:useLocalDpi xmlns:a14="http://schemas.microsoft.com/office/drawing/2010/main" xmlns="" val="0"/>
              </a:ext>
            </a:extLst>
          </a:blip>
          <a:srcRect/>
          <a:stretch>
            <a:fillRect/>
          </a:stretch>
        </p:blipFill>
        <p:spPr bwMode="auto">
          <a:xfrm>
            <a:off x="7010830" y="5610749"/>
            <a:ext cx="857250" cy="800100"/>
          </a:xfrm>
          <a:prstGeom prst="rect">
            <a:avLst/>
          </a:prstGeom>
          <a:noFill/>
          <a:extLst>
            <a:ext uri="{909E8E84-426E-40DD-AFC4-6F175D3DCCD1}">
              <a14:hiddenFill xmlns:a14="http://schemas.microsoft.com/office/drawing/2010/main" xmlns="">
                <a:solidFill>
                  <a:srgbClr val="FFFFFF"/>
                </a:solidFill>
              </a14:hiddenFill>
            </a:ext>
          </a:extLst>
        </p:spPr>
      </p:pic>
      <p:pic>
        <p:nvPicPr>
          <p:cNvPr id="2065" name="Picture 17" descr="C:\Users\Eva Svobodová\AppData\Local\Microsoft\Windows\Temporary Internet Files\Content.IE5\QOM7HIUJ\MM900395696[1].gif"/>
          <p:cNvPicPr>
            <a:picLocks noChangeAspect="1" noChangeArrowheads="1" noCrop="1"/>
          </p:cNvPicPr>
          <p:nvPr/>
        </p:nvPicPr>
        <p:blipFill>
          <a:blip r:embed="rId2">
            <a:extLst>
              <a:ext uri="{28A0092B-C50C-407E-A947-70E740481C1C}">
                <a14:useLocalDpi xmlns:a14="http://schemas.microsoft.com/office/drawing/2010/main" xmlns="" val="0"/>
              </a:ext>
            </a:extLst>
          </a:blip>
          <a:srcRect/>
          <a:stretch>
            <a:fillRect/>
          </a:stretch>
        </p:blipFill>
        <p:spPr bwMode="auto">
          <a:xfrm>
            <a:off x="7041021" y="4062682"/>
            <a:ext cx="796868" cy="743743"/>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560506" y="3647975"/>
            <a:ext cx="2142148" cy="461665"/>
          </a:xfrm>
          <a:prstGeom prst="rect">
            <a:avLst/>
          </a:prstGeom>
          <a:noFill/>
        </p:spPr>
        <p:txBody>
          <a:bodyPr wrap="square" rtlCol="0">
            <a:spAutoFit/>
          </a:bodyPr>
          <a:lstStyle/>
          <a:p>
            <a:pPr algn="ctr"/>
            <a:r>
              <a:rPr lang="cs-CZ" sz="2400" b="1" dirty="0">
                <a:solidFill>
                  <a:srgbClr val="FF0000"/>
                </a:solidFill>
              </a:rPr>
              <a:t>s</a:t>
            </a:r>
            <a:r>
              <a:rPr lang="cs-CZ" sz="2400" b="1" dirty="0" smtClean="0">
                <a:solidFill>
                  <a:srgbClr val="FF0000"/>
                </a:solidFill>
              </a:rPr>
              <a:t>hora dolů</a:t>
            </a:r>
            <a:endParaRPr lang="cs-CZ" sz="2400" b="1" dirty="0">
              <a:solidFill>
                <a:srgbClr val="FF0000"/>
              </a:solidFill>
            </a:endParaRPr>
          </a:p>
        </p:txBody>
      </p:sp>
      <p:sp>
        <p:nvSpPr>
          <p:cNvPr id="6" name="TextovéPole 5"/>
          <p:cNvSpPr txBox="1"/>
          <p:nvPr/>
        </p:nvSpPr>
        <p:spPr>
          <a:xfrm>
            <a:off x="3203848" y="3683707"/>
            <a:ext cx="2160240" cy="461665"/>
          </a:xfrm>
          <a:prstGeom prst="rect">
            <a:avLst/>
          </a:prstGeom>
          <a:noFill/>
        </p:spPr>
        <p:txBody>
          <a:bodyPr wrap="square" rtlCol="0">
            <a:spAutoFit/>
          </a:bodyPr>
          <a:lstStyle/>
          <a:p>
            <a:r>
              <a:rPr lang="cs-CZ" sz="2400" b="1" dirty="0">
                <a:solidFill>
                  <a:srgbClr val="FF0000"/>
                </a:solidFill>
              </a:rPr>
              <a:t>z</a:t>
            </a:r>
            <a:r>
              <a:rPr lang="cs-CZ" sz="2400" b="1" dirty="0" smtClean="0">
                <a:solidFill>
                  <a:srgbClr val="FF0000"/>
                </a:solidFill>
              </a:rPr>
              <a:t> povrchu pryč</a:t>
            </a:r>
            <a:endParaRPr lang="cs-CZ" sz="2400" b="1" dirty="0">
              <a:solidFill>
                <a:srgbClr val="FF0000"/>
              </a:solidFill>
            </a:endParaRPr>
          </a:p>
        </p:txBody>
      </p:sp>
      <p:sp>
        <p:nvSpPr>
          <p:cNvPr id="7" name="TextovéPole 6"/>
          <p:cNvSpPr txBox="1"/>
          <p:nvPr/>
        </p:nvSpPr>
        <p:spPr>
          <a:xfrm>
            <a:off x="6570106" y="3545205"/>
            <a:ext cx="2102774" cy="461665"/>
          </a:xfrm>
          <a:prstGeom prst="rect">
            <a:avLst/>
          </a:prstGeom>
          <a:noFill/>
        </p:spPr>
        <p:txBody>
          <a:bodyPr wrap="square" rtlCol="0">
            <a:spAutoFit/>
          </a:bodyPr>
          <a:lstStyle/>
          <a:p>
            <a:r>
              <a:rPr lang="cs-CZ" sz="2400" b="1" dirty="0" smtClean="0">
                <a:solidFill>
                  <a:srgbClr val="FF0000"/>
                </a:solidFill>
              </a:rPr>
              <a:t>dohromady</a:t>
            </a:r>
            <a:endParaRPr lang="cs-CZ" sz="2400" b="1" dirty="0">
              <a:solidFill>
                <a:srgbClr val="FF0000"/>
              </a:solidFill>
            </a:endParaRPr>
          </a:p>
        </p:txBody>
      </p:sp>
    </p:spTree>
    <p:extLst>
      <p:ext uri="{BB962C8B-B14F-4D97-AF65-F5344CB8AC3E}">
        <p14:creationId xmlns:p14="http://schemas.microsoft.com/office/powerpoint/2010/main" xmlns="" val="3018089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2058"/>
                                        </p:tgtEl>
                                        <p:attrNameLst>
                                          <p:attrName>style.visibility</p:attrName>
                                        </p:attrNameLst>
                                      </p:cBhvr>
                                      <p:to>
                                        <p:strVal val="visible"/>
                                      </p:to>
                                    </p:set>
                                    <p:animEffect transition="in" filter="wipe(down)">
                                      <p:cBhvr>
                                        <p:cTn id="13" dur="500"/>
                                        <p:tgtEl>
                                          <p:spTgt spid="2058"/>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1000"/>
                                        <p:tgtEl>
                                          <p:spTgt spid="4">
                                            <p:txEl>
                                              <p:pRg st="0" end="0"/>
                                            </p:txEl>
                                          </p:spTgt>
                                        </p:tgtEl>
                                      </p:cBhvr>
                                    </p:animEffect>
                                    <p:anim calcmode="lin" valueType="num">
                                      <p:cBhvr>
                                        <p:cTn id="1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059"/>
                                        </p:tgtEl>
                                        <p:attrNameLst>
                                          <p:attrName>style.visibility</p:attrName>
                                        </p:attrNameLst>
                                      </p:cBhvr>
                                      <p:to>
                                        <p:strVal val="visible"/>
                                      </p:to>
                                    </p:set>
                                    <p:animEffect transition="in" filter="barn(inVertical)">
                                      <p:cBhvr>
                                        <p:cTn id="25" dur="500"/>
                                        <p:tgtEl>
                                          <p:spTgt spid="2059"/>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nodeType="clickEffect">
                                  <p:stCondLst>
                                    <p:cond delay="0"/>
                                  </p:stCondLst>
                                  <p:childTnLst>
                                    <p:set>
                                      <p:cBhvr>
                                        <p:cTn id="29" dur="1" fill="hold">
                                          <p:stCondLst>
                                            <p:cond delay="0"/>
                                          </p:stCondLst>
                                        </p:cTn>
                                        <p:tgtEl>
                                          <p:spTgt spid="6">
                                            <p:txEl>
                                              <p:pRg st="0" end="0"/>
                                            </p:txEl>
                                          </p:spTgt>
                                        </p:tgtEl>
                                        <p:attrNameLst>
                                          <p:attrName>style.visibility</p:attrName>
                                        </p:attrNameLst>
                                      </p:cBhvr>
                                      <p:to>
                                        <p:strVal val="visible"/>
                                      </p:to>
                                    </p:set>
                                    <p:animEffect transition="in" filter="barn(inVertical)">
                                      <p:cBhvr>
                                        <p:cTn id="30" dur="500"/>
                                        <p:tgtEl>
                                          <p:spTgt spid="6">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060"/>
                                        </p:tgtEl>
                                        <p:attrNameLst>
                                          <p:attrName>style.visibility</p:attrName>
                                        </p:attrNameLst>
                                      </p:cBhvr>
                                      <p:to>
                                        <p:strVal val="visible"/>
                                      </p:to>
                                    </p:set>
                                    <p:anim calcmode="lin" valueType="num">
                                      <p:cBhvr additive="base">
                                        <p:cTn id="35" dur="500" fill="hold"/>
                                        <p:tgtEl>
                                          <p:spTgt spid="2060"/>
                                        </p:tgtEl>
                                        <p:attrNameLst>
                                          <p:attrName>ppt_x</p:attrName>
                                        </p:attrNameLst>
                                      </p:cBhvr>
                                      <p:tavLst>
                                        <p:tav tm="0">
                                          <p:val>
                                            <p:strVal val="#ppt_x"/>
                                          </p:val>
                                        </p:tav>
                                        <p:tav tm="100000">
                                          <p:val>
                                            <p:strVal val="#ppt_x"/>
                                          </p:val>
                                        </p:tav>
                                      </p:tavLst>
                                    </p:anim>
                                    <p:anim calcmode="lin" valueType="num">
                                      <p:cBhvr additive="base">
                                        <p:cTn id="36" dur="500" fill="hold"/>
                                        <p:tgtEl>
                                          <p:spTgt spid="2060"/>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061"/>
                                        </p:tgtEl>
                                        <p:attrNameLst>
                                          <p:attrName>style.visibility</p:attrName>
                                        </p:attrNameLst>
                                      </p:cBhvr>
                                      <p:to>
                                        <p:strVal val="visible"/>
                                      </p:to>
                                    </p:set>
                                    <p:anim calcmode="lin" valueType="num">
                                      <p:cBhvr additive="base">
                                        <p:cTn id="39" dur="500" fill="hold"/>
                                        <p:tgtEl>
                                          <p:spTgt spid="2061"/>
                                        </p:tgtEl>
                                        <p:attrNameLst>
                                          <p:attrName>ppt_x</p:attrName>
                                        </p:attrNameLst>
                                      </p:cBhvr>
                                      <p:tavLst>
                                        <p:tav tm="0">
                                          <p:val>
                                            <p:strVal val="#ppt_x"/>
                                          </p:val>
                                        </p:tav>
                                        <p:tav tm="100000">
                                          <p:val>
                                            <p:strVal val="#ppt_x"/>
                                          </p:val>
                                        </p:tav>
                                      </p:tavLst>
                                    </p:anim>
                                    <p:anim calcmode="lin" valueType="num">
                                      <p:cBhvr additive="base">
                                        <p:cTn id="40" dur="500" fill="hold"/>
                                        <p:tgtEl>
                                          <p:spTgt spid="2061"/>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064"/>
                                        </p:tgtEl>
                                        <p:attrNameLst>
                                          <p:attrName>style.visibility</p:attrName>
                                        </p:attrNameLst>
                                      </p:cBhvr>
                                      <p:to>
                                        <p:strVal val="visible"/>
                                      </p:to>
                                    </p:set>
                                    <p:anim calcmode="lin" valueType="num">
                                      <p:cBhvr additive="base">
                                        <p:cTn id="43" dur="500" fill="hold"/>
                                        <p:tgtEl>
                                          <p:spTgt spid="2064"/>
                                        </p:tgtEl>
                                        <p:attrNameLst>
                                          <p:attrName>ppt_x</p:attrName>
                                        </p:attrNameLst>
                                      </p:cBhvr>
                                      <p:tavLst>
                                        <p:tav tm="0">
                                          <p:val>
                                            <p:strVal val="#ppt_x"/>
                                          </p:val>
                                        </p:tav>
                                        <p:tav tm="100000">
                                          <p:val>
                                            <p:strVal val="#ppt_x"/>
                                          </p:val>
                                        </p:tav>
                                      </p:tavLst>
                                    </p:anim>
                                    <p:anim calcmode="lin" valueType="num">
                                      <p:cBhvr additive="base">
                                        <p:cTn id="44" dur="500" fill="hold"/>
                                        <p:tgtEl>
                                          <p:spTgt spid="2064"/>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065"/>
                                        </p:tgtEl>
                                        <p:attrNameLst>
                                          <p:attrName>style.visibility</p:attrName>
                                        </p:attrNameLst>
                                      </p:cBhvr>
                                      <p:to>
                                        <p:strVal val="visible"/>
                                      </p:to>
                                    </p:set>
                                    <p:anim calcmode="lin" valueType="num">
                                      <p:cBhvr additive="base">
                                        <p:cTn id="47" dur="500" fill="hold"/>
                                        <p:tgtEl>
                                          <p:spTgt spid="2065"/>
                                        </p:tgtEl>
                                        <p:attrNameLst>
                                          <p:attrName>ppt_x</p:attrName>
                                        </p:attrNameLst>
                                      </p:cBhvr>
                                      <p:tavLst>
                                        <p:tav tm="0">
                                          <p:val>
                                            <p:strVal val="#ppt_x"/>
                                          </p:val>
                                        </p:tav>
                                        <p:tav tm="100000">
                                          <p:val>
                                            <p:strVal val="#ppt_x"/>
                                          </p:val>
                                        </p:tav>
                                      </p:tavLst>
                                    </p:anim>
                                    <p:anim calcmode="lin" valueType="num">
                                      <p:cBhvr additive="base">
                                        <p:cTn id="48" dur="500" fill="hold"/>
                                        <p:tgtEl>
                                          <p:spTgt spid="206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7">
                                            <p:txEl>
                                              <p:pRg st="0" end="0"/>
                                            </p:txEl>
                                          </p:spTgt>
                                        </p:tgtEl>
                                        <p:attrNameLst>
                                          <p:attrName>style.visibility</p:attrName>
                                        </p:attrNameLst>
                                      </p:cBhvr>
                                      <p:to>
                                        <p:strVal val="visible"/>
                                      </p:to>
                                    </p:set>
                                    <p:anim calcmode="lin" valueType="num">
                                      <p:cBhvr additive="base">
                                        <p:cTn id="5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normAutofit/>
          </a:bodyPr>
          <a:lstStyle/>
          <a:p>
            <a:r>
              <a:rPr lang="cs-CZ" sz="6600" b="1" dirty="0" smtClean="0">
                <a:solidFill>
                  <a:srgbClr val="C00000"/>
                </a:solidFill>
              </a:rPr>
              <a:t>Předpona z- </a:t>
            </a:r>
            <a:endParaRPr lang="cs-CZ" sz="6600" b="1" dirty="0">
              <a:solidFill>
                <a:srgbClr val="C00000"/>
              </a:solidFill>
            </a:endParaRPr>
          </a:p>
        </p:txBody>
      </p:sp>
      <p:sp>
        <p:nvSpPr>
          <p:cNvPr id="3" name="Zástupný symbol pro obsah 2"/>
          <p:cNvSpPr>
            <a:spLocks noGrp="1"/>
          </p:cNvSpPr>
          <p:nvPr>
            <p:ph idx="1"/>
          </p:nvPr>
        </p:nvSpPr>
        <p:spPr>
          <a:xfrm>
            <a:off x="476890" y="1628800"/>
            <a:ext cx="8229600" cy="4525963"/>
          </a:xfrm>
        </p:spPr>
        <p:txBody>
          <a:bodyPr/>
          <a:lstStyle/>
          <a:p>
            <a:pPr marL="0" indent="0">
              <a:buNone/>
            </a:pPr>
            <a:r>
              <a:rPr lang="cs-CZ" dirty="0" smtClean="0"/>
              <a:t>Předponu </a:t>
            </a:r>
            <a:r>
              <a:rPr lang="cs-CZ" b="1" dirty="0" smtClean="0">
                <a:solidFill>
                  <a:srgbClr val="FF0000"/>
                </a:solidFill>
                <a:effectLst>
                  <a:outerShdw blurRad="38100" dist="38100" dir="2700000" algn="tl">
                    <a:srgbClr val="000000">
                      <a:alpha val="43137"/>
                    </a:srgbClr>
                  </a:outerShdw>
                </a:effectLst>
              </a:rPr>
              <a:t>z-</a:t>
            </a:r>
            <a:r>
              <a:rPr lang="cs-CZ" dirty="0" smtClean="0"/>
              <a:t> píšeme ve slovech, která vyjadřují </a:t>
            </a:r>
            <a:r>
              <a:rPr lang="cs-CZ" b="1" dirty="0" smtClean="0">
                <a:solidFill>
                  <a:srgbClr val="FF0000"/>
                </a:solidFill>
              </a:rPr>
              <a:t>změnu</a:t>
            </a:r>
            <a:r>
              <a:rPr lang="cs-CZ" dirty="0" smtClean="0"/>
              <a:t> nebo </a:t>
            </a:r>
            <a:r>
              <a:rPr lang="cs-CZ" b="1" dirty="0" smtClean="0">
                <a:solidFill>
                  <a:srgbClr val="FF0000"/>
                </a:solidFill>
              </a:rPr>
              <a:t>dokončení děje</a:t>
            </a:r>
            <a:r>
              <a:rPr lang="cs-CZ" dirty="0" smtClean="0"/>
              <a:t>.</a:t>
            </a:r>
          </a:p>
          <a:p>
            <a:pPr marL="0" indent="0">
              <a:buNone/>
            </a:pPr>
            <a:endParaRPr lang="cs-CZ" dirty="0"/>
          </a:p>
        </p:txBody>
      </p:sp>
      <p:pic>
        <p:nvPicPr>
          <p:cNvPr id="1026" name="Picture 2" descr="C:\Users\Eva Svobodová\AppData\Local\Microsoft\Windows\Temporary Internet Files\Content.IE5\QOM7HIUJ\MP900385401[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7238" y="4158208"/>
            <a:ext cx="2998778" cy="2141984"/>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391297" y="3473011"/>
            <a:ext cx="2590659" cy="584775"/>
          </a:xfrm>
          <a:prstGeom prst="rect">
            <a:avLst/>
          </a:prstGeom>
          <a:noFill/>
        </p:spPr>
        <p:txBody>
          <a:bodyPr wrap="square" rtlCol="0">
            <a:spAutoFit/>
          </a:bodyPr>
          <a:lstStyle/>
          <a:p>
            <a:pPr algn="ctr"/>
            <a:r>
              <a:rPr lang="cs-CZ" sz="3200" dirty="0">
                <a:solidFill>
                  <a:srgbClr val="FF0000"/>
                </a:solidFill>
              </a:rPr>
              <a:t>z</a:t>
            </a:r>
            <a:r>
              <a:rPr lang="cs-CZ" sz="3200" dirty="0" smtClean="0">
                <a:solidFill>
                  <a:srgbClr val="FF0000"/>
                </a:solidFill>
              </a:rPr>
              <a:t>lomit </a:t>
            </a:r>
            <a:endParaRPr lang="cs-CZ" sz="3200" dirty="0">
              <a:solidFill>
                <a:srgbClr val="FF0000"/>
              </a:solidFill>
            </a:endParaRPr>
          </a:p>
        </p:txBody>
      </p:sp>
      <p:sp>
        <p:nvSpPr>
          <p:cNvPr id="5" name="TextovéPole 4"/>
          <p:cNvSpPr txBox="1"/>
          <p:nvPr/>
        </p:nvSpPr>
        <p:spPr>
          <a:xfrm>
            <a:off x="3602385" y="3467196"/>
            <a:ext cx="2016224" cy="584775"/>
          </a:xfrm>
          <a:prstGeom prst="rect">
            <a:avLst/>
          </a:prstGeom>
          <a:noFill/>
        </p:spPr>
        <p:txBody>
          <a:bodyPr wrap="square" rtlCol="0">
            <a:spAutoFit/>
          </a:bodyPr>
          <a:lstStyle/>
          <a:p>
            <a:pPr algn="ctr"/>
            <a:r>
              <a:rPr lang="cs-CZ" sz="3200" dirty="0">
                <a:solidFill>
                  <a:srgbClr val="FF0000"/>
                </a:solidFill>
              </a:rPr>
              <a:t>z</a:t>
            </a:r>
            <a:r>
              <a:rPr lang="cs-CZ" sz="3200" dirty="0" smtClean="0">
                <a:solidFill>
                  <a:srgbClr val="FF0000"/>
                </a:solidFill>
              </a:rPr>
              <a:t>tratil se</a:t>
            </a:r>
            <a:endParaRPr lang="cs-CZ" sz="3200" dirty="0">
              <a:solidFill>
                <a:srgbClr val="FF0000"/>
              </a:solidFill>
            </a:endParaRPr>
          </a:p>
        </p:txBody>
      </p:sp>
      <p:sp>
        <p:nvSpPr>
          <p:cNvPr id="7" name="TextovéPole 6"/>
          <p:cNvSpPr txBox="1"/>
          <p:nvPr/>
        </p:nvSpPr>
        <p:spPr>
          <a:xfrm>
            <a:off x="6156176" y="3467194"/>
            <a:ext cx="2659310" cy="584775"/>
          </a:xfrm>
          <a:prstGeom prst="rect">
            <a:avLst/>
          </a:prstGeom>
          <a:noFill/>
        </p:spPr>
        <p:txBody>
          <a:bodyPr wrap="square" rtlCol="0">
            <a:spAutoFit/>
          </a:bodyPr>
          <a:lstStyle/>
          <a:p>
            <a:r>
              <a:rPr lang="cs-CZ" sz="3200" dirty="0" smtClean="0">
                <a:solidFill>
                  <a:srgbClr val="FF0000"/>
                </a:solidFill>
              </a:rPr>
              <a:t>zkalená voda</a:t>
            </a:r>
            <a:endParaRPr lang="cs-CZ" sz="3200" dirty="0">
              <a:solidFill>
                <a:srgbClr val="FF0000"/>
              </a:solidFill>
            </a:endParaRPr>
          </a:p>
        </p:txBody>
      </p:sp>
      <p:pic>
        <p:nvPicPr>
          <p:cNvPr id="9" name="Picture 2" descr="C:\Users\Eva Svobodová\AppData\Local\Microsoft\Windows\Temporary Internet Files\Content.IE5\0MZLP0AB\MP900444792[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717958" y="4019666"/>
            <a:ext cx="1785078" cy="2342153"/>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3" descr="C:\Users\Eva Svobodová\AppData\Local\Microsoft\Windows\Temporary Internet Files\Content.IE5\0MZLP0AB\MP900438775[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727660" y="4232123"/>
            <a:ext cx="3111374" cy="206507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636360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026"/>
                                        </p:tgtEl>
                                        <p:attrNameLst>
                                          <p:attrName>style.visibility</p:attrName>
                                        </p:attrNameLst>
                                      </p:cBhvr>
                                      <p:to>
                                        <p:strVal val="visible"/>
                                      </p:to>
                                    </p:set>
                                    <p:animEffect transition="in" filter="wipe(down)">
                                      <p:cBhvr>
                                        <p:cTn id="25" dur="580">
                                          <p:stCondLst>
                                            <p:cond delay="0"/>
                                          </p:stCondLst>
                                        </p:cTn>
                                        <p:tgtEl>
                                          <p:spTgt spid="1026"/>
                                        </p:tgtEl>
                                      </p:cBhvr>
                                    </p:animEffect>
                                    <p:anim calcmode="lin" valueType="num">
                                      <p:cBhvr>
                                        <p:cTn id="26" dur="1822" tmFilter="0,0; 0.14,0.36; 0.43,0.73; 0.71,0.91; 1.0,1.0">
                                          <p:stCondLst>
                                            <p:cond delay="0"/>
                                          </p:stCondLst>
                                        </p:cTn>
                                        <p:tgtEl>
                                          <p:spTgt spid="1026"/>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026"/>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026"/>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026"/>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026"/>
                                        </p:tgtEl>
                                        <p:attrNameLst>
                                          <p:attrName>ppt_y</p:attrName>
                                        </p:attrNameLst>
                                      </p:cBhvr>
                                      <p:tavLst>
                                        <p:tav tm="0" fmla="#ppt_y-sin(pi*$)/81">
                                          <p:val>
                                            <p:fltVal val="0"/>
                                          </p:val>
                                        </p:tav>
                                        <p:tav tm="100000">
                                          <p:val>
                                            <p:fltVal val="1"/>
                                          </p:val>
                                        </p:tav>
                                      </p:tavLst>
                                    </p:anim>
                                    <p:animScale>
                                      <p:cBhvr>
                                        <p:cTn id="31" dur="26">
                                          <p:stCondLst>
                                            <p:cond delay="650"/>
                                          </p:stCondLst>
                                        </p:cTn>
                                        <p:tgtEl>
                                          <p:spTgt spid="1026"/>
                                        </p:tgtEl>
                                      </p:cBhvr>
                                      <p:to x="100000" y="60000"/>
                                    </p:animScale>
                                    <p:animScale>
                                      <p:cBhvr>
                                        <p:cTn id="32" dur="166" decel="50000">
                                          <p:stCondLst>
                                            <p:cond delay="676"/>
                                          </p:stCondLst>
                                        </p:cTn>
                                        <p:tgtEl>
                                          <p:spTgt spid="1026"/>
                                        </p:tgtEl>
                                      </p:cBhvr>
                                      <p:to x="100000" y="100000"/>
                                    </p:animScale>
                                    <p:animScale>
                                      <p:cBhvr>
                                        <p:cTn id="33" dur="26">
                                          <p:stCondLst>
                                            <p:cond delay="1312"/>
                                          </p:stCondLst>
                                        </p:cTn>
                                        <p:tgtEl>
                                          <p:spTgt spid="1026"/>
                                        </p:tgtEl>
                                      </p:cBhvr>
                                      <p:to x="100000" y="80000"/>
                                    </p:animScale>
                                    <p:animScale>
                                      <p:cBhvr>
                                        <p:cTn id="34" dur="166" decel="50000">
                                          <p:stCondLst>
                                            <p:cond delay="1338"/>
                                          </p:stCondLst>
                                        </p:cTn>
                                        <p:tgtEl>
                                          <p:spTgt spid="1026"/>
                                        </p:tgtEl>
                                      </p:cBhvr>
                                      <p:to x="100000" y="100000"/>
                                    </p:animScale>
                                    <p:animScale>
                                      <p:cBhvr>
                                        <p:cTn id="35" dur="26">
                                          <p:stCondLst>
                                            <p:cond delay="1642"/>
                                          </p:stCondLst>
                                        </p:cTn>
                                        <p:tgtEl>
                                          <p:spTgt spid="1026"/>
                                        </p:tgtEl>
                                      </p:cBhvr>
                                      <p:to x="100000" y="90000"/>
                                    </p:animScale>
                                    <p:animScale>
                                      <p:cBhvr>
                                        <p:cTn id="36" dur="166" decel="50000">
                                          <p:stCondLst>
                                            <p:cond delay="1668"/>
                                          </p:stCondLst>
                                        </p:cTn>
                                        <p:tgtEl>
                                          <p:spTgt spid="1026"/>
                                        </p:tgtEl>
                                      </p:cBhvr>
                                      <p:to x="100000" y="100000"/>
                                    </p:animScale>
                                    <p:animScale>
                                      <p:cBhvr>
                                        <p:cTn id="37" dur="26">
                                          <p:stCondLst>
                                            <p:cond delay="1808"/>
                                          </p:stCondLst>
                                        </p:cTn>
                                        <p:tgtEl>
                                          <p:spTgt spid="1026"/>
                                        </p:tgtEl>
                                      </p:cBhvr>
                                      <p:to x="100000" y="95000"/>
                                    </p:animScale>
                                    <p:animScale>
                                      <p:cBhvr>
                                        <p:cTn id="38" dur="166" decel="50000">
                                          <p:stCondLst>
                                            <p:cond delay="1834"/>
                                          </p:stCondLst>
                                        </p:cTn>
                                        <p:tgtEl>
                                          <p:spTgt spid="1026"/>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Effect transition="in" filter="wipe(down)">
                                      <p:cBhvr>
                                        <p:cTn id="43" dur="580">
                                          <p:stCondLst>
                                            <p:cond delay="0"/>
                                          </p:stCondLst>
                                        </p:cTn>
                                        <p:tgtEl>
                                          <p:spTgt spid="4">
                                            <p:txEl>
                                              <p:pRg st="0" end="0"/>
                                            </p:txEl>
                                          </p:spTgt>
                                        </p:tgtEl>
                                      </p:cBhvr>
                                    </p:animEffect>
                                    <p:anim calcmode="lin" valueType="num">
                                      <p:cBhvr>
                                        <p:cTn id="44"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4">
                                            <p:txEl>
                                              <p:pRg st="0" end="0"/>
                                            </p:txEl>
                                          </p:spTgt>
                                        </p:tgtEl>
                                      </p:cBhvr>
                                      <p:to x="100000" y="60000"/>
                                    </p:animScale>
                                    <p:animScale>
                                      <p:cBhvr>
                                        <p:cTn id="50" dur="166" decel="50000">
                                          <p:stCondLst>
                                            <p:cond delay="676"/>
                                          </p:stCondLst>
                                        </p:cTn>
                                        <p:tgtEl>
                                          <p:spTgt spid="4">
                                            <p:txEl>
                                              <p:pRg st="0" end="0"/>
                                            </p:txEl>
                                          </p:spTgt>
                                        </p:tgtEl>
                                      </p:cBhvr>
                                      <p:to x="100000" y="100000"/>
                                    </p:animScale>
                                    <p:animScale>
                                      <p:cBhvr>
                                        <p:cTn id="51" dur="26">
                                          <p:stCondLst>
                                            <p:cond delay="1312"/>
                                          </p:stCondLst>
                                        </p:cTn>
                                        <p:tgtEl>
                                          <p:spTgt spid="4">
                                            <p:txEl>
                                              <p:pRg st="0" end="0"/>
                                            </p:txEl>
                                          </p:spTgt>
                                        </p:tgtEl>
                                      </p:cBhvr>
                                      <p:to x="100000" y="80000"/>
                                    </p:animScale>
                                    <p:animScale>
                                      <p:cBhvr>
                                        <p:cTn id="52" dur="166" decel="50000">
                                          <p:stCondLst>
                                            <p:cond delay="1338"/>
                                          </p:stCondLst>
                                        </p:cTn>
                                        <p:tgtEl>
                                          <p:spTgt spid="4">
                                            <p:txEl>
                                              <p:pRg st="0" end="0"/>
                                            </p:txEl>
                                          </p:spTgt>
                                        </p:tgtEl>
                                      </p:cBhvr>
                                      <p:to x="100000" y="100000"/>
                                    </p:animScale>
                                    <p:animScale>
                                      <p:cBhvr>
                                        <p:cTn id="53" dur="26">
                                          <p:stCondLst>
                                            <p:cond delay="1642"/>
                                          </p:stCondLst>
                                        </p:cTn>
                                        <p:tgtEl>
                                          <p:spTgt spid="4">
                                            <p:txEl>
                                              <p:pRg st="0" end="0"/>
                                            </p:txEl>
                                          </p:spTgt>
                                        </p:tgtEl>
                                      </p:cBhvr>
                                      <p:to x="100000" y="90000"/>
                                    </p:animScale>
                                    <p:animScale>
                                      <p:cBhvr>
                                        <p:cTn id="54" dur="166" decel="50000">
                                          <p:stCondLst>
                                            <p:cond delay="1668"/>
                                          </p:stCondLst>
                                        </p:cTn>
                                        <p:tgtEl>
                                          <p:spTgt spid="4">
                                            <p:txEl>
                                              <p:pRg st="0" end="0"/>
                                            </p:txEl>
                                          </p:spTgt>
                                        </p:tgtEl>
                                      </p:cBhvr>
                                      <p:to x="100000" y="100000"/>
                                    </p:animScale>
                                    <p:animScale>
                                      <p:cBhvr>
                                        <p:cTn id="55" dur="26">
                                          <p:stCondLst>
                                            <p:cond delay="1808"/>
                                          </p:stCondLst>
                                        </p:cTn>
                                        <p:tgtEl>
                                          <p:spTgt spid="4">
                                            <p:txEl>
                                              <p:pRg st="0" end="0"/>
                                            </p:txEl>
                                          </p:spTgt>
                                        </p:tgtEl>
                                      </p:cBhvr>
                                      <p:to x="100000" y="95000"/>
                                    </p:animScale>
                                    <p:animScale>
                                      <p:cBhvr>
                                        <p:cTn id="56" dur="166" decel="50000">
                                          <p:stCondLst>
                                            <p:cond delay="1834"/>
                                          </p:stCondLst>
                                        </p:cTn>
                                        <p:tgtEl>
                                          <p:spTgt spid="4">
                                            <p:txEl>
                                              <p:pRg st="0" end="0"/>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5">
                                            <p:txEl>
                                              <p:pRg st="0" end="0"/>
                                            </p:txEl>
                                          </p:spTgt>
                                        </p:tgtEl>
                                        <p:attrNameLst>
                                          <p:attrName>style.visibility</p:attrName>
                                        </p:attrNameLst>
                                      </p:cBhvr>
                                      <p:to>
                                        <p:strVal val="visible"/>
                                      </p:to>
                                    </p:set>
                                    <p:animEffect transition="in" filter="wipe(down)">
                                      <p:cBhvr>
                                        <p:cTn id="61" dur="580">
                                          <p:stCondLst>
                                            <p:cond delay="0"/>
                                          </p:stCondLst>
                                        </p:cTn>
                                        <p:tgtEl>
                                          <p:spTgt spid="5">
                                            <p:txEl>
                                              <p:pRg st="0" end="0"/>
                                            </p:txEl>
                                          </p:spTgt>
                                        </p:tgtEl>
                                      </p:cBhvr>
                                    </p:animEffect>
                                    <p:anim calcmode="lin" valueType="num">
                                      <p:cBhvr>
                                        <p:cTn id="62"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5">
                                            <p:txEl>
                                              <p:pRg st="0" end="0"/>
                                            </p:txEl>
                                          </p:spTgt>
                                        </p:tgtEl>
                                      </p:cBhvr>
                                      <p:to x="100000" y="60000"/>
                                    </p:animScale>
                                    <p:animScale>
                                      <p:cBhvr>
                                        <p:cTn id="68" dur="166" decel="50000">
                                          <p:stCondLst>
                                            <p:cond delay="676"/>
                                          </p:stCondLst>
                                        </p:cTn>
                                        <p:tgtEl>
                                          <p:spTgt spid="5">
                                            <p:txEl>
                                              <p:pRg st="0" end="0"/>
                                            </p:txEl>
                                          </p:spTgt>
                                        </p:tgtEl>
                                      </p:cBhvr>
                                      <p:to x="100000" y="100000"/>
                                    </p:animScale>
                                    <p:animScale>
                                      <p:cBhvr>
                                        <p:cTn id="69" dur="26">
                                          <p:stCondLst>
                                            <p:cond delay="1312"/>
                                          </p:stCondLst>
                                        </p:cTn>
                                        <p:tgtEl>
                                          <p:spTgt spid="5">
                                            <p:txEl>
                                              <p:pRg st="0" end="0"/>
                                            </p:txEl>
                                          </p:spTgt>
                                        </p:tgtEl>
                                      </p:cBhvr>
                                      <p:to x="100000" y="80000"/>
                                    </p:animScale>
                                    <p:animScale>
                                      <p:cBhvr>
                                        <p:cTn id="70" dur="166" decel="50000">
                                          <p:stCondLst>
                                            <p:cond delay="1338"/>
                                          </p:stCondLst>
                                        </p:cTn>
                                        <p:tgtEl>
                                          <p:spTgt spid="5">
                                            <p:txEl>
                                              <p:pRg st="0" end="0"/>
                                            </p:txEl>
                                          </p:spTgt>
                                        </p:tgtEl>
                                      </p:cBhvr>
                                      <p:to x="100000" y="100000"/>
                                    </p:animScale>
                                    <p:animScale>
                                      <p:cBhvr>
                                        <p:cTn id="71" dur="26">
                                          <p:stCondLst>
                                            <p:cond delay="1642"/>
                                          </p:stCondLst>
                                        </p:cTn>
                                        <p:tgtEl>
                                          <p:spTgt spid="5">
                                            <p:txEl>
                                              <p:pRg st="0" end="0"/>
                                            </p:txEl>
                                          </p:spTgt>
                                        </p:tgtEl>
                                      </p:cBhvr>
                                      <p:to x="100000" y="90000"/>
                                    </p:animScale>
                                    <p:animScale>
                                      <p:cBhvr>
                                        <p:cTn id="72" dur="166" decel="50000">
                                          <p:stCondLst>
                                            <p:cond delay="1668"/>
                                          </p:stCondLst>
                                        </p:cTn>
                                        <p:tgtEl>
                                          <p:spTgt spid="5">
                                            <p:txEl>
                                              <p:pRg st="0" end="0"/>
                                            </p:txEl>
                                          </p:spTgt>
                                        </p:tgtEl>
                                      </p:cBhvr>
                                      <p:to x="100000" y="100000"/>
                                    </p:animScale>
                                    <p:animScale>
                                      <p:cBhvr>
                                        <p:cTn id="73" dur="26">
                                          <p:stCondLst>
                                            <p:cond delay="1808"/>
                                          </p:stCondLst>
                                        </p:cTn>
                                        <p:tgtEl>
                                          <p:spTgt spid="5">
                                            <p:txEl>
                                              <p:pRg st="0" end="0"/>
                                            </p:txEl>
                                          </p:spTgt>
                                        </p:tgtEl>
                                      </p:cBhvr>
                                      <p:to x="100000" y="95000"/>
                                    </p:animScale>
                                    <p:animScale>
                                      <p:cBhvr>
                                        <p:cTn id="74" dur="166" decel="50000">
                                          <p:stCondLst>
                                            <p:cond delay="1834"/>
                                          </p:stCondLst>
                                        </p:cTn>
                                        <p:tgtEl>
                                          <p:spTgt spid="5">
                                            <p:txEl>
                                              <p:pRg st="0" end="0"/>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7">
                                            <p:txEl>
                                              <p:pRg st="0" end="0"/>
                                            </p:txEl>
                                          </p:spTgt>
                                        </p:tgtEl>
                                        <p:attrNameLst>
                                          <p:attrName>style.visibility</p:attrName>
                                        </p:attrNameLst>
                                      </p:cBhvr>
                                      <p:to>
                                        <p:strVal val="visible"/>
                                      </p:to>
                                    </p:set>
                                    <p:animEffect transition="in" filter="wipe(down)">
                                      <p:cBhvr>
                                        <p:cTn id="79" dur="580">
                                          <p:stCondLst>
                                            <p:cond delay="0"/>
                                          </p:stCondLst>
                                        </p:cTn>
                                        <p:tgtEl>
                                          <p:spTgt spid="7">
                                            <p:txEl>
                                              <p:pRg st="0" end="0"/>
                                            </p:txEl>
                                          </p:spTgt>
                                        </p:tgtEl>
                                      </p:cBhvr>
                                    </p:animEffect>
                                    <p:anim calcmode="lin" valueType="num">
                                      <p:cBhvr>
                                        <p:cTn id="80"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7">
                                            <p:txEl>
                                              <p:pRg st="0" end="0"/>
                                            </p:txEl>
                                          </p:spTgt>
                                        </p:tgtEl>
                                      </p:cBhvr>
                                      <p:to x="100000" y="60000"/>
                                    </p:animScale>
                                    <p:animScale>
                                      <p:cBhvr>
                                        <p:cTn id="86" dur="166" decel="50000">
                                          <p:stCondLst>
                                            <p:cond delay="676"/>
                                          </p:stCondLst>
                                        </p:cTn>
                                        <p:tgtEl>
                                          <p:spTgt spid="7">
                                            <p:txEl>
                                              <p:pRg st="0" end="0"/>
                                            </p:txEl>
                                          </p:spTgt>
                                        </p:tgtEl>
                                      </p:cBhvr>
                                      <p:to x="100000" y="100000"/>
                                    </p:animScale>
                                    <p:animScale>
                                      <p:cBhvr>
                                        <p:cTn id="87" dur="26">
                                          <p:stCondLst>
                                            <p:cond delay="1312"/>
                                          </p:stCondLst>
                                        </p:cTn>
                                        <p:tgtEl>
                                          <p:spTgt spid="7">
                                            <p:txEl>
                                              <p:pRg st="0" end="0"/>
                                            </p:txEl>
                                          </p:spTgt>
                                        </p:tgtEl>
                                      </p:cBhvr>
                                      <p:to x="100000" y="80000"/>
                                    </p:animScale>
                                    <p:animScale>
                                      <p:cBhvr>
                                        <p:cTn id="88" dur="166" decel="50000">
                                          <p:stCondLst>
                                            <p:cond delay="1338"/>
                                          </p:stCondLst>
                                        </p:cTn>
                                        <p:tgtEl>
                                          <p:spTgt spid="7">
                                            <p:txEl>
                                              <p:pRg st="0" end="0"/>
                                            </p:txEl>
                                          </p:spTgt>
                                        </p:tgtEl>
                                      </p:cBhvr>
                                      <p:to x="100000" y="100000"/>
                                    </p:animScale>
                                    <p:animScale>
                                      <p:cBhvr>
                                        <p:cTn id="89" dur="26">
                                          <p:stCondLst>
                                            <p:cond delay="1642"/>
                                          </p:stCondLst>
                                        </p:cTn>
                                        <p:tgtEl>
                                          <p:spTgt spid="7">
                                            <p:txEl>
                                              <p:pRg st="0" end="0"/>
                                            </p:txEl>
                                          </p:spTgt>
                                        </p:tgtEl>
                                      </p:cBhvr>
                                      <p:to x="100000" y="90000"/>
                                    </p:animScale>
                                    <p:animScale>
                                      <p:cBhvr>
                                        <p:cTn id="90" dur="166" decel="50000">
                                          <p:stCondLst>
                                            <p:cond delay="1668"/>
                                          </p:stCondLst>
                                        </p:cTn>
                                        <p:tgtEl>
                                          <p:spTgt spid="7">
                                            <p:txEl>
                                              <p:pRg st="0" end="0"/>
                                            </p:txEl>
                                          </p:spTgt>
                                        </p:tgtEl>
                                      </p:cBhvr>
                                      <p:to x="100000" y="100000"/>
                                    </p:animScale>
                                    <p:animScale>
                                      <p:cBhvr>
                                        <p:cTn id="91" dur="26">
                                          <p:stCondLst>
                                            <p:cond delay="1808"/>
                                          </p:stCondLst>
                                        </p:cTn>
                                        <p:tgtEl>
                                          <p:spTgt spid="7">
                                            <p:txEl>
                                              <p:pRg st="0" end="0"/>
                                            </p:txEl>
                                          </p:spTgt>
                                        </p:tgtEl>
                                      </p:cBhvr>
                                      <p:to x="100000" y="95000"/>
                                    </p:animScale>
                                    <p:animScale>
                                      <p:cBhvr>
                                        <p:cTn id="92" dur="166" decel="50000">
                                          <p:stCondLst>
                                            <p:cond delay="1834"/>
                                          </p:stCondLst>
                                        </p:cTn>
                                        <p:tgtEl>
                                          <p:spTgt spid="7">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282154"/>
          </a:xfrm>
        </p:spPr>
        <p:style>
          <a:lnRef idx="2">
            <a:schemeClr val="accent2"/>
          </a:lnRef>
          <a:fillRef idx="1">
            <a:schemeClr val="lt1"/>
          </a:fillRef>
          <a:effectRef idx="0">
            <a:schemeClr val="accent2"/>
          </a:effectRef>
          <a:fontRef idx="minor">
            <a:schemeClr val="dk1"/>
          </a:fontRef>
        </p:style>
        <p:txBody>
          <a:bodyPr>
            <a:noAutofit/>
          </a:bodyPr>
          <a:lstStyle/>
          <a:p>
            <a:r>
              <a:rPr lang="cs-CZ" sz="3200" b="1" dirty="0">
                <a:solidFill>
                  <a:srgbClr val="C00000"/>
                </a:solidFill>
              </a:rPr>
              <a:t>Rozhodni, zda slova, která se liší pouze předponou s-,z- mají </a:t>
            </a:r>
            <a:r>
              <a:rPr lang="cs-CZ" sz="3200" b="1" dirty="0" smtClean="0">
                <a:solidFill>
                  <a:srgbClr val="7030A0"/>
                </a:solidFill>
                <a:effectLst>
                  <a:outerShdw blurRad="38100" dist="38100" dir="2700000" algn="tl">
                    <a:srgbClr val="000000">
                      <a:alpha val="43137"/>
                    </a:srgbClr>
                  </a:outerShdw>
                </a:effectLst>
              </a:rPr>
              <a:t>stejný </a:t>
            </a:r>
            <a:r>
              <a:rPr lang="cs-CZ" sz="3200" b="1" dirty="0" smtClean="0">
                <a:solidFill>
                  <a:srgbClr val="FF0000"/>
                </a:solidFill>
                <a:effectLst>
                  <a:outerShdw blurRad="38100" dist="38100" dir="2700000" algn="tl">
                    <a:srgbClr val="000000">
                      <a:alpha val="43137"/>
                    </a:srgbClr>
                  </a:outerShdw>
                </a:effectLst>
              </a:rPr>
              <a:t>nebo</a:t>
            </a:r>
            <a:r>
              <a:rPr lang="cs-CZ" sz="3200" b="1" dirty="0" smtClean="0">
                <a:solidFill>
                  <a:srgbClr val="7030A0"/>
                </a:solidFill>
                <a:effectLst>
                  <a:outerShdw blurRad="38100" dist="38100" dir="2700000" algn="tl">
                    <a:srgbClr val="000000">
                      <a:alpha val="43137"/>
                    </a:srgbClr>
                  </a:outerShdw>
                </a:effectLst>
              </a:rPr>
              <a:t> různý </a:t>
            </a:r>
            <a:r>
              <a:rPr lang="cs-CZ" sz="3200" b="1" dirty="0">
                <a:solidFill>
                  <a:srgbClr val="C00000"/>
                </a:solidFill>
              </a:rPr>
              <a:t>význam</a:t>
            </a:r>
          </a:p>
        </p:txBody>
      </p:sp>
      <p:sp>
        <p:nvSpPr>
          <p:cNvPr id="3" name="Zástupný symbol pro obsah 2"/>
          <p:cNvSpPr>
            <a:spLocks noGrp="1"/>
          </p:cNvSpPr>
          <p:nvPr>
            <p:ph sz="half" idx="1"/>
          </p:nvPr>
        </p:nvSpPr>
        <p:spPr>
          <a:xfrm>
            <a:off x="457200" y="1600200"/>
            <a:ext cx="4186808" cy="4525963"/>
          </a:xfrm>
        </p:spPr>
        <p:txBody>
          <a:bodyPr>
            <a:normAutofit/>
          </a:bodyPr>
          <a:lstStyle/>
          <a:p>
            <a:pPr marL="0" indent="0">
              <a:buNone/>
            </a:pPr>
            <a:r>
              <a:rPr lang="cs-CZ" dirty="0" smtClean="0"/>
              <a:t>Jirka </a:t>
            </a:r>
            <a:r>
              <a:rPr lang="cs-CZ" b="1" dirty="0" smtClean="0">
                <a:solidFill>
                  <a:srgbClr val="FF0000"/>
                </a:solidFill>
                <a:effectLst>
                  <a:outerShdw blurRad="38100" dist="38100" dir="2700000" algn="tl">
                    <a:srgbClr val="000000">
                      <a:alpha val="43137"/>
                    </a:srgbClr>
                  </a:outerShdw>
                </a:effectLst>
              </a:rPr>
              <a:t>sbil</a:t>
            </a:r>
            <a:r>
              <a:rPr lang="cs-CZ" dirty="0" smtClean="0"/>
              <a:t> z prkének poličku.</a:t>
            </a:r>
          </a:p>
          <a:p>
            <a:pPr marL="0" indent="0">
              <a:buNone/>
            </a:pPr>
            <a:endParaRPr lang="cs-CZ" dirty="0" smtClean="0"/>
          </a:p>
          <a:p>
            <a:pPr marL="0" indent="0">
              <a:buNone/>
            </a:pPr>
            <a:r>
              <a:rPr lang="cs-CZ" b="1" dirty="0" smtClean="0">
                <a:solidFill>
                  <a:srgbClr val="FF0000"/>
                </a:solidFill>
                <a:effectLst>
                  <a:outerShdw blurRad="38100" dist="38100" dir="2700000" algn="tl">
                    <a:srgbClr val="000000">
                      <a:alpha val="43137"/>
                    </a:srgbClr>
                  </a:outerShdw>
                </a:effectLst>
              </a:rPr>
              <a:t>Shlíželi</a:t>
            </a:r>
            <a:r>
              <a:rPr lang="cs-CZ" dirty="0" smtClean="0"/>
              <a:t> jsme z rozhledny.</a:t>
            </a:r>
          </a:p>
          <a:p>
            <a:pPr marL="0" indent="0">
              <a:buNone/>
            </a:pPr>
            <a:endParaRPr lang="cs-CZ" dirty="0" smtClean="0"/>
          </a:p>
          <a:p>
            <a:pPr marL="0" indent="0">
              <a:buNone/>
            </a:pPr>
            <a:r>
              <a:rPr lang="cs-CZ" b="1" dirty="0" smtClean="0">
                <a:solidFill>
                  <a:srgbClr val="FF0000"/>
                </a:solidFill>
                <a:effectLst>
                  <a:outerShdw blurRad="38100" dist="38100" dir="2700000" algn="tl">
                    <a:srgbClr val="000000">
                      <a:alpha val="43137"/>
                    </a:srgbClr>
                  </a:outerShdw>
                </a:effectLst>
              </a:rPr>
              <a:t>Smazal</a:t>
            </a:r>
            <a:r>
              <a:rPr lang="cs-CZ" dirty="0" smtClean="0"/>
              <a:t> tabuli.</a:t>
            </a:r>
          </a:p>
          <a:p>
            <a:pPr marL="0" indent="0">
              <a:buNone/>
            </a:pPr>
            <a:endParaRPr lang="cs-CZ" dirty="0" smtClean="0"/>
          </a:p>
          <a:p>
            <a:pPr marL="0" indent="0">
              <a:buNone/>
            </a:pPr>
            <a:r>
              <a:rPr lang="cs-CZ" dirty="0" smtClean="0"/>
              <a:t>Nepřátelé </a:t>
            </a:r>
            <a:r>
              <a:rPr lang="cs-CZ" b="1" dirty="0" smtClean="0">
                <a:solidFill>
                  <a:srgbClr val="FF0000"/>
                </a:solidFill>
                <a:effectLst>
                  <a:outerShdw blurRad="38100" dist="38100" dir="2700000" algn="tl">
                    <a:srgbClr val="000000">
                      <a:alpha val="43137"/>
                    </a:srgbClr>
                  </a:outerShdw>
                </a:effectLst>
              </a:rPr>
              <a:t>sjednali</a:t>
            </a:r>
            <a:r>
              <a:rPr lang="cs-CZ" dirty="0" smtClean="0"/>
              <a:t> mír.</a:t>
            </a:r>
            <a:endParaRPr lang="cs-CZ" dirty="0"/>
          </a:p>
        </p:txBody>
      </p:sp>
      <p:sp>
        <p:nvSpPr>
          <p:cNvPr id="4" name="Zástupný symbol pro obsah 3"/>
          <p:cNvSpPr>
            <a:spLocks noGrp="1"/>
          </p:cNvSpPr>
          <p:nvPr>
            <p:ph sz="half" idx="2"/>
          </p:nvPr>
        </p:nvSpPr>
        <p:spPr>
          <a:xfrm>
            <a:off x="4648200" y="1600200"/>
            <a:ext cx="4172272" cy="4525963"/>
          </a:xfrm>
        </p:spPr>
        <p:txBody>
          <a:bodyPr/>
          <a:lstStyle/>
          <a:p>
            <a:pPr marL="0" indent="0">
              <a:buNone/>
            </a:pPr>
            <a:r>
              <a:rPr lang="cs-CZ" dirty="0" smtClean="0"/>
              <a:t>Proč jsi </a:t>
            </a:r>
            <a:r>
              <a:rPr lang="cs-CZ" b="1" dirty="0" smtClean="0">
                <a:solidFill>
                  <a:srgbClr val="0070C0"/>
                </a:solidFill>
                <a:effectLst>
                  <a:outerShdw blurRad="38100" dist="38100" dir="2700000" algn="tl">
                    <a:srgbClr val="000000">
                      <a:alpha val="43137"/>
                    </a:srgbClr>
                  </a:outerShdw>
                </a:effectLst>
              </a:rPr>
              <a:t>zbil</a:t>
            </a:r>
            <a:r>
              <a:rPr lang="cs-CZ" dirty="0" smtClean="0"/>
              <a:t> kamaráda?</a:t>
            </a:r>
          </a:p>
          <a:p>
            <a:pPr marL="0" indent="0">
              <a:buNone/>
            </a:pPr>
            <a:endParaRPr lang="cs-CZ" dirty="0" smtClean="0"/>
          </a:p>
          <a:p>
            <a:pPr marL="0" indent="0">
              <a:buNone/>
            </a:pPr>
            <a:r>
              <a:rPr lang="cs-CZ" b="1" dirty="0" smtClean="0">
                <a:solidFill>
                  <a:srgbClr val="0070C0"/>
                </a:solidFill>
                <a:effectLst>
                  <a:outerShdw blurRad="38100" dist="38100" dir="2700000" algn="tl">
                    <a:srgbClr val="000000">
                      <a:alpha val="43137"/>
                    </a:srgbClr>
                  </a:outerShdw>
                </a:effectLst>
              </a:rPr>
              <a:t>Zhlédli</a:t>
            </a:r>
            <a:r>
              <a:rPr lang="cs-CZ" dirty="0" smtClean="0"/>
              <a:t> jsme nový film.</a:t>
            </a:r>
          </a:p>
          <a:p>
            <a:pPr marL="0" indent="0">
              <a:buNone/>
            </a:pPr>
            <a:endParaRPr lang="cs-CZ" dirty="0" smtClean="0"/>
          </a:p>
          <a:p>
            <a:pPr marL="0" indent="0">
              <a:buNone/>
            </a:pPr>
            <a:r>
              <a:rPr lang="cs-CZ" b="1" dirty="0" smtClean="0">
                <a:solidFill>
                  <a:srgbClr val="0070C0"/>
                </a:solidFill>
                <a:effectLst>
                  <a:outerShdw blurRad="38100" dist="38100" dir="2700000" algn="tl">
                    <a:srgbClr val="000000">
                      <a:alpha val="43137"/>
                    </a:srgbClr>
                  </a:outerShdw>
                </a:effectLst>
              </a:rPr>
              <a:t>Zmazal</a:t>
            </a:r>
            <a:r>
              <a:rPr lang="cs-CZ" dirty="0" smtClean="0"/>
              <a:t> si boty.</a:t>
            </a:r>
          </a:p>
          <a:p>
            <a:pPr marL="0" indent="0">
              <a:buNone/>
            </a:pPr>
            <a:endParaRPr lang="cs-CZ" dirty="0" smtClean="0"/>
          </a:p>
          <a:p>
            <a:pPr marL="0" indent="0">
              <a:buNone/>
            </a:pPr>
            <a:r>
              <a:rPr lang="cs-CZ" dirty="0" smtClean="0"/>
              <a:t>Pan učitel </a:t>
            </a:r>
            <a:r>
              <a:rPr lang="cs-CZ" b="1" dirty="0" smtClean="0">
                <a:solidFill>
                  <a:srgbClr val="0070C0"/>
                </a:solidFill>
                <a:effectLst>
                  <a:outerShdw blurRad="38100" dist="38100" dir="2700000" algn="tl">
                    <a:srgbClr val="000000">
                      <a:alpha val="43137"/>
                    </a:srgbClr>
                  </a:outerShdw>
                </a:effectLst>
              </a:rPr>
              <a:t>zjednal</a:t>
            </a:r>
            <a:r>
              <a:rPr lang="cs-CZ" dirty="0" smtClean="0"/>
              <a:t> pořádek.</a:t>
            </a:r>
            <a:endParaRPr lang="cs-CZ" dirty="0"/>
          </a:p>
        </p:txBody>
      </p:sp>
      <p:pic>
        <p:nvPicPr>
          <p:cNvPr id="2050" name="Picture 2" descr="C:\Users\Eva Svobodová\AppData\Local\Microsoft\Windows\Temporary Internet Files\Content.IE5\611B1MFL\MC900192467[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267744" y="1998309"/>
            <a:ext cx="2335794" cy="789335"/>
          </a:xfrm>
          <a:prstGeom prst="rect">
            <a:avLst/>
          </a:prstGeom>
          <a:noFill/>
          <a:extLst>
            <a:ext uri="{909E8E84-426E-40DD-AFC4-6F175D3DCCD1}">
              <a14:hiddenFill xmlns:a14="http://schemas.microsoft.com/office/drawing/2010/main" xmlns="">
                <a:solidFill>
                  <a:srgbClr val="FFFFFF"/>
                </a:solidFill>
              </a14:hiddenFill>
            </a:ext>
          </a:extLst>
        </p:spPr>
      </p:pic>
      <p:pic>
        <p:nvPicPr>
          <p:cNvPr id="2051" name="Picture 3" descr="C:\Users\Eva Svobodová\AppData\Local\Microsoft\Windows\Temporary Internet Files\Content.IE5\PQZ1ZCRU\MC900055206[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662043" y="3077359"/>
            <a:ext cx="1222218" cy="1581339"/>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C:\Users\Eva Svobodová\AppData\Local\Microsoft\Windows\Temporary Internet Files\Content.IE5\PQZ1ZCRU\MP900431743[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681315" y="3687276"/>
            <a:ext cx="980728" cy="980728"/>
          </a:xfrm>
          <a:prstGeom prst="rect">
            <a:avLst/>
          </a:prstGeom>
          <a:noFill/>
          <a:extLst>
            <a:ext uri="{909E8E84-426E-40DD-AFC4-6F175D3DCCD1}">
              <a14:hiddenFill xmlns:a14="http://schemas.microsoft.com/office/drawing/2010/main" xmlns="">
                <a:solidFill>
                  <a:srgbClr val="FFFFFF"/>
                </a:solidFill>
              </a14:hiddenFill>
            </a:ext>
          </a:extLst>
        </p:spPr>
      </p:pic>
      <p:pic>
        <p:nvPicPr>
          <p:cNvPr id="2053" name="Picture 5" descr="C:\Users\Eva Svobodová\AppData\Local\Microsoft\Windows\Temporary Internet Files\Content.IE5\PQZ1ZCRU\MP900430642[1].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2469855" y="5301208"/>
            <a:ext cx="1403648" cy="934303"/>
          </a:xfrm>
          <a:prstGeom prst="rect">
            <a:avLst/>
          </a:prstGeom>
          <a:noFill/>
          <a:extLst>
            <a:ext uri="{909E8E84-426E-40DD-AFC4-6F175D3DCCD1}">
              <a14:hiddenFill xmlns:a14="http://schemas.microsoft.com/office/drawing/2010/main" xmlns="">
                <a:solidFill>
                  <a:srgbClr val="FFFFFF"/>
                </a:solidFill>
              </a14:hiddenFill>
            </a:ext>
          </a:extLst>
        </p:spPr>
      </p:pic>
      <p:pic>
        <p:nvPicPr>
          <p:cNvPr id="2054" name="Picture 6" descr="C:\Users\Eva Svobodová\AppData\Local\Microsoft\Windows\Temporary Internet Files\Content.IE5\QOM7HIUJ\MP900439422[1].jp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7596336" y="5212275"/>
            <a:ext cx="1112168" cy="1112168"/>
          </a:xfrm>
          <a:prstGeom prst="rect">
            <a:avLst/>
          </a:prstGeom>
          <a:noFill/>
          <a:extLst>
            <a:ext uri="{909E8E84-426E-40DD-AFC4-6F175D3DCCD1}">
              <a14:hiddenFill xmlns:a14="http://schemas.microsoft.com/office/drawing/2010/main" xmlns="">
                <a:solidFill>
                  <a:srgbClr val="FFFFFF"/>
                </a:solidFill>
              </a14:hiddenFill>
            </a:ext>
          </a:extLst>
        </p:spPr>
      </p:pic>
      <p:pic>
        <p:nvPicPr>
          <p:cNvPr id="2055" name="Picture 7" descr="C:\Users\Eva Svobodová\AppData\Local\Microsoft\Windows\Temporary Internet Files\Content.IE5\QOM7HIUJ\MP900424310[1].jpg"/>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6871729" y="3128713"/>
            <a:ext cx="1084647" cy="1590645"/>
          </a:xfrm>
          <a:prstGeom prst="rect">
            <a:avLst/>
          </a:prstGeom>
          <a:noFill/>
          <a:extLst>
            <a:ext uri="{909E8E84-426E-40DD-AFC4-6F175D3DCCD1}">
              <a14:hiddenFill xmlns:a14="http://schemas.microsoft.com/office/drawing/2010/main" xmlns="">
                <a:solidFill>
                  <a:srgbClr val="FFFFFF"/>
                </a:solidFill>
              </a14:hiddenFill>
            </a:ext>
          </a:extLst>
        </p:spPr>
      </p:pic>
      <p:pic>
        <p:nvPicPr>
          <p:cNvPr id="2056" name="Picture 8" descr="C:\Users\Eva Svobodová\AppData\Local\Microsoft\Windows\Temporary Internet Files\Content.IE5\UHZ4V2FW\MP900431011[1].jpg"/>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7998350" y="2559299"/>
            <a:ext cx="1150757" cy="1294300"/>
          </a:xfrm>
          <a:prstGeom prst="rect">
            <a:avLst/>
          </a:prstGeom>
          <a:noFill/>
          <a:extLst>
            <a:ext uri="{909E8E84-426E-40DD-AFC4-6F175D3DCCD1}">
              <a14:hiddenFill xmlns:a14="http://schemas.microsoft.com/office/drawing/2010/main" xmlns="">
                <a:solidFill>
                  <a:srgbClr val="FFFFFF"/>
                </a:solidFill>
              </a14:hiddenFill>
            </a:ext>
          </a:extLst>
        </p:spPr>
      </p:pic>
      <p:pic>
        <p:nvPicPr>
          <p:cNvPr id="2057" name="Picture 9" descr="C:\Users\Eva Svobodová\AppData\Local\Microsoft\Windows\Temporary Internet Files\Content.IE5\PQZ1ZCRU\MC900438016[1].wmf"/>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7983179" y="1393341"/>
            <a:ext cx="1181100" cy="120993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268507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2050"/>
                                        </p:tgtEl>
                                        <p:attrNameLst>
                                          <p:attrName>style.visibility</p:attrName>
                                        </p:attrNameLst>
                                      </p:cBhvr>
                                      <p:to>
                                        <p:strVal val="visible"/>
                                      </p:to>
                                    </p:set>
                                    <p:animEffect transition="in" filter="fade">
                                      <p:cBhvr>
                                        <p:cTn id="14" dur="2000"/>
                                        <p:tgtEl>
                                          <p:spTgt spid="2050"/>
                                        </p:tgtEl>
                                      </p:cBhvr>
                                    </p:animEffect>
                                    <p:anim calcmode="lin" valueType="num">
                                      <p:cBhvr>
                                        <p:cTn id="15" dur="2000" fill="hold"/>
                                        <p:tgtEl>
                                          <p:spTgt spid="2050"/>
                                        </p:tgtEl>
                                        <p:attrNameLst>
                                          <p:attrName>ppt_w</p:attrName>
                                        </p:attrNameLst>
                                      </p:cBhvr>
                                      <p:tavLst>
                                        <p:tav tm="0" fmla="#ppt_w*sin(2.5*pi*$)">
                                          <p:val>
                                            <p:fltVal val="0"/>
                                          </p:val>
                                        </p:tav>
                                        <p:tav tm="100000">
                                          <p:val>
                                            <p:fltVal val="1"/>
                                          </p:val>
                                        </p:tav>
                                      </p:tavLst>
                                    </p:anim>
                                    <p:anim calcmode="lin" valueType="num">
                                      <p:cBhvr>
                                        <p:cTn id="16" dur="2000" fill="hold"/>
                                        <p:tgtEl>
                                          <p:spTgt spid="2050"/>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2000"/>
                                        <p:tgtEl>
                                          <p:spTgt spid="4">
                                            <p:txEl>
                                              <p:pRg st="0" end="0"/>
                                            </p:txEl>
                                          </p:spTgt>
                                        </p:tgtEl>
                                      </p:cBhvr>
                                    </p:animEffect>
                                    <p:anim calcmode="lin" valueType="num">
                                      <p:cBhvr>
                                        <p:cTn id="22"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23"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2057"/>
                                        </p:tgtEl>
                                        <p:attrNameLst>
                                          <p:attrName>style.visibility</p:attrName>
                                        </p:attrNameLst>
                                      </p:cBhvr>
                                      <p:to>
                                        <p:strVal val="visible"/>
                                      </p:to>
                                    </p:set>
                                    <p:animEffect transition="in" filter="fade">
                                      <p:cBhvr>
                                        <p:cTn id="28" dur="2000"/>
                                        <p:tgtEl>
                                          <p:spTgt spid="2057"/>
                                        </p:tgtEl>
                                      </p:cBhvr>
                                    </p:animEffect>
                                    <p:anim calcmode="lin" valueType="num">
                                      <p:cBhvr>
                                        <p:cTn id="29" dur="2000" fill="hold"/>
                                        <p:tgtEl>
                                          <p:spTgt spid="2057"/>
                                        </p:tgtEl>
                                        <p:attrNameLst>
                                          <p:attrName>ppt_w</p:attrName>
                                        </p:attrNameLst>
                                      </p:cBhvr>
                                      <p:tavLst>
                                        <p:tav tm="0" fmla="#ppt_w*sin(2.5*pi*$)">
                                          <p:val>
                                            <p:fltVal val="0"/>
                                          </p:val>
                                        </p:tav>
                                        <p:tav tm="100000">
                                          <p:val>
                                            <p:fltVal val="1"/>
                                          </p:val>
                                        </p:tav>
                                      </p:tavLst>
                                    </p:anim>
                                    <p:anim calcmode="lin" valueType="num">
                                      <p:cBhvr>
                                        <p:cTn id="30" dur="2000" fill="hold"/>
                                        <p:tgtEl>
                                          <p:spTgt spid="2057"/>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2000"/>
                                        <p:tgtEl>
                                          <p:spTgt spid="3">
                                            <p:txEl>
                                              <p:pRg st="2" end="2"/>
                                            </p:txEl>
                                          </p:spTgt>
                                        </p:tgtEl>
                                      </p:cBhvr>
                                    </p:animEffect>
                                    <p:anim calcmode="lin" valueType="num">
                                      <p:cBhvr>
                                        <p:cTn id="36"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37"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nodeType="clickEffect">
                                  <p:stCondLst>
                                    <p:cond delay="0"/>
                                  </p:stCondLst>
                                  <p:childTnLst>
                                    <p:set>
                                      <p:cBhvr>
                                        <p:cTn id="41" dur="1" fill="hold">
                                          <p:stCondLst>
                                            <p:cond delay="0"/>
                                          </p:stCondLst>
                                        </p:cTn>
                                        <p:tgtEl>
                                          <p:spTgt spid="2051"/>
                                        </p:tgtEl>
                                        <p:attrNameLst>
                                          <p:attrName>style.visibility</p:attrName>
                                        </p:attrNameLst>
                                      </p:cBhvr>
                                      <p:to>
                                        <p:strVal val="visible"/>
                                      </p:to>
                                    </p:set>
                                    <p:animEffect transition="in" filter="fade">
                                      <p:cBhvr>
                                        <p:cTn id="42" dur="2000"/>
                                        <p:tgtEl>
                                          <p:spTgt spid="2051"/>
                                        </p:tgtEl>
                                      </p:cBhvr>
                                    </p:animEffect>
                                    <p:anim calcmode="lin" valueType="num">
                                      <p:cBhvr>
                                        <p:cTn id="43" dur="2000" fill="hold"/>
                                        <p:tgtEl>
                                          <p:spTgt spid="2051"/>
                                        </p:tgtEl>
                                        <p:attrNameLst>
                                          <p:attrName>ppt_w</p:attrName>
                                        </p:attrNameLst>
                                      </p:cBhvr>
                                      <p:tavLst>
                                        <p:tav tm="0" fmla="#ppt_w*sin(2.5*pi*$)">
                                          <p:val>
                                            <p:fltVal val="0"/>
                                          </p:val>
                                        </p:tav>
                                        <p:tav tm="100000">
                                          <p:val>
                                            <p:fltVal val="1"/>
                                          </p:val>
                                        </p:tav>
                                      </p:tavLst>
                                    </p:anim>
                                    <p:anim calcmode="lin" valueType="num">
                                      <p:cBhvr>
                                        <p:cTn id="44" dur="2000" fill="hold"/>
                                        <p:tgtEl>
                                          <p:spTgt spid="2051"/>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Effect transition="in" filter="fade">
                                      <p:cBhvr>
                                        <p:cTn id="49" dur="2000"/>
                                        <p:tgtEl>
                                          <p:spTgt spid="4">
                                            <p:txEl>
                                              <p:pRg st="2" end="2"/>
                                            </p:txEl>
                                          </p:spTgt>
                                        </p:tgtEl>
                                      </p:cBhvr>
                                    </p:animEffect>
                                    <p:anim calcmode="lin" valueType="num">
                                      <p:cBhvr>
                                        <p:cTn id="50" dur="2000" fill="hold"/>
                                        <p:tgtEl>
                                          <p:spTgt spid="4">
                                            <p:txEl>
                                              <p:pRg st="2" end="2"/>
                                            </p:txEl>
                                          </p:spTgt>
                                        </p:tgtEl>
                                        <p:attrNameLst>
                                          <p:attrName>ppt_w</p:attrName>
                                        </p:attrNameLst>
                                      </p:cBhvr>
                                      <p:tavLst>
                                        <p:tav tm="0" fmla="#ppt_w*sin(2.5*pi*$)">
                                          <p:val>
                                            <p:fltVal val="0"/>
                                          </p:val>
                                        </p:tav>
                                        <p:tav tm="100000">
                                          <p:val>
                                            <p:fltVal val="1"/>
                                          </p:val>
                                        </p:tav>
                                      </p:tavLst>
                                    </p:anim>
                                    <p:anim calcmode="lin" valueType="num">
                                      <p:cBhvr>
                                        <p:cTn id="51" dur="2000" fill="hold"/>
                                        <p:tgtEl>
                                          <p:spTgt spid="4">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45" presetClass="entr" presetSubtype="0" fill="hold" nodeType="clickEffect">
                                  <p:stCondLst>
                                    <p:cond delay="0"/>
                                  </p:stCondLst>
                                  <p:childTnLst>
                                    <p:set>
                                      <p:cBhvr>
                                        <p:cTn id="55" dur="1" fill="hold">
                                          <p:stCondLst>
                                            <p:cond delay="0"/>
                                          </p:stCondLst>
                                        </p:cTn>
                                        <p:tgtEl>
                                          <p:spTgt spid="2056"/>
                                        </p:tgtEl>
                                        <p:attrNameLst>
                                          <p:attrName>style.visibility</p:attrName>
                                        </p:attrNameLst>
                                      </p:cBhvr>
                                      <p:to>
                                        <p:strVal val="visible"/>
                                      </p:to>
                                    </p:set>
                                    <p:animEffect transition="in" filter="fade">
                                      <p:cBhvr>
                                        <p:cTn id="56" dur="2000"/>
                                        <p:tgtEl>
                                          <p:spTgt spid="2056"/>
                                        </p:tgtEl>
                                      </p:cBhvr>
                                    </p:animEffect>
                                    <p:anim calcmode="lin" valueType="num">
                                      <p:cBhvr>
                                        <p:cTn id="57" dur="2000" fill="hold"/>
                                        <p:tgtEl>
                                          <p:spTgt spid="2056"/>
                                        </p:tgtEl>
                                        <p:attrNameLst>
                                          <p:attrName>ppt_w</p:attrName>
                                        </p:attrNameLst>
                                      </p:cBhvr>
                                      <p:tavLst>
                                        <p:tav tm="0" fmla="#ppt_w*sin(2.5*pi*$)">
                                          <p:val>
                                            <p:fltVal val="0"/>
                                          </p:val>
                                        </p:tav>
                                        <p:tav tm="100000">
                                          <p:val>
                                            <p:fltVal val="1"/>
                                          </p:val>
                                        </p:tav>
                                      </p:tavLst>
                                    </p:anim>
                                    <p:anim calcmode="lin" valueType="num">
                                      <p:cBhvr>
                                        <p:cTn id="58" dur="2000" fill="hold"/>
                                        <p:tgtEl>
                                          <p:spTgt spid="2056"/>
                                        </p:tgtEl>
                                        <p:attrNameLst>
                                          <p:attrName>ppt_h</p:attrName>
                                        </p:attrNameLst>
                                      </p:cBhvr>
                                      <p:tavLst>
                                        <p:tav tm="0">
                                          <p:val>
                                            <p:strVal val="#ppt_h"/>
                                          </p:val>
                                        </p:tav>
                                        <p:tav tm="100000">
                                          <p:val>
                                            <p:strVal val="#ppt_h"/>
                                          </p:val>
                                        </p:tav>
                                      </p:tavLst>
                                    </p:anim>
                                  </p:childTnLst>
                                </p:cTn>
                              </p:par>
                            </p:childTnLst>
                          </p:cTn>
                        </p:par>
                      </p:childTnLst>
                    </p:cTn>
                  </p:par>
                  <p:par>
                    <p:cTn id="59" fill="hold">
                      <p:stCondLst>
                        <p:cond delay="indefinite"/>
                      </p:stCondLst>
                      <p:childTnLst>
                        <p:par>
                          <p:cTn id="60" fill="hold">
                            <p:stCondLst>
                              <p:cond delay="0"/>
                            </p:stCondLst>
                            <p:childTnLst>
                              <p:par>
                                <p:cTn id="61" presetID="45" presetClass="entr" presetSubtype="0" fill="hold" nodeType="clickEffect">
                                  <p:stCondLst>
                                    <p:cond delay="0"/>
                                  </p:stCondLst>
                                  <p:childTnLst>
                                    <p:set>
                                      <p:cBhvr>
                                        <p:cTn id="62" dur="1" fill="hold">
                                          <p:stCondLst>
                                            <p:cond delay="0"/>
                                          </p:stCondLst>
                                        </p:cTn>
                                        <p:tgtEl>
                                          <p:spTgt spid="3">
                                            <p:txEl>
                                              <p:pRg st="4" end="4"/>
                                            </p:txEl>
                                          </p:spTgt>
                                        </p:tgtEl>
                                        <p:attrNameLst>
                                          <p:attrName>style.visibility</p:attrName>
                                        </p:attrNameLst>
                                      </p:cBhvr>
                                      <p:to>
                                        <p:strVal val="visible"/>
                                      </p:to>
                                    </p:set>
                                    <p:animEffect transition="in" filter="fade">
                                      <p:cBhvr>
                                        <p:cTn id="63" dur="2000"/>
                                        <p:tgtEl>
                                          <p:spTgt spid="3">
                                            <p:txEl>
                                              <p:pRg st="4" end="4"/>
                                            </p:txEl>
                                          </p:spTgt>
                                        </p:tgtEl>
                                      </p:cBhvr>
                                    </p:animEffect>
                                    <p:anim calcmode="lin" valueType="num">
                                      <p:cBhvr>
                                        <p:cTn id="64"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65"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66" fill="hold">
                      <p:stCondLst>
                        <p:cond delay="indefinite"/>
                      </p:stCondLst>
                      <p:childTnLst>
                        <p:par>
                          <p:cTn id="67" fill="hold">
                            <p:stCondLst>
                              <p:cond delay="0"/>
                            </p:stCondLst>
                            <p:childTnLst>
                              <p:par>
                                <p:cTn id="68" presetID="45" presetClass="entr" presetSubtype="0" fill="hold" nodeType="clickEffect">
                                  <p:stCondLst>
                                    <p:cond delay="0"/>
                                  </p:stCondLst>
                                  <p:childTnLst>
                                    <p:set>
                                      <p:cBhvr>
                                        <p:cTn id="69" dur="1" fill="hold">
                                          <p:stCondLst>
                                            <p:cond delay="0"/>
                                          </p:stCondLst>
                                        </p:cTn>
                                        <p:tgtEl>
                                          <p:spTgt spid="2052"/>
                                        </p:tgtEl>
                                        <p:attrNameLst>
                                          <p:attrName>style.visibility</p:attrName>
                                        </p:attrNameLst>
                                      </p:cBhvr>
                                      <p:to>
                                        <p:strVal val="visible"/>
                                      </p:to>
                                    </p:set>
                                    <p:animEffect transition="in" filter="fade">
                                      <p:cBhvr>
                                        <p:cTn id="70" dur="2000"/>
                                        <p:tgtEl>
                                          <p:spTgt spid="2052"/>
                                        </p:tgtEl>
                                      </p:cBhvr>
                                    </p:animEffect>
                                    <p:anim calcmode="lin" valueType="num">
                                      <p:cBhvr>
                                        <p:cTn id="71" dur="2000" fill="hold"/>
                                        <p:tgtEl>
                                          <p:spTgt spid="2052"/>
                                        </p:tgtEl>
                                        <p:attrNameLst>
                                          <p:attrName>ppt_w</p:attrName>
                                        </p:attrNameLst>
                                      </p:cBhvr>
                                      <p:tavLst>
                                        <p:tav tm="0" fmla="#ppt_w*sin(2.5*pi*$)">
                                          <p:val>
                                            <p:fltVal val="0"/>
                                          </p:val>
                                        </p:tav>
                                        <p:tav tm="100000">
                                          <p:val>
                                            <p:fltVal val="1"/>
                                          </p:val>
                                        </p:tav>
                                      </p:tavLst>
                                    </p:anim>
                                    <p:anim calcmode="lin" valueType="num">
                                      <p:cBhvr>
                                        <p:cTn id="72" dur="2000" fill="hold"/>
                                        <p:tgtEl>
                                          <p:spTgt spid="2052"/>
                                        </p:tgtEl>
                                        <p:attrNameLst>
                                          <p:attrName>ppt_h</p:attrName>
                                        </p:attrNameLst>
                                      </p:cBhvr>
                                      <p:tavLst>
                                        <p:tav tm="0">
                                          <p:val>
                                            <p:strVal val="#ppt_h"/>
                                          </p:val>
                                        </p:tav>
                                        <p:tav tm="100000">
                                          <p:val>
                                            <p:strVal val="#ppt_h"/>
                                          </p:val>
                                        </p:tav>
                                      </p:tavLst>
                                    </p:anim>
                                  </p:childTnLst>
                                </p:cTn>
                              </p:par>
                            </p:childTnLst>
                          </p:cTn>
                        </p:par>
                      </p:childTnLst>
                    </p:cTn>
                  </p:par>
                  <p:par>
                    <p:cTn id="73" fill="hold">
                      <p:stCondLst>
                        <p:cond delay="indefinite"/>
                      </p:stCondLst>
                      <p:childTnLst>
                        <p:par>
                          <p:cTn id="74" fill="hold">
                            <p:stCondLst>
                              <p:cond delay="0"/>
                            </p:stCondLst>
                            <p:childTnLst>
                              <p:par>
                                <p:cTn id="75" presetID="45" presetClass="entr" presetSubtype="0" fill="hold" nodeType="clickEffect">
                                  <p:stCondLst>
                                    <p:cond delay="0"/>
                                  </p:stCondLst>
                                  <p:childTnLst>
                                    <p:set>
                                      <p:cBhvr>
                                        <p:cTn id="76" dur="1" fill="hold">
                                          <p:stCondLst>
                                            <p:cond delay="0"/>
                                          </p:stCondLst>
                                        </p:cTn>
                                        <p:tgtEl>
                                          <p:spTgt spid="4">
                                            <p:txEl>
                                              <p:pRg st="4" end="4"/>
                                            </p:txEl>
                                          </p:spTgt>
                                        </p:tgtEl>
                                        <p:attrNameLst>
                                          <p:attrName>style.visibility</p:attrName>
                                        </p:attrNameLst>
                                      </p:cBhvr>
                                      <p:to>
                                        <p:strVal val="visible"/>
                                      </p:to>
                                    </p:set>
                                    <p:animEffect transition="in" filter="fade">
                                      <p:cBhvr>
                                        <p:cTn id="77" dur="2000"/>
                                        <p:tgtEl>
                                          <p:spTgt spid="4">
                                            <p:txEl>
                                              <p:pRg st="4" end="4"/>
                                            </p:txEl>
                                          </p:spTgt>
                                        </p:tgtEl>
                                      </p:cBhvr>
                                    </p:animEffect>
                                    <p:anim calcmode="lin" valueType="num">
                                      <p:cBhvr>
                                        <p:cTn id="78" dur="2000" fill="hold"/>
                                        <p:tgtEl>
                                          <p:spTgt spid="4">
                                            <p:txEl>
                                              <p:pRg st="4" end="4"/>
                                            </p:txEl>
                                          </p:spTgt>
                                        </p:tgtEl>
                                        <p:attrNameLst>
                                          <p:attrName>ppt_w</p:attrName>
                                        </p:attrNameLst>
                                      </p:cBhvr>
                                      <p:tavLst>
                                        <p:tav tm="0" fmla="#ppt_w*sin(2.5*pi*$)">
                                          <p:val>
                                            <p:fltVal val="0"/>
                                          </p:val>
                                        </p:tav>
                                        <p:tav tm="100000">
                                          <p:val>
                                            <p:fltVal val="1"/>
                                          </p:val>
                                        </p:tav>
                                      </p:tavLst>
                                    </p:anim>
                                    <p:anim calcmode="lin" valueType="num">
                                      <p:cBhvr>
                                        <p:cTn id="79" dur="2000" fill="hold"/>
                                        <p:tgtEl>
                                          <p:spTgt spid="4">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80" fill="hold">
                      <p:stCondLst>
                        <p:cond delay="indefinite"/>
                      </p:stCondLst>
                      <p:childTnLst>
                        <p:par>
                          <p:cTn id="81" fill="hold">
                            <p:stCondLst>
                              <p:cond delay="0"/>
                            </p:stCondLst>
                            <p:childTnLst>
                              <p:par>
                                <p:cTn id="82" presetID="45" presetClass="entr" presetSubtype="0" fill="hold" nodeType="clickEffect">
                                  <p:stCondLst>
                                    <p:cond delay="0"/>
                                  </p:stCondLst>
                                  <p:childTnLst>
                                    <p:set>
                                      <p:cBhvr>
                                        <p:cTn id="83" dur="1" fill="hold">
                                          <p:stCondLst>
                                            <p:cond delay="0"/>
                                          </p:stCondLst>
                                        </p:cTn>
                                        <p:tgtEl>
                                          <p:spTgt spid="2055"/>
                                        </p:tgtEl>
                                        <p:attrNameLst>
                                          <p:attrName>style.visibility</p:attrName>
                                        </p:attrNameLst>
                                      </p:cBhvr>
                                      <p:to>
                                        <p:strVal val="visible"/>
                                      </p:to>
                                    </p:set>
                                    <p:animEffect transition="in" filter="fade">
                                      <p:cBhvr>
                                        <p:cTn id="84" dur="2000"/>
                                        <p:tgtEl>
                                          <p:spTgt spid="2055"/>
                                        </p:tgtEl>
                                      </p:cBhvr>
                                    </p:animEffect>
                                    <p:anim calcmode="lin" valueType="num">
                                      <p:cBhvr>
                                        <p:cTn id="85" dur="2000" fill="hold"/>
                                        <p:tgtEl>
                                          <p:spTgt spid="2055"/>
                                        </p:tgtEl>
                                        <p:attrNameLst>
                                          <p:attrName>ppt_w</p:attrName>
                                        </p:attrNameLst>
                                      </p:cBhvr>
                                      <p:tavLst>
                                        <p:tav tm="0" fmla="#ppt_w*sin(2.5*pi*$)">
                                          <p:val>
                                            <p:fltVal val="0"/>
                                          </p:val>
                                        </p:tav>
                                        <p:tav tm="100000">
                                          <p:val>
                                            <p:fltVal val="1"/>
                                          </p:val>
                                        </p:tav>
                                      </p:tavLst>
                                    </p:anim>
                                    <p:anim calcmode="lin" valueType="num">
                                      <p:cBhvr>
                                        <p:cTn id="86" dur="2000" fill="hold"/>
                                        <p:tgtEl>
                                          <p:spTgt spid="2055"/>
                                        </p:tgtEl>
                                        <p:attrNameLst>
                                          <p:attrName>ppt_h</p:attrName>
                                        </p:attrNameLst>
                                      </p:cBhvr>
                                      <p:tavLst>
                                        <p:tav tm="0">
                                          <p:val>
                                            <p:strVal val="#ppt_h"/>
                                          </p:val>
                                        </p:tav>
                                        <p:tav tm="100000">
                                          <p:val>
                                            <p:strVal val="#ppt_h"/>
                                          </p:val>
                                        </p:tav>
                                      </p:tavLst>
                                    </p:anim>
                                  </p:childTnLst>
                                </p:cTn>
                              </p:par>
                            </p:childTnLst>
                          </p:cTn>
                        </p:par>
                      </p:childTnLst>
                    </p:cTn>
                  </p:par>
                  <p:par>
                    <p:cTn id="87" fill="hold">
                      <p:stCondLst>
                        <p:cond delay="indefinite"/>
                      </p:stCondLst>
                      <p:childTnLst>
                        <p:par>
                          <p:cTn id="88" fill="hold">
                            <p:stCondLst>
                              <p:cond delay="0"/>
                            </p:stCondLst>
                            <p:childTnLst>
                              <p:par>
                                <p:cTn id="89" presetID="45" presetClass="entr" presetSubtype="0" fill="hold" nodeType="clickEffect">
                                  <p:stCondLst>
                                    <p:cond delay="0"/>
                                  </p:stCondLst>
                                  <p:childTnLst>
                                    <p:set>
                                      <p:cBhvr>
                                        <p:cTn id="90" dur="1" fill="hold">
                                          <p:stCondLst>
                                            <p:cond delay="0"/>
                                          </p:stCondLst>
                                        </p:cTn>
                                        <p:tgtEl>
                                          <p:spTgt spid="3">
                                            <p:txEl>
                                              <p:pRg st="6" end="6"/>
                                            </p:txEl>
                                          </p:spTgt>
                                        </p:tgtEl>
                                        <p:attrNameLst>
                                          <p:attrName>style.visibility</p:attrName>
                                        </p:attrNameLst>
                                      </p:cBhvr>
                                      <p:to>
                                        <p:strVal val="visible"/>
                                      </p:to>
                                    </p:set>
                                    <p:animEffect transition="in" filter="fade">
                                      <p:cBhvr>
                                        <p:cTn id="91" dur="2000"/>
                                        <p:tgtEl>
                                          <p:spTgt spid="3">
                                            <p:txEl>
                                              <p:pRg st="6" end="6"/>
                                            </p:txEl>
                                          </p:spTgt>
                                        </p:tgtEl>
                                      </p:cBhvr>
                                    </p:animEffect>
                                    <p:anim calcmode="lin" valueType="num">
                                      <p:cBhvr>
                                        <p:cTn id="92"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93"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94" fill="hold">
                      <p:stCondLst>
                        <p:cond delay="indefinite"/>
                      </p:stCondLst>
                      <p:childTnLst>
                        <p:par>
                          <p:cTn id="95" fill="hold">
                            <p:stCondLst>
                              <p:cond delay="0"/>
                            </p:stCondLst>
                            <p:childTnLst>
                              <p:par>
                                <p:cTn id="96" presetID="45" presetClass="entr" presetSubtype="0" fill="hold" nodeType="clickEffect">
                                  <p:stCondLst>
                                    <p:cond delay="0"/>
                                  </p:stCondLst>
                                  <p:childTnLst>
                                    <p:set>
                                      <p:cBhvr>
                                        <p:cTn id="97" dur="1" fill="hold">
                                          <p:stCondLst>
                                            <p:cond delay="0"/>
                                          </p:stCondLst>
                                        </p:cTn>
                                        <p:tgtEl>
                                          <p:spTgt spid="2053"/>
                                        </p:tgtEl>
                                        <p:attrNameLst>
                                          <p:attrName>style.visibility</p:attrName>
                                        </p:attrNameLst>
                                      </p:cBhvr>
                                      <p:to>
                                        <p:strVal val="visible"/>
                                      </p:to>
                                    </p:set>
                                    <p:animEffect transition="in" filter="fade">
                                      <p:cBhvr>
                                        <p:cTn id="98" dur="2000"/>
                                        <p:tgtEl>
                                          <p:spTgt spid="2053"/>
                                        </p:tgtEl>
                                      </p:cBhvr>
                                    </p:animEffect>
                                    <p:anim calcmode="lin" valueType="num">
                                      <p:cBhvr>
                                        <p:cTn id="99" dur="2000" fill="hold"/>
                                        <p:tgtEl>
                                          <p:spTgt spid="2053"/>
                                        </p:tgtEl>
                                        <p:attrNameLst>
                                          <p:attrName>ppt_w</p:attrName>
                                        </p:attrNameLst>
                                      </p:cBhvr>
                                      <p:tavLst>
                                        <p:tav tm="0" fmla="#ppt_w*sin(2.5*pi*$)">
                                          <p:val>
                                            <p:fltVal val="0"/>
                                          </p:val>
                                        </p:tav>
                                        <p:tav tm="100000">
                                          <p:val>
                                            <p:fltVal val="1"/>
                                          </p:val>
                                        </p:tav>
                                      </p:tavLst>
                                    </p:anim>
                                    <p:anim calcmode="lin" valueType="num">
                                      <p:cBhvr>
                                        <p:cTn id="100" dur="2000" fill="hold"/>
                                        <p:tgtEl>
                                          <p:spTgt spid="2053"/>
                                        </p:tgtEl>
                                        <p:attrNameLst>
                                          <p:attrName>ppt_h</p:attrName>
                                        </p:attrNameLst>
                                      </p:cBhvr>
                                      <p:tavLst>
                                        <p:tav tm="0">
                                          <p:val>
                                            <p:strVal val="#ppt_h"/>
                                          </p:val>
                                        </p:tav>
                                        <p:tav tm="100000">
                                          <p:val>
                                            <p:strVal val="#ppt_h"/>
                                          </p:val>
                                        </p:tav>
                                      </p:tavLst>
                                    </p:anim>
                                  </p:childTnLst>
                                </p:cTn>
                              </p:par>
                            </p:childTnLst>
                          </p:cTn>
                        </p:par>
                      </p:childTnLst>
                    </p:cTn>
                  </p:par>
                  <p:par>
                    <p:cTn id="101" fill="hold">
                      <p:stCondLst>
                        <p:cond delay="indefinite"/>
                      </p:stCondLst>
                      <p:childTnLst>
                        <p:par>
                          <p:cTn id="102" fill="hold">
                            <p:stCondLst>
                              <p:cond delay="0"/>
                            </p:stCondLst>
                            <p:childTnLst>
                              <p:par>
                                <p:cTn id="103" presetID="45" presetClass="entr" presetSubtype="0" fill="hold" nodeType="clickEffect">
                                  <p:stCondLst>
                                    <p:cond delay="0"/>
                                  </p:stCondLst>
                                  <p:childTnLst>
                                    <p:set>
                                      <p:cBhvr>
                                        <p:cTn id="104" dur="1" fill="hold">
                                          <p:stCondLst>
                                            <p:cond delay="0"/>
                                          </p:stCondLst>
                                        </p:cTn>
                                        <p:tgtEl>
                                          <p:spTgt spid="4">
                                            <p:txEl>
                                              <p:pRg st="6" end="6"/>
                                            </p:txEl>
                                          </p:spTgt>
                                        </p:tgtEl>
                                        <p:attrNameLst>
                                          <p:attrName>style.visibility</p:attrName>
                                        </p:attrNameLst>
                                      </p:cBhvr>
                                      <p:to>
                                        <p:strVal val="visible"/>
                                      </p:to>
                                    </p:set>
                                    <p:animEffect transition="in" filter="fade">
                                      <p:cBhvr>
                                        <p:cTn id="105" dur="2000"/>
                                        <p:tgtEl>
                                          <p:spTgt spid="4">
                                            <p:txEl>
                                              <p:pRg st="6" end="6"/>
                                            </p:txEl>
                                          </p:spTgt>
                                        </p:tgtEl>
                                      </p:cBhvr>
                                    </p:animEffect>
                                    <p:anim calcmode="lin" valueType="num">
                                      <p:cBhvr>
                                        <p:cTn id="106" dur="2000" fill="hold"/>
                                        <p:tgtEl>
                                          <p:spTgt spid="4">
                                            <p:txEl>
                                              <p:pRg st="6" end="6"/>
                                            </p:txEl>
                                          </p:spTgt>
                                        </p:tgtEl>
                                        <p:attrNameLst>
                                          <p:attrName>ppt_w</p:attrName>
                                        </p:attrNameLst>
                                      </p:cBhvr>
                                      <p:tavLst>
                                        <p:tav tm="0" fmla="#ppt_w*sin(2.5*pi*$)">
                                          <p:val>
                                            <p:fltVal val="0"/>
                                          </p:val>
                                        </p:tav>
                                        <p:tav tm="100000">
                                          <p:val>
                                            <p:fltVal val="1"/>
                                          </p:val>
                                        </p:tav>
                                      </p:tavLst>
                                    </p:anim>
                                    <p:anim calcmode="lin" valueType="num">
                                      <p:cBhvr>
                                        <p:cTn id="107" dur="2000" fill="hold"/>
                                        <p:tgtEl>
                                          <p:spTgt spid="4">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108" fill="hold">
                      <p:stCondLst>
                        <p:cond delay="indefinite"/>
                      </p:stCondLst>
                      <p:childTnLst>
                        <p:par>
                          <p:cTn id="109" fill="hold">
                            <p:stCondLst>
                              <p:cond delay="0"/>
                            </p:stCondLst>
                            <p:childTnLst>
                              <p:par>
                                <p:cTn id="110" presetID="45" presetClass="entr" presetSubtype="0" fill="hold" nodeType="clickEffect">
                                  <p:stCondLst>
                                    <p:cond delay="0"/>
                                  </p:stCondLst>
                                  <p:childTnLst>
                                    <p:set>
                                      <p:cBhvr>
                                        <p:cTn id="111" dur="1" fill="hold">
                                          <p:stCondLst>
                                            <p:cond delay="0"/>
                                          </p:stCondLst>
                                        </p:cTn>
                                        <p:tgtEl>
                                          <p:spTgt spid="2054"/>
                                        </p:tgtEl>
                                        <p:attrNameLst>
                                          <p:attrName>style.visibility</p:attrName>
                                        </p:attrNameLst>
                                      </p:cBhvr>
                                      <p:to>
                                        <p:strVal val="visible"/>
                                      </p:to>
                                    </p:set>
                                    <p:animEffect transition="in" filter="fade">
                                      <p:cBhvr>
                                        <p:cTn id="112" dur="2000"/>
                                        <p:tgtEl>
                                          <p:spTgt spid="2054"/>
                                        </p:tgtEl>
                                      </p:cBhvr>
                                    </p:animEffect>
                                    <p:anim calcmode="lin" valueType="num">
                                      <p:cBhvr>
                                        <p:cTn id="113" dur="2000" fill="hold"/>
                                        <p:tgtEl>
                                          <p:spTgt spid="2054"/>
                                        </p:tgtEl>
                                        <p:attrNameLst>
                                          <p:attrName>ppt_w</p:attrName>
                                        </p:attrNameLst>
                                      </p:cBhvr>
                                      <p:tavLst>
                                        <p:tav tm="0" fmla="#ppt_w*sin(2.5*pi*$)">
                                          <p:val>
                                            <p:fltVal val="0"/>
                                          </p:val>
                                        </p:tav>
                                        <p:tav tm="100000">
                                          <p:val>
                                            <p:fltVal val="1"/>
                                          </p:val>
                                        </p:tav>
                                      </p:tavLst>
                                    </p:anim>
                                    <p:anim calcmode="lin" valueType="num">
                                      <p:cBhvr>
                                        <p:cTn id="114" dur="2000" fill="hold"/>
                                        <p:tgtEl>
                                          <p:spTgt spid="205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noAutofit/>
          </a:bodyPr>
          <a:lstStyle/>
          <a:p>
            <a:r>
              <a:rPr lang="cs-CZ" b="1" dirty="0" smtClean="0">
                <a:solidFill>
                  <a:srgbClr val="C00000"/>
                </a:solidFill>
              </a:rPr>
              <a:t>Odůvodni a doplň předpony s-, z-</a:t>
            </a:r>
            <a:endParaRPr lang="cs-CZ" b="1" dirty="0">
              <a:solidFill>
                <a:srgbClr val="C00000"/>
              </a:solidFill>
            </a:endParaRPr>
          </a:p>
        </p:txBody>
      </p:sp>
      <p:sp>
        <p:nvSpPr>
          <p:cNvPr id="5" name="TextovéPole 4"/>
          <p:cNvSpPr txBox="1"/>
          <p:nvPr/>
        </p:nvSpPr>
        <p:spPr>
          <a:xfrm>
            <a:off x="395536" y="1756396"/>
            <a:ext cx="1008112" cy="584775"/>
          </a:xfrm>
          <a:prstGeom prst="rect">
            <a:avLst/>
          </a:prstGeom>
          <a:noFill/>
        </p:spPr>
        <p:txBody>
          <a:bodyPr wrap="square" rtlCol="0">
            <a:spAutoFit/>
          </a:bodyPr>
          <a:lstStyle/>
          <a:p>
            <a:r>
              <a:rPr lang="cs-CZ" sz="3200" b="1" dirty="0" smtClean="0"/>
              <a:t>_ničí</a:t>
            </a:r>
            <a:endParaRPr lang="cs-CZ" sz="3200" b="1" dirty="0"/>
          </a:p>
        </p:txBody>
      </p:sp>
      <p:sp>
        <p:nvSpPr>
          <p:cNvPr id="6" name="TextovéPole 5"/>
          <p:cNvSpPr txBox="1"/>
          <p:nvPr/>
        </p:nvSpPr>
        <p:spPr>
          <a:xfrm>
            <a:off x="407065" y="2343622"/>
            <a:ext cx="1080120" cy="646331"/>
          </a:xfrm>
          <a:prstGeom prst="rect">
            <a:avLst/>
          </a:prstGeom>
          <a:noFill/>
        </p:spPr>
        <p:txBody>
          <a:bodyPr wrap="square" rtlCol="0">
            <a:spAutoFit/>
          </a:bodyPr>
          <a:lstStyle/>
          <a:p>
            <a:r>
              <a:rPr lang="cs-CZ" sz="3600" b="1" dirty="0" smtClean="0">
                <a:solidFill>
                  <a:srgbClr val="FF0000"/>
                </a:solidFill>
              </a:rPr>
              <a:t>z</a:t>
            </a:r>
            <a:r>
              <a:rPr lang="cs-CZ" sz="3600" b="1" dirty="0" smtClean="0"/>
              <a:t>nič</a:t>
            </a:r>
            <a:r>
              <a:rPr lang="cs-CZ" sz="3200" b="1" dirty="0" smtClean="0"/>
              <a:t>í</a:t>
            </a:r>
            <a:endParaRPr lang="cs-CZ" sz="3200" b="1" dirty="0"/>
          </a:p>
        </p:txBody>
      </p:sp>
      <p:sp>
        <p:nvSpPr>
          <p:cNvPr id="7" name="TextovéPole 6"/>
          <p:cNvSpPr txBox="1"/>
          <p:nvPr/>
        </p:nvSpPr>
        <p:spPr>
          <a:xfrm>
            <a:off x="1979712" y="1916831"/>
            <a:ext cx="2232248" cy="584775"/>
          </a:xfrm>
          <a:prstGeom prst="rect">
            <a:avLst/>
          </a:prstGeom>
          <a:noFill/>
        </p:spPr>
        <p:txBody>
          <a:bodyPr wrap="square" rtlCol="0">
            <a:spAutoFit/>
          </a:bodyPr>
          <a:lstStyle/>
          <a:p>
            <a:r>
              <a:rPr lang="cs-CZ" sz="3200" b="1" dirty="0" smtClean="0"/>
              <a:t>_ balil kufr</a:t>
            </a:r>
            <a:endParaRPr lang="cs-CZ" sz="3200" b="1" dirty="0"/>
          </a:p>
        </p:txBody>
      </p:sp>
      <p:sp>
        <p:nvSpPr>
          <p:cNvPr id="8" name="TextovéPole 7"/>
          <p:cNvSpPr txBox="1"/>
          <p:nvPr/>
        </p:nvSpPr>
        <p:spPr>
          <a:xfrm>
            <a:off x="2051720" y="2501606"/>
            <a:ext cx="2160240" cy="584775"/>
          </a:xfrm>
          <a:prstGeom prst="rect">
            <a:avLst/>
          </a:prstGeom>
          <a:noFill/>
        </p:spPr>
        <p:txBody>
          <a:bodyPr wrap="square" rtlCol="0">
            <a:spAutoFit/>
          </a:bodyPr>
          <a:lstStyle/>
          <a:p>
            <a:r>
              <a:rPr lang="cs-CZ" sz="3200" b="1" dirty="0">
                <a:solidFill>
                  <a:srgbClr val="FF0000"/>
                </a:solidFill>
              </a:rPr>
              <a:t>s</a:t>
            </a:r>
            <a:r>
              <a:rPr lang="cs-CZ" sz="3200" b="1" dirty="0" smtClean="0"/>
              <a:t>balil kufr</a:t>
            </a:r>
            <a:endParaRPr lang="cs-CZ" sz="3200" b="1" dirty="0"/>
          </a:p>
        </p:txBody>
      </p:sp>
      <p:sp>
        <p:nvSpPr>
          <p:cNvPr id="9" name="TextovéPole 8"/>
          <p:cNvSpPr txBox="1"/>
          <p:nvPr/>
        </p:nvSpPr>
        <p:spPr>
          <a:xfrm>
            <a:off x="4788024" y="1624444"/>
            <a:ext cx="2880320" cy="584775"/>
          </a:xfrm>
          <a:prstGeom prst="rect">
            <a:avLst/>
          </a:prstGeom>
          <a:noFill/>
        </p:spPr>
        <p:txBody>
          <a:bodyPr wrap="square" rtlCol="0">
            <a:spAutoFit/>
          </a:bodyPr>
          <a:lstStyle/>
          <a:p>
            <a:r>
              <a:rPr lang="cs-CZ" sz="3200" b="1" dirty="0" smtClean="0"/>
              <a:t>_lomil si nohu</a:t>
            </a:r>
            <a:endParaRPr lang="cs-CZ" sz="3200" b="1" dirty="0"/>
          </a:p>
        </p:txBody>
      </p:sp>
      <p:sp>
        <p:nvSpPr>
          <p:cNvPr id="10" name="TextovéPole 9"/>
          <p:cNvSpPr txBox="1"/>
          <p:nvPr/>
        </p:nvSpPr>
        <p:spPr>
          <a:xfrm>
            <a:off x="4860032" y="2209219"/>
            <a:ext cx="2736304" cy="584775"/>
          </a:xfrm>
          <a:prstGeom prst="rect">
            <a:avLst/>
          </a:prstGeom>
          <a:noFill/>
        </p:spPr>
        <p:txBody>
          <a:bodyPr wrap="square" rtlCol="0">
            <a:spAutoFit/>
          </a:bodyPr>
          <a:lstStyle/>
          <a:p>
            <a:r>
              <a:rPr lang="cs-CZ" sz="3200" b="1" dirty="0">
                <a:solidFill>
                  <a:srgbClr val="FF0000"/>
                </a:solidFill>
              </a:rPr>
              <a:t>z</a:t>
            </a:r>
            <a:r>
              <a:rPr lang="cs-CZ" sz="3200" b="1" dirty="0" smtClean="0"/>
              <a:t>lomil si nohu</a:t>
            </a:r>
            <a:endParaRPr lang="cs-CZ" sz="3200" b="1" dirty="0"/>
          </a:p>
        </p:txBody>
      </p:sp>
      <p:sp>
        <p:nvSpPr>
          <p:cNvPr id="11" name="TextovéPole 10"/>
          <p:cNvSpPr txBox="1"/>
          <p:nvPr/>
        </p:nvSpPr>
        <p:spPr>
          <a:xfrm>
            <a:off x="439060" y="3256372"/>
            <a:ext cx="4104456" cy="584775"/>
          </a:xfrm>
          <a:prstGeom prst="rect">
            <a:avLst/>
          </a:prstGeom>
          <a:noFill/>
        </p:spPr>
        <p:txBody>
          <a:bodyPr wrap="square" rtlCol="0">
            <a:spAutoFit/>
          </a:bodyPr>
          <a:lstStyle/>
          <a:p>
            <a:r>
              <a:rPr lang="cs-CZ" sz="3200" b="1" dirty="0" smtClean="0"/>
              <a:t>_hodil tužku ze stolu.</a:t>
            </a:r>
            <a:endParaRPr lang="cs-CZ" sz="3200" b="1" dirty="0"/>
          </a:p>
        </p:txBody>
      </p:sp>
      <p:sp>
        <p:nvSpPr>
          <p:cNvPr id="12" name="TextovéPole 11"/>
          <p:cNvSpPr txBox="1"/>
          <p:nvPr/>
        </p:nvSpPr>
        <p:spPr>
          <a:xfrm>
            <a:off x="439060" y="3814430"/>
            <a:ext cx="4140701" cy="584775"/>
          </a:xfrm>
          <a:prstGeom prst="rect">
            <a:avLst/>
          </a:prstGeom>
          <a:noFill/>
        </p:spPr>
        <p:txBody>
          <a:bodyPr wrap="square" rtlCol="0">
            <a:spAutoFit/>
          </a:bodyPr>
          <a:lstStyle/>
          <a:p>
            <a:r>
              <a:rPr lang="cs-CZ" sz="3200" b="1" dirty="0" smtClean="0">
                <a:solidFill>
                  <a:srgbClr val="FF0000"/>
                </a:solidFill>
              </a:rPr>
              <a:t>S</a:t>
            </a:r>
            <a:r>
              <a:rPr lang="cs-CZ" sz="3200" b="1" dirty="0" smtClean="0"/>
              <a:t>hodil </a:t>
            </a:r>
            <a:r>
              <a:rPr lang="cs-CZ" sz="3200" b="1" dirty="0"/>
              <a:t>tužku ze stolu.</a:t>
            </a:r>
          </a:p>
        </p:txBody>
      </p:sp>
      <p:sp>
        <p:nvSpPr>
          <p:cNvPr id="13" name="TextovéPole 12"/>
          <p:cNvSpPr txBox="1"/>
          <p:nvPr/>
        </p:nvSpPr>
        <p:spPr>
          <a:xfrm>
            <a:off x="4504395" y="2989953"/>
            <a:ext cx="2800551" cy="584775"/>
          </a:xfrm>
          <a:prstGeom prst="rect">
            <a:avLst/>
          </a:prstGeom>
          <a:noFill/>
        </p:spPr>
        <p:txBody>
          <a:bodyPr wrap="square" rtlCol="0">
            <a:spAutoFit/>
          </a:bodyPr>
          <a:lstStyle/>
          <a:p>
            <a:r>
              <a:rPr lang="cs-CZ" sz="3200" b="1" dirty="0" smtClean="0"/>
              <a:t>_rážel ořechy</a:t>
            </a:r>
            <a:endParaRPr lang="cs-CZ" sz="3200" b="1" dirty="0"/>
          </a:p>
        </p:txBody>
      </p:sp>
      <p:sp>
        <p:nvSpPr>
          <p:cNvPr id="14" name="TextovéPole 13"/>
          <p:cNvSpPr txBox="1"/>
          <p:nvPr/>
        </p:nvSpPr>
        <p:spPr>
          <a:xfrm>
            <a:off x="4579761" y="3574728"/>
            <a:ext cx="2875917" cy="584775"/>
          </a:xfrm>
          <a:prstGeom prst="rect">
            <a:avLst/>
          </a:prstGeom>
          <a:noFill/>
        </p:spPr>
        <p:txBody>
          <a:bodyPr wrap="square" rtlCol="0">
            <a:spAutoFit/>
          </a:bodyPr>
          <a:lstStyle/>
          <a:p>
            <a:r>
              <a:rPr lang="cs-CZ" sz="3200" b="1" dirty="0">
                <a:solidFill>
                  <a:srgbClr val="FF0000"/>
                </a:solidFill>
              </a:rPr>
              <a:t>s</a:t>
            </a:r>
            <a:r>
              <a:rPr lang="cs-CZ" sz="3200" b="1" dirty="0" smtClean="0"/>
              <a:t>rážel ořechy</a:t>
            </a:r>
            <a:endParaRPr lang="cs-CZ" sz="3200" b="1" dirty="0"/>
          </a:p>
        </p:txBody>
      </p:sp>
      <p:sp>
        <p:nvSpPr>
          <p:cNvPr id="15" name="TextovéPole 14"/>
          <p:cNvSpPr txBox="1"/>
          <p:nvPr/>
        </p:nvSpPr>
        <p:spPr>
          <a:xfrm>
            <a:off x="6017719" y="4509120"/>
            <a:ext cx="2514721" cy="584775"/>
          </a:xfrm>
          <a:prstGeom prst="rect">
            <a:avLst/>
          </a:prstGeom>
          <a:noFill/>
        </p:spPr>
        <p:txBody>
          <a:bodyPr wrap="square" rtlCol="0">
            <a:spAutoFit/>
          </a:bodyPr>
          <a:lstStyle/>
          <a:p>
            <a:r>
              <a:rPr lang="cs-CZ" sz="3200" b="1" dirty="0" smtClean="0"/>
              <a:t>_padlo jablko</a:t>
            </a:r>
            <a:endParaRPr lang="cs-CZ" sz="3200" b="1" dirty="0"/>
          </a:p>
        </p:txBody>
      </p:sp>
      <p:sp>
        <p:nvSpPr>
          <p:cNvPr id="16" name="TextovéPole 15"/>
          <p:cNvSpPr txBox="1"/>
          <p:nvPr/>
        </p:nvSpPr>
        <p:spPr>
          <a:xfrm>
            <a:off x="6017719" y="5152836"/>
            <a:ext cx="2514721" cy="584775"/>
          </a:xfrm>
          <a:prstGeom prst="rect">
            <a:avLst/>
          </a:prstGeom>
          <a:noFill/>
        </p:spPr>
        <p:txBody>
          <a:bodyPr wrap="square" rtlCol="0">
            <a:spAutoFit/>
          </a:bodyPr>
          <a:lstStyle/>
          <a:p>
            <a:r>
              <a:rPr lang="cs-CZ" sz="3200" b="1" dirty="0">
                <a:solidFill>
                  <a:srgbClr val="FF0000"/>
                </a:solidFill>
              </a:rPr>
              <a:t>s</a:t>
            </a:r>
            <a:r>
              <a:rPr lang="cs-CZ" sz="3200" b="1" dirty="0" smtClean="0"/>
              <a:t>padlo jablko</a:t>
            </a:r>
            <a:endParaRPr lang="cs-CZ" sz="3200" b="1" dirty="0"/>
          </a:p>
        </p:txBody>
      </p:sp>
      <p:sp>
        <p:nvSpPr>
          <p:cNvPr id="17" name="TextovéPole 16"/>
          <p:cNvSpPr txBox="1"/>
          <p:nvPr/>
        </p:nvSpPr>
        <p:spPr>
          <a:xfrm>
            <a:off x="1979712" y="4399205"/>
            <a:ext cx="3240360" cy="584775"/>
          </a:xfrm>
          <a:prstGeom prst="rect">
            <a:avLst/>
          </a:prstGeom>
          <a:noFill/>
        </p:spPr>
        <p:txBody>
          <a:bodyPr wrap="square" rtlCol="0">
            <a:spAutoFit/>
          </a:bodyPr>
          <a:lstStyle/>
          <a:p>
            <a:r>
              <a:rPr lang="cs-CZ" sz="3200" b="1" dirty="0"/>
              <a:t>_</a:t>
            </a:r>
            <a:r>
              <a:rPr lang="cs-CZ" sz="3200" b="1" dirty="0" smtClean="0"/>
              <a:t>fouknul svíčku</a:t>
            </a:r>
            <a:endParaRPr lang="cs-CZ" sz="3200" b="1" dirty="0"/>
          </a:p>
        </p:txBody>
      </p:sp>
      <p:sp>
        <p:nvSpPr>
          <p:cNvPr id="18" name="TextovéPole 17"/>
          <p:cNvSpPr txBox="1"/>
          <p:nvPr/>
        </p:nvSpPr>
        <p:spPr>
          <a:xfrm>
            <a:off x="2087724" y="4983966"/>
            <a:ext cx="3024336" cy="584775"/>
          </a:xfrm>
          <a:prstGeom prst="rect">
            <a:avLst/>
          </a:prstGeom>
          <a:noFill/>
        </p:spPr>
        <p:txBody>
          <a:bodyPr wrap="square" rtlCol="0">
            <a:spAutoFit/>
          </a:bodyPr>
          <a:lstStyle/>
          <a:p>
            <a:r>
              <a:rPr lang="cs-CZ" sz="3200" b="1" dirty="0">
                <a:solidFill>
                  <a:srgbClr val="FF0000"/>
                </a:solidFill>
              </a:rPr>
              <a:t>s</a:t>
            </a:r>
            <a:r>
              <a:rPr lang="cs-CZ" sz="3200" b="1" dirty="0" smtClean="0"/>
              <a:t>fouknul svíčku</a:t>
            </a:r>
            <a:endParaRPr lang="cs-CZ" sz="3200" b="1" dirty="0"/>
          </a:p>
        </p:txBody>
      </p:sp>
      <p:sp>
        <p:nvSpPr>
          <p:cNvPr id="19" name="TextovéPole 18"/>
          <p:cNvSpPr txBox="1"/>
          <p:nvPr/>
        </p:nvSpPr>
        <p:spPr>
          <a:xfrm>
            <a:off x="407065" y="5568741"/>
            <a:ext cx="2736304" cy="584775"/>
          </a:xfrm>
          <a:prstGeom prst="rect">
            <a:avLst/>
          </a:prstGeom>
          <a:noFill/>
        </p:spPr>
        <p:txBody>
          <a:bodyPr wrap="square" rtlCol="0">
            <a:spAutoFit/>
          </a:bodyPr>
          <a:lstStyle/>
          <a:p>
            <a:r>
              <a:rPr lang="cs-CZ" sz="3200" b="1" dirty="0"/>
              <a:t>k</a:t>
            </a:r>
            <a:r>
              <a:rPr lang="cs-CZ" sz="3200" b="1" dirty="0" smtClean="0"/>
              <a:t>ořeny _rostly</a:t>
            </a:r>
            <a:endParaRPr lang="cs-CZ" sz="3200" b="1" dirty="0"/>
          </a:p>
        </p:txBody>
      </p:sp>
      <p:sp>
        <p:nvSpPr>
          <p:cNvPr id="20" name="TextovéPole 19"/>
          <p:cNvSpPr txBox="1"/>
          <p:nvPr/>
        </p:nvSpPr>
        <p:spPr>
          <a:xfrm>
            <a:off x="427165" y="6064771"/>
            <a:ext cx="2736304" cy="584775"/>
          </a:xfrm>
          <a:prstGeom prst="rect">
            <a:avLst/>
          </a:prstGeom>
          <a:noFill/>
        </p:spPr>
        <p:txBody>
          <a:bodyPr wrap="square" rtlCol="0">
            <a:spAutoFit/>
          </a:bodyPr>
          <a:lstStyle/>
          <a:p>
            <a:r>
              <a:rPr lang="cs-CZ" sz="3200" b="1" dirty="0"/>
              <a:t>k</a:t>
            </a:r>
            <a:r>
              <a:rPr lang="cs-CZ" sz="3200" b="1" dirty="0" smtClean="0"/>
              <a:t>ořeny </a:t>
            </a:r>
            <a:r>
              <a:rPr lang="cs-CZ" sz="3200" b="1" dirty="0" smtClean="0">
                <a:solidFill>
                  <a:srgbClr val="FF0000"/>
                </a:solidFill>
              </a:rPr>
              <a:t>s</a:t>
            </a:r>
            <a:r>
              <a:rPr lang="cs-CZ" sz="3200" b="1" dirty="0" smtClean="0"/>
              <a:t>rostly</a:t>
            </a:r>
            <a:endParaRPr lang="cs-CZ" sz="3200" b="1" dirty="0"/>
          </a:p>
        </p:txBody>
      </p:sp>
    </p:spTree>
    <p:extLst>
      <p:ext uri="{BB962C8B-B14F-4D97-AF65-F5344CB8AC3E}">
        <p14:creationId xmlns:p14="http://schemas.microsoft.com/office/powerpoint/2010/main" xmlns="" val="327857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Effect transition="in" filter="barn(inVertical)">
                                      <p:cBhvr>
                                        <p:cTn id="19" dur="500"/>
                                        <p:tgtEl>
                                          <p:spTgt spid="9">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10">
                                            <p:txEl>
                                              <p:pRg st="0" end="0"/>
                                            </p:txEl>
                                          </p:spTgt>
                                        </p:tgtEl>
                                        <p:attrNameLst>
                                          <p:attrName>style.visibility</p:attrName>
                                        </p:attrNameLst>
                                      </p:cBhvr>
                                      <p:to>
                                        <p:strVal val="visible"/>
                                      </p:to>
                                    </p:set>
                                    <p:animEffect transition="in" filter="barn(inVertical)">
                                      <p:cBhvr>
                                        <p:cTn id="24" dur="500"/>
                                        <p:tgtEl>
                                          <p:spTgt spid="10">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11">
                                            <p:txEl>
                                              <p:pRg st="0" end="0"/>
                                            </p:txEl>
                                          </p:spTgt>
                                        </p:tgtEl>
                                        <p:attrNameLst>
                                          <p:attrName>style.visibility</p:attrName>
                                        </p:attrNameLst>
                                      </p:cBhvr>
                                      <p:to>
                                        <p:strVal val="visible"/>
                                      </p:to>
                                    </p:set>
                                    <p:animEffect transition="in" filter="wipe(down)">
                                      <p:cBhvr>
                                        <p:cTn id="29" dur="500"/>
                                        <p:tgtEl>
                                          <p:spTgt spid="11">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12">
                                            <p:txEl>
                                              <p:pRg st="0" end="0"/>
                                            </p:txEl>
                                          </p:spTgt>
                                        </p:tgtEl>
                                        <p:attrNameLst>
                                          <p:attrName>style.visibility</p:attrName>
                                        </p:attrNameLst>
                                      </p:cBhvr>
                                      <p:to>
                                        <p:strVal val="visible"/>
                                      </p:to>
                                    </p:set>
                                    <p:animEffect transition="in" filter="wipe(down)">
                                      <p:cBhvr>
                                        <p:cTn id="34" dur="500"/>
                                        <p:tgtEl>
                                          <p:spTgt spid="12">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nodeType="clickEffect">
                                  <p:stCondLst>
                                    <p:cond delay="0"/>
                                  </p:stCondLst>
                                  <p:childTnLst>
                                    <p:set>
                                      <p:cBhvr>
                                        <p:cTn id="38" dur="1" fill="hold">
                                          <p:stCondLst>
                                            <p:cond delay="0"/>
                                          </p:stCondLst>
                                        </p:cTn>
                                        <p:tgtEl>
                                          <p:spTgt spid="17">
                                            <p:txEl>
                                              <p:pRg st="0" end="0"/>
                                            </p:txEl>
                                          </p:spTgt>
                                        </p:tgtEl>
                                        <p:attrNameLst>
                                          <p:attrName>style.visibility</p:attrName>
                                        </p:attrNameLst>
                                      </p:cBhvr>
                                      <p:to>
                                        <p:strVal val="visible"/>
                                      </p:to>
                                    </p:set>
                                    <p:animEffect transition="in" filter="circle(in)">
                                      <p:cBhvr>
                                        <p:cTn id="39" dur="2000"/>
                                        <p:tgtEl>
                                          <p:spTgt spid="17">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nodeType="clickEffect">
                                  <p:stCondLst>
                                    <p:cond delay="0"/>
                                  </p:stCondLst>
                                  <p:childTnLst>
                                    <p:set>
                                      <p:cBhvr>
                                        <p:cTn id="43" dur="1" fill="hold">
                                          <p:stCondLst>
                                            <p:cond delay="0"/>
                                          </p:stCondLst>
                                        </p:cTn>
                                        <p:tgtEl>
                                          <p:spTgt spid="18">
                                            <p:txEl>
                                              <p:pRg st="0" end="0"/>
                                            </p:txEl>
                                          </p:spTgt>
                                        </p:tgtEl>
                                        <p:attrNameLst>
                                          <p:attrName>style.visibility</p:attrName>
                                        </p:attrNameLst>
                                      </p:cBhvr>
                                      <p:to>
                                        <p:strVal val="visible"/>
                                      </p:to>
                                    </p:set>
                                    <p:animEffect transition="in" filter="circle(in)">
                                      <p:cBhvr>
                                        <p:cTn id="44" dur="2000"/>
                                        <p:tgtEl>
                                          <p:spTgt spid="18">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21" presetClass="entr" presetSubtype="1" fill="hold" nodeType="clickEffect">
                                  <p:stCondLst>
                                    <p:cond delay="0"/>
                                  </p:stCondLst>
                                  <p:childTnLst>
                                    <p:set>
                                      <p:cBhvr>
                                        <p:cTn id="48" dur="1" fill="hold">
                                          <p:stCondLst>
                                            <p:cond delay="0"/>
                                          </p:stCondLst>
                                        </p:cTn>
                                        <p:tgtEl>
                                          <p:spTgt spid="15">
                                            <p:txEl>
                                              <p:pRg st="0" end="0"/>
                                            </p:txEl>
                                          </p:spTgt>
                                        </p:tgtEl>
                                        <p:attrNameLst>
                                          <p:attrName>style.visibility</p:attrName>
                                        </p:attrNameLst>
                                      </p:cBhvr>
                                      <p:to>
                                        <p:strVal val="visible"/>
                                      </p:to>
                                    </p:set>
                                    <p:animEffect transition="in" filter="wheel(1)">
                                      <p:cBhvr>
                                        <p:cTn id="49" dur="2000"/>
                                        <p:tgtEl>
                                          <p:spTgt spid="15">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1" presetClass="entr" presetSubtype="1" fill="hold" nodeType="clickEffect">
                                  <p:stCondLst>
                                    <p:cond delay="0"/>
                                  </p:stCondLst>
                                  <p:childTnLst>
                                    <p:set>
                                      <p:cBhvr>
                                        <p:cTn id="53" dur="1" fill="hold">
                                          <p:stCondLst>
                                            <p:cond delay="0"/>
                                          </p:stCondLst>
                                        </p:cTn>
                                        <p:tgtEl>
                                          <p:spTgt spid="16">
                                            <p:txEl>
                                              <p:pRg st="0" end="0"/>
                                            </p:txEl>
                                          </p:spTgt>
                                        </p:tgtEl>
                                        <p:attrNameLst>
                                          <p:attrName>style.visibility</p:attrName>
                                        </p:attrNameLst>
                                      </p:cBhvr>
                                      <p:to>
                                        <p:strVal val="visible"/>
                                      </p:to>
                                    </p:set>
                                    <p:animEffect transition="in" filter="wheel(1)">
                                      <p:cBhvr>
                                        <p:cTn id="54" dur="2000"/>
                                        <p:tgtEl>
                                          <p:spTgt spid="16">
                                            <p:txEl>
                                              <p:pRg st="0" end="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nodeType="clickEffect">
                                  <p:stCondLst>
                                    <p:cond delay="0"/>
                                  </p:stCondLst>
                                  <p:childTnLst>
                                    <p:set>
                                      <p:cBhvr>
                                        <p:cTn id="58" dur="1" fill="hold">
                                          <p:stCondLst>
                                            <p:cond delay="0"/>
                                          </p:stCondLst>
                                        </p:cTn>
                                        <p:tgtEl>
                                          <p:spTgt spid="19">
                                            <p:txEl>
                                              <p:pRg st="0" end="0"/>
                                            </p:txEl>
                                          </p:spTgt>
                                        </p:tgtEl>
                                        <p:attrNameLst>
                                          <p:attrName>style.visibility</p:attrName>
                                        </p:attrNameLst>
                                      </p:cBhvr>
                                      <p:to>
                                        <p:strVal val="visible"/>
                                      </p:to>
                                    </p:set>
                                    <p:animEffect transition="in" filter="randombar(horizontal)">
                                      <p:cBhvr>
                                        <p:cTn id="59" dur="500"/>
                                        <p:tgtEl>
                                          <p:spTgt spid="19">
                                            <p:txEl>
                                              <p:pRg st="0" end="0"/>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4" presetClass="entr" presetSubtype="10" fill="hold" nodeType="clickEffect">
                                  <p:stCondLst>
                                    <p:cond delay="0"/>
                                  </p:stCondLst>
                                  <p:childTnLst>
                                    <p:set>
                                      <p:cBhvr>
                                        <p:cTn id="63" dur="1" fill="hold">
                                          <p:stCondLst>
                                            <p:cond delay="0"/>
                                          </p:stCondLst>
                                        </p:cTn>
                                        <p:tgtEl>
                                          <p:spTgt spid="20">
                                            <p:txEl>
                                              <p:pRg st="0" end="0"/>
                                            </p:txEl>
                                          </p:spTgt>
                                        </p:tgtEl>
                                        <p:attrNameLst>
                                          <p:attrName>style.visibility</p:attrName>
                                        </p:attrNameLst>
                                      </p:cBhvr>
                                      <p:to>
                                        <p:strVal val="visible"/>
                                      </p:to>
                                    </p:set>
                                    <p:animEffect transition="in" filter="randombar(horizontal)">
                                      <p:cBhvr>
                                        <p:cTn id="64" dur="500"/>
                                        <p:tgtEl>
                                          <p:spTgt spid="20">
                                            <p:txEl>
                                              <p:pRg st="0" end="0"/>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nodeType="clickEffect">
                                  <p:stCondLst>
                                    <p:cond delay="0"/>
                                  </p:stCondLst>
                                  <p:childTnLst>
                                    <p:set>
                                      <p:cBhvr>
                                        <p:cTn id="68" dur="1" fill="hold">
                                          <p:stCondLst>
                                            <p:cond delay="0"/>
                                          </p:stCondLst>
                                        </p:cTn>
                                        <p:tgtEl>
                                          <p:spTgt spid="7">
                                            <p:txEl>
                                              <p:pRg st="0" end="0"/>
                                            </p:txEl>
                                          </p:spTgt>
                                        </p:tgtEl>
                                        <p:attrNameLst>
                                          <p:attrName>style.visibility</p:attrName>
                                        </p:attrNameLst>
                                      </p:cBhvr>
                                      <p:to>
                                        <p:strVal val="visible"/>
                                      </p:to>
                                    </p:set>
                                    <p:animEffect transition="in" filter="fade">
                                      <p:cBhvr>
                                        <p:cTn id="69" dur="1000"/>
                                        <p:tgtEl>
                                          <p:spTgt spid="7">
                                            <p:txEl>
                                              <p:pRg st="0" end="0"/>
                                            </p:txEl>
                                          </p:spTgt>
                                        </p:tgtEl>
                                      </p:cBhvr>
                                    </p:animEffect>
                                    <p:anim calcmode="lin" valueType="num">
                                      <p:cBhvr>
                                        <p:cTn id="7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71"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8">
                                            <p:txEl>
                                              <p:pRg st="0" end="0"/>
                                            </p:txEl>
                                          </p:spTgt>
                                        </p:tgtEl>
                                        <p:attrNameLst>
                                          <p:attrName>style.visibility</p:attrName>
                                        </p:attrNameLst>
                                      </p:cBhvr>
                                      <p:to>
                                        <p:strVal val="visible"/>
                                      </p:to>
                                    </p:set>
                                    <p:animEffect transition="in" filter="fade">
                                      <p:cBhvr>
                                        <p:cTn id="76" dur="1000"/>
                                        <p:tgtEl>
                                          <p:spTgt spid="8">
                                            <p:txEl>
                                              <p:pRg st="0" end="0"/>
                                            </p:txEl>
                                          </p:spTgt>
                                        </p:tgtEl>
                                      </p:cBhvr>
                                    </p:animEffect>
                                    <p:anim calcmode="lin" valueType="num">
                                      <p:cBhvr>
                                        <p:cTn id="77"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78"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31" presetClass="entr" presetSubtype="0" fill="hold" nodeType="clickEffect">
                                  <p:stCondLst>
                                    <p:cond delay="0"/>
                                  </p:stCondLst>
                                  <p:childTnLst>
                                    <p:set>
                                      <p:cBhvr>
                                        <p:cTn id="82" dur="1" fill="hold">
                                          <p:stCondLst>
                                            <p:cond delay="0"/>
                                          </p:stCondLst>
                                        </p:cTn>
                                        <p:tgtEl>
                                          <p:spTgt spid="13">
                                            <p:txEl>
                                              <p:pRg st="0" end="0"/>
                                            </p:txEl>
                                          </p:spTgt>
                                        </p:tgtEl>
                                        <p:attrNameLst>
                                          <p:attrName>style.visibility</p:attrName>
                                        </p:attrNameLst>
                                      </p:cBhvr>
                                      <p:to>
                                        <p:strVal val="visible"/>
                                      </p:to>
                                    </p:set>
                                    <p:anim calcmode="lin" valueType="num">
                                      <p:cBhvr>
                                        <p:cTn id="83" dur="1000" fill="hold"/>
                                        <p:tgtEl>
                                          <p:spTgt spid="13">
                                            <p:txEl>
                                              <p:pRg st="0" end="0"/>
                                            </p:txEl>
                                          </p:spTgt>
                                        </p:tgtEl>
                                        <p:attrNameLst>
                                          <p:attrName>ppt_w</p:attrName>
                                        </p:attrNameLst>
                                      </p:cBhvr>
                                      <p:tavLst>
                                        <p:tav tm="0">
                                          <p:val>
                                            <p:fltVal val="0"/>
                                          </p:val>
                                        </p:tav>
                                        <p:tav tm="100000">
                                          <p:val>
                                            <p:strVal val="#ppt_w"/>
                                          </p:val>
                                        </p:tav>
                                      </p:tavLst>
                                    </p:anim>
                                    <p:anim calcmode="lin" valueType="num">
                                      <p:cBhvr>
                                        <p:cTn id="84" dur="1000" fill="hold"/>
                                        <p:tgtEl>
                                          <p:spTgt spid="13">
                                            <p:txEl>
                                              <p:pRg st="0" end="0"/>
                                            </p:txEl>
                                          </p:spTgt>
                                        </p:tgtEl>
                                        <p:attrNameLst>
                                          <p:attrName>ppt_h</p:attrName>
                                        </p:attrNameLst>
                                      </p:cBhvr>
                                      <p:tavLst>
                                        <p:tav tm="0">
                                          <p:val>
                                            <p:fltVal val="0"/>
                                          </p:val>
                                        </p:tav>
                                        <p:tav tm="100000">
                                          <p:val>
                                            <p:strVal val="#ppt_h"/>
                                          </p:val>
                                        </p:tav>
                                      </p:tavLst>
                                    </p:anim>
                                    <p:anim calcmode="lin" valueType="num">
                                      <p:cBhvr>
                                        <p:cTn id="85" dur="1000" fill="hold"/>
                                        <p:tgtEl>
                                          <p:spTgt spid="13">
                                            <p:txEl>
                                              <p:pRg st="0" end="0"/>
                                            </p:txEl>
                                          </p:spTgt>
                                        </p:tgtEl>
                                        <p:attrNameLst>
                                          <p:attrName>style.rotation</p:attrName>
                                        </p:attrNameLst>
                                      </p:cBhvr>
                                      <p:tavLst>
                                        <p:tav tm="0">
                                          <p:val>
                                            <p:fltVal val="90"/>
                                          </p:val>
                                        </p:tav>
                                        <p:tav tm="100000">
                                          <p:val>
                                            <p:fltVal val="0"/>
                                          </p:val>
                                        </p:tav>
                                      </p:tavLst>
                                    </p:anim>
                                    <p:animEffect transition="in" filter="fade">
                                      <p:cBhvr>
                                        <p:cTn id="86" dur="1000"/>
                                        <p:tgtEl>
                                          <p:spTgt spid="13">
                                            <p:txEl>
                                              <p:pRg st="0" end="0"/>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31" presetClass="entr" presetSubtype="0" fill="hold" nodeType="clickEffect">
                                  <p:stCondLst>
                                    <p:cond delay="0"/>
                                  </p:stCondLst>
                                  <p:childTnLst>
                                    <p:set>
                                      <p:cBhvr>
                                        <p:cTn id="90" dur="1" fill="hold">
                                          <p:stCondLst>
                                            <p:cond delay="0"/>
                                          </p:stCondLst>
                                        </p:cTn>
                                        <p:tgtEl>
                                          <p:spTgt spid="14">
                                            <p:txEl>
                                              <p:pRg st="0" end="0"/>
                                            </p:txEl>
                                          </p:spTgt>
                                        </p:tgtEl>
                                        <p:attrNameLst>
                                          <p:attrName>style.visibility</p:attrName>
                                        </p:attrNameLst>
                                      </p:cBhvr>
                                      <p:to>
                                        <p:strVal val="visible"/>
                                      </p:to>
                                    </p:set>
                                    <p:anim calcmode="lin" valueType="num">
                                      <p:cBhvr>
                                        <p:cTn id="91" dur="1000" fill="hold"/>
                                        <p:tgtEl>
                                          <p:spTgt spid="14">
                                            <p:txEl>
                                              <p:pRg st="0" end="0"/>
                                            </p:txEl>
                                          </p:spTgt>
                                        </p:tgtEl>
                                        <p:attrNameLst>
                                          <p:attrName>ppt_w</p:attrName>
                                        </p:attrNameLst>
                                      </p:cBhvr>
                                      <p:tavLst>
                                        <p:tav tm="0">
                                          <p:val>
                                            <p:fltVal val="0"/>
                                          </p:val>
                                        </p:tav>
                                        <p:tav tm="100000">
                                          <p:val>
                                            <p:strVal val="#ppt_w"/>
                                          </p:val>
                                        </p:tav>
                                      </p:tavLst>
                                    </p:anim>
                                    <p:anim calcmode="lin" valueType="num">
                                      <p:cBhvr>
                                        <p:cTn id="92" dur="1000" fill="hold"/>
                                        <p:tgtEl>
                                          <p:spTgt spid="14">
                                            <p:txEl>
                                              <p:pRg st="0" end="0"/>
                                            </p:txEl>
                                          </p:spTgt>
                                        </p:tgtEl>
                                        <p:attrNameLst>
                                          <p:attrName>ppt_h</p:attrName>
                                        </p:attrNameLst>
                                      </p:cBhvr>
                                      <p:tavLst>
                                        <p:tav tm="0">
                                          <p:val>
                                            <p:fltVal val="0"/>
                                          </p:val>
                                        </p:tav>
                                        <p:tav tm="100000">
                                          <p:val>
                                            <p:strVal val="#ppt_h"/>
                                          </p:val>
                                        </p:tav>
                                      </p:tavLst>
                                    </p:anim>
                                    <p:anim calcmode="lin" valueType="num">
                                      <p:cBhvr>
                                        <p:cTn id="93" dur="1000" fill="hold"/>
                                        <p:tgtEl>
                                          <p:spTgt spid="14">
                                            <p:txEl>
                                              <p:pRg st="0" end="0"/>
                                            </p:txEl>
                                          </p:spTgt>
                                        </p:tgtEl>
                                        <p:attrNameLst>
                                          <p:attrName>style.rotation</p:attrName>
                                        </p:attrNameLst>
                                      </p:cBhvr>
                                      <p:tavLst>
                                        <p:tav tm="0">
                                          <p:val>
                                            <p:fltVal val="90"/>
                                          </p:val>
                                        </p:tav>
                                        <p:tav tm="100000">
                                          <p:val>
                                            <p:fltVal val="0"/>
                                          </p:val>
                                        </p:tav>
                                      </p:tavLst>
                                    </p:anim>
                                    <p:animEffect transition="in" filter="fade">
                                      <p:cBhvr>
                                        <p:cTn id="94" dur="10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dirty="0" smtClean="0"/>
              <a:t>Zdroje:</a:t>
            </a:r>
            <a:endParaRPr lang="cs-CZ" dirty="0"/>
          </a:p>
        </p:txBody>
      </p:sp>
      <p:sp>
        <p:nvSpPr>
          <p:cNvPr id="3" name="Zástupný symbol pro obsah 2"/>
          <p:cNvSpPr>
            <a:spLocks noGrp="1"/>
          </p:cNvSpPr>
          <p:nvPr>
            <p:ph idx="1"/>
          </p:nvPr>
        </p:nvSpPr>
        <p:spPr>
          <a:xfrm>
            <a:off x="457200" y="1412776"/>
            <a:ext cx="8229600" cy="4713387"/>
          </a:xfrm>
        </p:spPr>
        <p:txBody>
          <a:bodyPr/>
          <a:lstStyle/>
          <a:p>
            <a:r>
              <a:rPr lang="cs-CZ" dirty="0" smtClean="0"/>
              <a:t>Obrázky: Nástroje </a:t>
            </a:r>
            <a:r>
              <a:rPr lang="cs-CZ" dirty="0"/>
              <a:t>sady Microsoft Office 2011: </a:t>
            </a:r>
            <a:r>
              <a:rPr lang="cs-CZ" dirty="0" smtClean="0">
                <a:hlinkClick r:id="rId2"/>
              </a:rPr>
              <a:t>www.office.microsoft.com</a:t>
            </a:r>
            <a:endParaRPr lang="cs-CZ" dirty="0" smtClean="0"/>
          </a:p>
          <a:p>
            <a:endParaRPr lang="cs-CZ" dirty="0"/>
          </a:p>
          <a:p>
            <a:endParaRPr lang="cs-CZ" dirty="0"/>
          </a:p>
          <a:p>
            <a:endParaRPr lang="cs-CZ" dirty="0" smtClean="0"/>
          </a:p>
          <a:p>
            <a:endParaRPr lang="cs-CZ" dirty="0"/>
          </a:p>
          <a:p>
            <a:endParaRPr lang="cs-CZ" dirty="0" smtClean="0"/>
          </a:p>
          <a:p>
            <a:endParaRPr lang="cs-CZ" dirty="0"/>
          </a:p>
        </p:txBody>
      </p:sp>
    </p:spTree>
    <p:extLst>
      <p:ext uri="{BB962C8B-B14F-4D97-AF65-F5344CB8AC3E}">
        <p14:creationId xmlns:p14="http://schemas.microsoft.com/office/powerpoint/2010/main" xmlns="" val="250513944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126</TotalTime>
  <Words>285</Words>
  <Application>Microsoft Office PowerPoint</Application>
  <PresentationFormat>Předvádění na obrazovce (4:3)</PresentationFormat>
  <Paragraphs>64</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Předpony s-, z- </vt:lpstr>
      <vt:lpstr>Snímek 2</vt:lpstr>
      <vt:lpstr>Předpona s-</vt:lpstr>
      <vt:lpstr>Předpona z- </vt:lpstr>
      <vt:lpstr>Rozhodni, zda slova, která se liší pouze předponou s-,z- mají stejný nebo různý význam</vt:lpstr>
      <vt:lpstr>Odůvodni a doplň předpony s-, z-</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Předpony s-, z-</dc:title>
  <dc:creator>Eva Svobodová</dc:creator>
  <cp:lastModifiedBy>user</cp:lastModifiedBy>
  <cp:revision>25</cp:revision>
  <dcterms:created xsi:type="dcterms:W3CDTF">2013-01-20T18:59:59Z</dcterms:created>
  <dcterms:modified xsi:type="dcterms:W3CDTF">2013-03-10T08:52:48Z</dcterms:modified>
</cp:coreProperties>
</file>