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6" r:id="rId6"/>
    <p:sldId id="268" r:id="rId7"/>
    <p:sldId id="261" r:id="rId8"/>
    <p:sldId id="262" r:id="rId9"/>
    <p:sldId id="264" r:id="rId10"/>
    <p:sldId id="265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5114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25900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7189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45485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30254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53397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5494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8796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73379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4223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9013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E16A3-5BEC-4433-91E6-04C428467EFF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2214C-6C45-4484-91F4-176D905E5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29149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42950" y="1652588"/>
            <a:ext cx="7772400" cy="1470025"/>
          </a:xfrm>
        </p:spPr>
        <p:txBody>
          <a:bodyPr>
            <a:normAutofit/>
          </a:bodyPr>
          <a:lstStyle/>
          <a:p>
            <a:r>
              <a:rPr lang="cs-CZ" sz="4000" dirty="0" smtClean="0"/>
              <a:t>Shoda podmětu s přísudkem 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852936"/>
            <a:ext cx="7776864" cy="3528392"/>
          </a:xfrm>
        </p:spPr>
        <p:txBody>
          <a:bodyPr>
            <a:normAutofit/>
          </a:bodyPr>
          <a:lstStyle/>
          <a:p>
            <a:pPr lvl="0" defTabSz="44926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b="1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Základní škola a Mateřská škola</a:t>
            </a:r>
          </a:p>
          <a:p>
            <a:pPr lvl="0" defTabSz="44926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b="1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Knínice u Boskovic, příspěvková organizace</a:t>
            </a:r>
          </a:p>
          <a:p>
            <a:pPr lvl="0" defTabSz="44926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projekt č. CZ.1.07/1.4.00/21.0768</a:t>
            </a:r>
          </a:p>
          <a:p>
            <a:pPr lvl="0" defTabSz="44926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číslo </a:t>
            </a:r>
            <a:r>
              <a:rPr lang="cs-CZ" sz="2400" dirty="0" err="1">
                <a:solidFill>
                  <a:srgbClr val="000000"/>
                </a:solidFill>
                <a:latin typeface="Times New Roman" charset="0"/>
                <a:cs typeface="Lucida Sans Unicode"/>
              </a:rPr>
              <a:t>DUMu</a:t>
            </a:r>
            <a:r>
              <a:rPr lang="cs-CZ" sz="2400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: </a:t>
            </a:r>
            <a:r>
              <a:rPr lang="cs-CZ" sz="2400" dirty="0" smtClean="0">
                <a:solidFill>
                  <a:srgbClr val="000000"/>
                </a:solidFill>
                <a:latin typeface="Times New Roman" charset="0"/>
                <a:cs typeface="Lucida Sans Unicode"/>
              </a:rPr>
              <a:t>VY_32_INOVACE_15_CJ5_Shoda_podmet_prisudek</a:t>
            </a:r>
            <a:endParaRPr lang="cs-CZ" sz="2400" dirty="0">
              <a:solidFill>
                <a:srgbClr val="000000"/>
              </a:solidFill>
              <a:latin typeface="Times New Roman" charset="0"/>
              <a:cs typeface="Lucida Sans Unicode"/>
            </a:endParaRPr>
          </a:p>
          <a:p>
            <a:pPr lvl="0" defTabSz="44926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dirty="0" err="1">
                <a:solidFill>
                  <a:srgbClr val="000000"/>
                </a:solidFill>
                <a:latin typeface="Times New Roman" charset="0"/>
                <a:cs typeface="Lucida Sans Unicode"/>
              </a:rPr>
              <a:t>Tématický</a:t>
            </a:r>
            <a:r>
              <a:rPr lang="cs-CZ" sz="2400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 celek: Český jazyk a literatura</a:t>
            </a:r>
          </a:p>
          <a:p>
            <a:pPr lvl="0" defTabSz="44926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dirty="0">
                <a:solidFill>
                  <a:srgbClr val="000000"/>
                </a:solidFill>
                <a:latin typeface="Times New Roman" charset="0"/>
                <a:cs typeface="Lucida Sans Unicode"/>
              </a:rPr>
              <a:t>Autor: Mgr. </a:t>
            </a:r>
            <a:r>
              <a:rPr lang="cs-CZ" sz="2400" dirty="0" smtClean="0">
                <a:solidFill>
                  <a:srgbClr val="000000"/>
                </a:solidFill>
                <a:latin typeface="Times New Roman" charset="0"/>
                <a:cs typeface="Lucida Sans Unicode"/>
              </a:rPr>
              <a:t>Eva Vlachová</a:t>
            </a:r>
            <a:endParaRPr lang="cs-CZ" sz="2400" dirty="0">
              <a:solidFill>
                <a:srgbClr val="000000"/>
              </a:solidFill>
              <a:latin typeface="Times New Roman" charset="0"/>
              <a:cs typeface="Lucida Sans Unicode"/>
            </a:endParaRPr>
          </a:p>
          <a:p>
            <a:pPr algn="l"/>
            <a:endParaRPr lang="cs-CZ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0670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38138"/>
          </a:xfrm>
        </p:spPr>
        <p:txBody>
          <a:bodyPr>
            <a:normAutofit/>
          </a:bodyPr>
          <a:lstStyle/>
          <a:p>
            <a:pPr algn="l"/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136904" cy="46805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u="sng" dirty="0" smtClean="0"/>
              <a:t>Anotace:</a:t>
            </a:r>
            <a:endParaRPr lang="cs-CZ" u="sng" dirty="0"/>
          </a:p>
          <a:p>
            <a:pPr algn="just"/>
            <a:r>
              <a:rPr lang="cs-CZ" dirty="0" smtClean="0"/>
              <a:t>Materiál se je určen k výuce českého </a:t>
            </a:r>
            <a:r>
              <a:rPr lang="cs-CZ" dirty="0"/>
              <a:t>jazyka </a:t>
            </a:r>
            <a:r>
              <a:rPr lang="cs-CZ" dirty="0" smtClean="0"/>
              <a:t>                            v </a:t>
            </a:r>
            <a:r>
              <a:rPr lang="cs-CZ" dirty="0" smtClean="0"/>
              <a:t>5. </a:t>
            </a:r>
            <a:r>
              <a:rPr lang="cs-CZ" dirty="0"/>
              <a:t>ročníku základní </a:t>
            </a:r>
            <a:r>
              <a:rPr lang="cs-CZ" dirty="0" smtClean="0"/>
              <a:t>školy, tematický okruh Skladba, téma Shoda podmětu s přísudkem.</a:t>
            </a:r>
            <a:endParaRPr lang="cs-CZ" dirty="0"/>
          </a:p>
          <a:p>
            <a:pPr marL="0" indent="0">
              <a:buNone/>
            </a:pPr>
            <a:r>
              <a:rPr lang="cs-CZ" u="sng" dirty="0" smtClean="0"/>
              <a:t>Využití: </a:t>
            </a:r>
          </a:p>
          <a:p>
            <a:pPr algn="just">
              <a:buFontTx/>
              <a:buChar char="-"/>
            </a:pPr>
            <a:r>
              <a:rPr lang="cs-CZ" dirty="0" smtClean="0"/>
              <a:t>Materiál lze využít na interaktivní tabuli pro vyvození nového učiva pod vedením učitele. Materiál je doplněn obrázky pro lepší názornost a umožňuje okamžitou kontrolu provedené práce. Při práci s tímto materiálem je důležitá aktivita žáků.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Říjen 2012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18381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Co je podmět?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556792"/>
            <a:ext cx="8147248" cy="4752527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Podmět je </a:t>
            </a:r>
            <a:r>
              <a:rPr lang="cs-CZ" dirty="0" smtClean="0">
                <a:solidFill>
                  <a:srgbClr val="FF0000"/>
                </a:solidFill>
              </a:rPr>
              <a:t>větný člen </a:t>
            </a:r>
            <a:r>
              <a:rPr lang="cs-CZ" dirty="0" smtClean="0"/>
              <a:t>(dům, kola, psi, maminka, počítač, první, já, …).</a:t>
            </a:r>
          </a:p>
          <a:p>
            <a:pPr>
              <a:buFontTx/>
              <a:buChar char="-"/>
            </a:pPr>
            <a:r>
              <a:rPr lang="cs-CZ" dirty="0" smtClean="0"/>
              <a:t>Podmětem je nejčastěji </a:t>
            </a:r>
            <a:r>
              <a:rPr lang="cs-CZ" dirty="0" smtClean="0">
                <a:solidFill>
                  <a:srgbClr val="FF0000"/>
                </a:solidFill>
              </a:rPr>
              <a:t>podstatné jméno </a:t>
            </a:r>
            <a:r>
              <a:rPr lang="cs-CZ" dirty="0" smtClean="0"/>
              <a:t>nebo </a:t>
            </a:r>
            <a:r>
              <a:rPr lang="cs-CZ" dirty="0" smtClean="0">
                <a:solidFill>
                  <a:srgbClr val="FF0000"/>
                </a:solidFill>
              </a:rPr>
              <a:t>zájmeno</a:t>
            </a:r>
            <a:r>
              <a:rPr lang="cs-CZ" dirty="0" smtClean="0"/>
              <a:t> (astronauté, vojáci, on, já, stůl, pokladnička, …)</a:t>
            </a:r>
          </a:p>
          <a:p>
            <a:pPr>
              <a:buFontTx/>
              <a:buChar char="-"/>
            </a:pPr>
            <a:r>
              <a:rPr lang="cs-CZ" dirty="0" smtClean="0"/>
              <a:t>Podmětem může být i </a:t>
            </a:r>
            <a:r>
              <a:rPr lang="cs-CZ" dirty="0" smtClean="0">
                <a:solidFill>
                  <a:srgbClr val="FF0000"/>
                </a:solidFill>
              </a:rPr>
              <a:t>jiný slovní druh </a:t>
            </a:r>
            <a:r>
              <a:rPr lang="cs-CZ" dirty="0" smtClean="0"/>
              <a:t>(poslední, chybovat, ne, …)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Eva Svobodová\AppData\Local\Microsoft\Windows\Temporary Internet Files\Content.IE5\PQZ1ZCRU\MP9004482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17232"/>
            <a:ext cx="1368152" cy="9094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va Svobodová\AppData\Local\Microsoft\Windows\Temporary Internet Files\Content.IE5\QOM7HIUJ\MM900395710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617026"/>
            <a:ext cx="952500" cy="809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va Svobodová\AppData\Local\Microsoft\Windows\Temporary Internet Files\Content.IE5\QOM7HIUJ\MP900406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684097"/>
            <a:ext cx="1114266" cy="7425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va Svobodová\AppData\Local\Microsoft\Windows\Temporary Internet Files\Content.IE5\PQZ1ZCRU\MP9004021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595613"/>
            <a:ext cx="1187330" cy="919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Eva Svobodová\AppData\Local\Microsoft\Windows\Temporary Internet Files\Content.IE5\UHZ4V2FW\MP90043410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008342"/>
            <a:ext cx="1175420" cy="1467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Eva Svobodová\AppData\Local\Microsoft\Windows\Temporary Internet Files\Content.IE5\PQZ1ZCRU\MP90017871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556" y="5008341"/>
            <a:ext cx="1140123" cy="1467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9893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Urči ve větě podmět a jeho rod</a:t>
            </a:r>
            <a:br>
              <a:rPr lang="cs-CZ" dirty="0" smtClean="0"/>
            </a:br>
            <a:r>
              <a:rPr lang="cs-CZ" sz="31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cs-CZ" sz="3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podmět se ptej otázkou Kdo? Co?</a:t>
            </a:r>
            <a:endParaRPr lang="cs-CZ" sz="31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558311"/>
            <a:ext cx="8568952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Zelená stráň voněla mateřídouškou.</a:t>
            </a:r>
          </a:p>
          <a:p>
            <a:pPr marL="0" indent="0">
              <a:buNone/>
            </a:pPr>
            <a:r>
              <a:rPr lang="cs-CZ" sz="2400" dirty="0" smtClean="0"/>
              <a:t>Fotbalové hřiště bylo plné výskajících dětí.</a:t>
            </a:r>
          </a:p>
          <a:p>
            <a:pPr marL="0" indent="0">
              <a:buNone/>
            </a:pPr>
            <a:r>
              <a:rPr lang="cs-CZ" sz="2400" dirty="0" smtClean="0"/>
              <a:t>Na obloze se objevily velké mraky. </a:t>
            </a:r>
          </a:p>
          <a:p>
            <a:pPr marL="0" indent="0">
              <a:buNone/>
            </a:pPr>
            <a:r>
              <a:rPr lang="cs-CZ" sz="2400" dirty="0" smtClean="0"/>
              <a:t> Víťovi se povedla papírová vlaštovka.</a:t>
            </a:r>
          </a:p>
          <a:p>
            <a:pPr marL="0" indent="0">
              <a:buNone/>
            </a:pPr>
            <a:r>
              <a:rPr lang="cs-CZ" sz="2400" dirty="0" smtClean="0"/>
              <a:t>Malý míč se zakutálel pod strom. </a:t>
            </a:r>
          </a:p>
          <a:p>
            <a:pPr marL="0" indent="0">
              <a:buNone/>
            </a:pPr>
            <a:r>
              <a:rPr lang="cs-CZ" sz="2400" dirty="0" smtClean="0"/>
              <a:t>Krásné výkresy byly odeslány na výstavu. </a:t>
            </a:r>
          </a:p>
          <a:p>
            <a:pPr marL="0" indent="0">
              <a:buNone/>
            </a:pPr>
            <a:r>
              <a:rPr lang="cs-CZ" sz="2400" dirty="0" smtClean="0"/>
              <a:t>Trenéři dobře připravili hráče na zápas. </a:t>
            </a:r>
          </a:p>
          <a:p>
            <a:pPr marL="0" indent="0">
              <a:buNone/>
            </a:pPr>
            <a:r>
              <a:rPr lang="cs-CZ" sz="2400" dirty="0" smtClean="0"/>
              <a:t>Mladá jezdkyně seskočila z koně. </a:t>
            </a:r>
          </a:p>
          <a:p>
            <a:pPr marL="0" indent="0">
              <a:buNone/>
            </a:pPr>
            <a:r>
              <a:rPr lang="cs-CZ" sz="2400" dirty="0" smtClean="0"/>
              <a:t>Hladký led na kluzišti lákal bruslaře. 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32040" y="1491461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tráň, ženský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14042" y="195312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řiště, střední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32103" y="2452902"/>
            <a:ext cx="3535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mraky, mužský - neživotný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12820" y="2822653"/>
            <a:ext cx="3031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laštovka, ženský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21513" y="3294268"/>
            <a:ext cx="3756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íč, mužský - neživotný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3671987"/>
            <a:ext cx="4145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ýkres, mužský - neživotný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45926" y="4133652"/>
            <a:ext cx="3587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renér, mužský - životný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93804" y="4574892"/>
            <a:ext cx="4052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ezdkyně, ženský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5065832"/>
            <a:ext cx="3700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ed, mužský - neživotný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303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Co je přísudek?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556792"/>
            <a:ext cx="8147248" cy="4752527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Přísudek je </a:t>
            </a:r>
            <a:r>
              <a:rPr lang="cs-CZ" dirty="0" smtClean="0">
                <a:solidFill>
                  <a:srgbClr val="FF0000"/>
                </a:solidFill>
              </a:rPr>
              <a:t>větný člen </a:t>
            </a:r>
            <a:r>
              <a:rPr lang="cs-CZ" dirty="0" smtClean="0"/>
              <a:t>(čte, jí, spí, běhá, jede, uklízí,…).</a:t>
            </a:r>
          </a:p>
          <a:p>
            <a:pPr>
              <a:buFontTx/>
              <a:buChar char="-"/>
            </a:pPr>
            <a:r>
              <a:rPr lang="cs-CZ" dirty="0" smtClean="0"/>
              <a:t>Přísudek </a:t>
            </a:r>
            <a:r>
              <a:rPr lang="cs-CZ" dirty="0" smtClean="0"/>
              <a:t>vyjadřuje, </a:t>
            </a:r>
            <a:r>
              <a:rPr lang="cs-CZ" dirty="0" smtClean="0"/>
              <a:t>co podmět </a:t>
            </a:r>
            <a:r>
              <a:rPr lang="cs-CZ" dirty="0" smtClean="0">
                <a:solidFill>
                  <a:srgbClr val="FF0000"/>
                </a:solidFill>
              </a:rPr>
              <a:t>dělá</a:t>
            </a:r>
            <a:r>
              <a:rPr lang="cs-CZ" dirty="0" smtClean="0"/>
              <a:t> (Jana </a:t>
            </a:r>
            <a:r>
              <a:rPr lang="cs-CZ" i="1" dirty="0" smtClean="0"/>
              <a:t>čte</a:t>
            </a:r>
            <a:r>
              <a:rPr lang="cs-CZ" dirty="0" smtClean="0"/>
              <a:t>.), co se s podmětem </a:t>
            </a:r>
            <a:r>
              <a:rPr lang="cs-CZ" dirty="0" smtClean="0">
                <a:solidFill>
                  <a:srgbClr val="FF0000"/>
                </a:solidFill>
              </a:rPr>
              <a:t>děje</a:t>
            </a:r>
            <a:r>
              <a:rPr lang="cs-CZ" dirty="0" smtClean="0"/>
              <a:t> (Listí </a:t>
            </a:r>
            <a:r>
              <a:rPr lang="cs-CZ" i="1" dirty="0" smtClean="0"/>
              <a:t>opadává</a:t>
            </a:r>
            <a:r>
              <a:rPr lang="cs-CZ" dirty="0" smtClean="0"/>
              <a:t>.), nebo jaký podmět </a:t>
            </a:r>
            <a:r>
              <a:rPr lang="cs-CZ" dirty="0" smtClean="0">
                <a:solidFill>
                  <a:srgbClr val="FF0000"/>
                </a:solidFill>
              </a:rPr>
              <a:t>je </a:t>
            </a:r>
            <a:r>
              <a:rPr lang="cs-CZ" dirty="0" smtClean="0"/>
              <a:t>(Petr je </a:t>
            </a:r>
            <a:r>
              <a:rPr lang="cs-CZ" i="1" dirty="0" smtClean="0"/>
              <a:t>nemocný</a:t>
            </a:r>
            <a:r>
              <a:rPr lang="cs-CZ" dirty="0" smtClean="0"/>
              <a:t>.)</a:t>
            </a:r>
          </a:p>
          <a:p>
            <a:pPr>
              <a:buFontTx/>
              <a:buChar char="-"/>
            </a:pPr>
            <a:r>
              <a:rPr lang="cs-CZ" u="sng" dirty="0" smtClean="0"/>
              <a:t>Přísudek slovesný je vyjádřen určitým slovesem.</a:t>
            </a:r>
            <a:endParaRPr lang="cs-CZ" u="sng" dirty="0"/>
          </a:p>
        </p:txBody>
      </p:sp>
      <p:pic>
        <p:nvPicPr>
          <p:cNvPr id="1027" name="Picture 3" descr="C:\Users\Eva Svobodová\AppData\Local\Microsoft\Windows\Temporary Internet Files\Content.IE5\QOM7HIUJ\MM900395710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617026"/>
            <a:ext cx="952500" cy="809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va Svobodová\AppData\Local\Microsoft\Windows\Temporary Internet Files\Content.IE5\0MZLP0AB\MC9000787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16815"/>
            <a:ext cx="1865770" cy="10100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va Svobodová\AppData\Local\Microsoft\Windows\Temporary Internet Files\Content.IE5\KMKSETX3\MC9004405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234636"/>
            <a:ext cx="1828800" cy="1292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va Svobodová\AppData\Local\Microsoft\Windows\Temporary Internet Files\Content.IE5\0MZLP0AB\MC9004405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979" y="5036814"/>
            <a:ext cx="1438309" cy="14900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Eva Svobodová\AppData\Local\Microsoft\Windows\Temporary Internet Files\Content.IE5\KMKSETX3\MC90005341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123697"/>
            <a:ext cx="1398886" cy="1403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8469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>
                <a:solidFill>
                  <a:prstClr val="black"/>
                </a:solidFill>
              </a:rPr>
              <a:t>Urči ve větě přísudek.</a:t>
            </a:r>
            <a:br>
              <a:rPr lang="cs-CZ" sz="4000" dirty="0">
                <a:solidFill>
                  <a:prstClr val="black"/>
                </a:solidFill>
              </a:rPr>
            </a:br>
            <a:r>
              <a:rPr lang="cs-CZ" sz="2800" dirty="0">
                <a:solidFill>
                  <a:srgbClr val="1F497D">
                    <a:lumMod val="60000"/>
                    <a:lumOff val="40000"/>
                  </a:srgbClr>
                </a:solidFill>
              </a:rPr>
              <a:t>Na přísudek se ptej: Co se říká ve větě o podmětu?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0"/>
            <a:ext cx="623371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Petrklíče vykvétají brzy z jara.</a:t>
            </a:r>
          </a:p>
          <a:p>
            <a:pPr marL="0" indent="0">
              <a:buNone/>
            </a:pPr>
            <a:r>
              <a:rPr lang="cs-CZ" sz="2400" dirty="0" smtClean="0"/>
              <a:t>Jahody rostou na pasece.</a:t>
            </a:r>
          </a:p>
          <a:p>
            <a:pPr marL="0" indent="0">
              <a:buNone/>
            </a:pPr>
            <a:r>
              <a:rPr lang="cs-CZ" sz="2400" dirty="0" smtClean="0"/>
              <a:t>Zdravotní sestry pečovaly o nemocné pacienty.</a:t>
            </a:r>
          </a:p>
          <a:p>
            <a:pPr marL="0" indent="0">
              <a:buNone/>
            </a:pPr>
            <a:r>
              <a:rPr lang="cs-CZ" sz="2400" dirty="0" smtClean="0"/>
              <a:t>Prázdniny trvají jen několik dní.</a:t>
            </a:r>
          </a:p>
          <a:p>
            <a:pPr marL="0" indent="0">
              <a:buNone/>
            </a:pPr>
            <a:r>
              <a:rPr lang="cs-CZ" sz="2400" dirty="0" smtClean="0"/>
              <a:t>V našem potoce teče čistá voda. </a:t>
            </a:r>
          </a:p>
          <a:p>
            <a:pPr marL="0" indent="0">
              <a:buNone/>
            </a:pPr>
            <a:r>
              <a:rPr lang="cs-CZ" sz="2400" dirty="0" smtClean="0"/>
              <a:t>Jezdkyně seskočila z koně.</a:t>
            </a:r>
          </a:p>
          <a:p>
            <a:pPr marL="0" indent="0">
              <a:buNone/>
            </a:pPr>
            <a:r>
              <a:rPr lang="cs-CZ" sz="2400" dirty="0" smtClean="0"/>
              <a:t>Hladký led lákal bruslaře.</a:t>
            </a:r>
          </a:p>
          <a:p>
            <a:pPr marL="0" indent="0">
              <a:buNone/>
            </a:pPr>
            <a:r>
              <a:rPr lang="cs-CZ" sz="2400" dirty="0" smtClean="0"/>
              <a:t>Na poličce stály malované hrnečky.</a:t>
            </a:r>
          </a:p>
          <a:p>
            <a:pPr marL="0" indent="0">
              <a:buNone/>
            </a:pPr>
            <a:r>
              <a:rPr lang="cs-CZ" sz="2400" dirty="0" smtClean="0"/>
              <a:t>V noci se ozývalo soví houkání.</a:t>
            </a:r>
          </a:p>
          <a:p>
            <a:pPr marL="0" indent="0">
              <a:buNone/>
            </a:pPr>
            <a:r>
              <a:rPr lang="cs-CZ" sz="2400" dirty="0" smtClean="0"/>
              <a:t>Maminka vařila oběd.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1569173"/>
            <a:ext cx="13330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vykvétají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51190" y="1991266"/>
            <a:ext cx="1009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rostou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2454744"/>
            <a:ext cx="1311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pečovaly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96842" y="2916409"/>
            <a:ext cx="851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trvají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96842" y="3365498"/>
            <a:ext cx="727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teče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51190" y="3827163"/>
            <a:ext cx="1322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seskočila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14006" y="4288828"/>
            <a:ext cx="708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láká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63632" y="4710335"/>
            <a:ext cx="782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stály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25219" y="5144679"/>
            <a:ext cx="1148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ozývalo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368852" y="5567725"/>
            <a:ext cx="890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vařila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426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rodu mužského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400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Je-li podmět rodu </a:t>
            </a:r>
            <a:r>
              <a:rPr lang="cs-CZ" b="1" dirty="0" smtClean="0">
                <a:solidFill>
                  <a:srgbClr val="FF0000"/>
                </a:solidFill>
              </a:rPr>
              <a:t>mužského životný </a:t>
            </a:r>
            <a:r>
              <a:rPr lang="cs-CZ" dirty="0" smtClean="0"/>
              <a:t>v čísle množném, napíšeme v koncovce příčestí minulého </a:t>
            </a:r>
            <a:r>
              <a:rPr lang="cs-CZ" b="1" dirty="0" smtClean="0">
                <a:solidFill>
                  <a:srgbClr val="FF0000"/>
                </a:solidFill>
              </a:rPr>
              <a:t>měkké i.</a:t>
            </a:r>
          </a:p>
          <a:p>
            <a:pPr marL="0" indent="0" algn="just">
              <a:buNone/>
            </a:pPr>
            <a:r>
              <a:rPr lang="cs-CZ" dirty="0" smtClean="0"/>
              <a:t>Dva </a:t>
            </a:r>
            <a:r>
              <a:rPr lang="cs-CZ" u="sng" dirty="0" smtClean="0"/>
              <a:t>sokoli</a:t>
            </a:r>
            <a:r>
              <a:rPr lang="cs-CZ" dirty="0" smtClean="0"/>
              <a:t> </a:t>
            </a:r>
            <a:r>
              <a:rPr lang="cs-CZ" u="wavy" dirty="0" smtClean="0"/>
              <a:t>létal</a:t>
            </a:r>
            <a:r>
              <a:rPr lang="cs-CZ" u="wavy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nad horami.</a:t>
            </a:r>
          </a:p>
          <a:p>
            <a:pPr marL="0" indent="0" algn="just">
              <a:buNone/>
            </a:pPr>
            <a:r>
              <a:rPr lang="cs-CZ" u="sng" dirty="0" smtClean="0"/>
              <a:t>Velitelé</a:t>
            </a:r>
            <a:r>
              <a:rPr lang="cs-CZ" dirty="0" smtClean="0"/>
              <a:t> </a:t>
            </a:r>
            <a:r>
              <a:rPr lang="cs-CZ" u="wavy" dirty="0" smtClean="0"/>
              <a:t>vydal</a:t>
            </a:r>
            <a:r>
              <a:rPr lang="cs-CZ" u="wavy" dirty="0" smtClean="0">
                <a:solidFill>
                  <a:srgbClr val="FF0000"/>
                </a:solidFill>
              </a:rPr>
              <a:t>i</a:t>
            </a:r>
            <a:r>
              <a:rPr lang="cs-CZ" u="wavy" dirty="0" smtClean="0"/>
              <a:t> </a:t>
            </a:r>
            <a:r>
              <a:rPr lang="cs-CZ" dirty="0" smtClean="0"/>
              <a:t>vojákům rozkazy. </a:t>
            </a:r>
          </a:p>
          <a:p>
            <a:pPr marL="0" indent="0" algn="just">
              <a:buNone/>
            </a:pPr>
            <a:r>
              <a:rPr lang="cs-CZ" dirty="0" smtClean="0"/>
              <a:t>Pyšní </a:t>
            </a:r>
            <a:r>
              <a:rPr lang="cs-CZ" u="sng" dirty="0" smtClean="0"/>
              <a:t>pávi</a:t>
            </a:r>
            <a:r>
              <a:rPr lang="cs-CZ" dirty="0" smtClean="0"/>
              <a:t> nepříjemně </a:t>
            </a:r>
            <a:r>
              <a:rPr lang="cs-CZ" u="wavy" dirty="0" smtClean="0"/>
              <a:t>křičel</a:t>
            </a:r>
            <a:r>
              <a:rPr lang="cs-CZ" u="wavy" dirty="0" smtClean="0">
                <a:solidFill>
                  <a:srgbClr val="FF0000"/>
                </a:solidFill>
              </a:rPr>
              <a:t>i</a:t>
            </a:r>
            <a:r>
              <a:rPr lang="cs-CZ" u="wavy" dirty="0" smtClean="0"/>
              <a:t>.</a:t>
            </a:r>
          </a:p>
          <a:p>
            <a:pPr marL="0" indent="0" algn="just">
              <a:buNone/>
            </a:pPr>
            <a:r>
              <a:rPr lang="cs-CZ" u="sng" dirty="0" smtClean="0"/>
              <a:t>Sólisté </a:t>
            </a:r>
            <a:r>
              <a:rPr lang="cs-CZ" dirty="0" smtClean="0"/>
              <a:t>baletu </a:t>
            </a:r>
            <a:r>
              <a:rPr lang="cs-CZ" u="wavy" dirty="0" smtClean="0"/>
              <a:t>sklidil</a:t>
            </a:r>
            <a:r>
              <a:rPr lang="cs-CZ" u="wavy" dirty="0" smtClean="0">
                <a:solidFill>
                  <a:srgbClr val="FF0000"/>
                </a:solidFill>
              </a:rPr>
              <a:t>i</a:t>
            </a:r>
            <a:r>
              <a:rPr lang="cs-CZ" u="wavy" dirty="0" smtClean="0"/>
              <a:t> </a:t>
            </a:r>
            <a:r>
              <a:rPr lang="cs-CZ" dirty="0" smtClean="0"/>
              <a:t>zasloužený potlesk.</a:t>
            </a:r>
          </a:p>
          <a:p>
            <a:pPr marL="0" indent="0" algn="just">
              <a:buNone/>
            </a:pPr>
            <a:r>
              <a:rPr lang="cs-CZ" dirty="0" smtClean="0"/>
              <a:t>Malí bílí </a:t>
            </a:r>
            <a:r>
              <a:rPr lang="cs-CZ" u="sng" dirty="0" smtClean="0"/>
              <a:t>beránci</a:t>
            </a:r>
            <a:r>
              <a:rPr lang="cs-CZ" dirty="0" smtClean="0"/>
              <a:t> </a:t>
            </a:r>
            <a:r>
              <a:rPr lang="cs-CZ" u="wavy" dirty="0" smtClean="0"/>
              <a:t>se pásl</a:t>
            </a:r>
            <a:r>
              <a:rPr lang="cs-CZ" u="wavy" dirty="0" smtClean="0">
                <a:solidFill>
                  <a:srgbClr val="FF0000"/>
                </a:solidFill>
              </a:rPr>
              <a:t>i</a:t>
            </a:r>
            <a:r>
              <a:rPr lang="cs-CZ" u="wavy" dirty="0" smtClean="0"/>
              <a:t> </a:t>
            </a:r>
            <a:r>
              <a:rPr lang="cs-CZ" dirty="0" smtClean="0"/>
              <a:t>na zelené louce.</a:t>
            </a:r>
          </a:p>
          <a:p>
            <a:pPr marL="0" indent="0" algn="just">
              <a:buNone/>
            </a:pPr>
            <a:r>
              <a:rPr lang="cs-CZ" dirty="0" smtClean="0"/>
              <a:t>Domácí </a:t>
            </a:r>
            <a:r>
              <a:rPr lang="cs-CZ" u="sng" dirty="0" smtClean="0"/>
              <a:t>kutilové </a:t>
            </a:r>
            <a:r>
              <a:rPr lang="cs-CZ" u="wavy" dirty="0" smtClean="0"/>
              <a:t>si přišl</a:t>
            </a:r>
            <a:r>
              <a:rPr lang="cs-CZ" u="wavy" dirty="0" smtClean="0">
                <a:solidFill>
                  <a:srgbClr val="FF0000"/>
                </a:solidFill>
              </a:rPr>
              <a:t>i</a:t>
            </a:r>
            <a:r>
              <a:rPr lang="cs-CZ" u="wavy" dirty="0" smtClean="0"/>
              <a:t> </a:t>
            </a:r>
            <a:r>
              <a:rPr lang="cs-CZ" dirty="0" smtClean="0"/>
              <a:t>na své na výstavě.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0265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rodu mužského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400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Je-li podmět rodu </a:t>
            </a:r>
            <a:r>
              <a:rPr lang="cs-CZ" b="1" dirty="0" smtClean="0">
                <a:solidFill>
                  <a:srgbClr val="FF0000"/>
                </a:solidFill>
              </a:rPr>
              <a:t>mužského neživotného </a:t>
            </a:r>
            <a:r>
              <a:rPr lang="cs-CZ" dirty="0" smtClean="0"/>
              <a:t>v čísle množném, napíšeme v koncovce příčestí minulého </a:t>
            </a:r>
            <a:r>
              <a:rPr lang="cs-CZ" b="1" dirty="0" smtClean="0">
                <a:solidFill>
                  <a:srgbClr val="FF0000"/>
                </a:solidFill>
              </a:rPr>
              <a:t>tvrdé y.</a:t>
            </a:r>
          </a:p>
          <a:p>
            <a:pPr marL="0" indent="0" algn="just">
              <a:buNone/>
            </a:pPr>
            <a:r>
              <a:rPr lang="cs-CZ" dirty="0" smtClean="0"/>
              <a:t>Neobydlené </a:t>
            </a:r>
            <a:r>
              <a:rPr lang="cs-CZ" u="sng" dirty="0" smtClean="0"/>
              <a:t>hrady</a:t>
            </a:r>
            <a:r>
              <a:rPr lang="cs-CZ" dirty="0" smtClean="0"/>
              <a:t> </a:t>
            </a:r>
            <a:r>
              <a:rPr lang="cs-CZ" u="wavy" dirty="0" smtClean="0"/>
              <a:t>chátral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r>
              <a:rPr lang="cs-CZ" u="sng" dirty="0" smtClean="0"/>
              <a:t>Šrouby</a:t>
            </a:r>
            <a:r>
              <a:rPr lang="cs-CZ" dirty="0" smtClean="0"/>
              <a:t> </a:t>
            </a:r>
            <a:r>
              <a:rPr lang="cs-CZ" u="wavy" dirty="0" smtClean="0"/>
              <a:t>nešl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povolit.</a:t>
            </a:r>
          </a:p>
          <a:p>
            <a:pPr marL="0" indent="0" algn="just">
              <a:buNone/>
            </a:pPr>
            <a:r>
              <a:rPr lang="cs-CZ" dirty="0" smtClean="0"/>
              <a:t>Severní </a:t>
            </a:r>
            <a:r>
              <a:rPr lang="cs-CZ" u="sng" dirty="0" smtClean="0"/>
              <a:t>větry</a:t>
            </a:r>
            <a:r>
              <a:rPr lang="cs-CZ" dirty="0" smtClean="0"/>
              <a:t> </a:t>
            </a:r>
            <a:r>
              <a:rPr lang="cs-CZ" u="wavy" dirty="0" smtClean="0"/>
              <a:t>přinesl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mrazivé počasí.</a:t>
            </a:r>
            <a:endParaRPr lang="cs-CZ" u="wavy" dirty="0" smtClean="0"/>
          </a:p>
          <a:p>
            <a:pPr marL="0" indent="0" algn="just">
              <a:buNone/>
            </a:pPr>
            <a:r>
              <a:rPr lang="cs-CZ" u="sng" dirty="0" smtClean="0"/>
              <a:t>Pytle</a:t>
            </a:r>
            <a:r>
              <a:rPr lang="cs-CZ" dirty="0" smtClean="0"/>
              <a:t> s bramborami </a:t>
            </a:r>
            <a:r>
              <a:rPr lang="cs-CZ" u="wavy" dirty="0" smtClean="0"/>
              <a:t>stál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ve sklepě.</a:t>
            </a:r>
          </a:p>
          <a:p>
            <a:pPr marL="0" indent="0" algn="just">
              <a:buNone/>
            </a:pPr>
            <a:r>
              <a:rPr lang="cs-CZ" dirty="0" smtClean="0"/>
              <a:t>Vysoké </a:t>
            </a:r>
            <a:r>
              <a:rPr lang="cs-CZ" u="sng" dirty="0" smtClean="0"/>
              <a:t>topoly</a:t>
            </a:r>
            <a:r>
              <a:rPr lang="cs-CZ" dirty="0" smtClean="0"/>
              <a:t> </a:t>
            </a:r>
            <a:r>
              <a:rPr lang="cs-CZ" u="wavy" dirty="0" smtClean="0"/>
              <a:t>tvořil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alej.</a:t>
            </a:r>
          </a:p>
          <a:p>
            <a:pPr marL="0" indent="0" algn="just">
              <a:buNone/>
            </a:pPr>
            <a:r>
              <a:rPr lang="cs-CZ" dirty="0" smtClean="0"/>
              <a:t>Drobné </a:t>
            </a:r>
            <a:r>
              <a:rPr lang="cs-CZ" u="sng" dirty="0" smtClean="0"/>
              <a:t>peníze</a:t>
            </a:r>
            <a:r>
              <a:rPr lang="cs-CZ" dirty="0" smtClean="0"/>
              <a:t> </a:t>
            </a:r>
            <a:r>
              <a:rPr lang="cs-CZ" u="wavy" dirty="0" smtClean="0"/>
              <a:t>se rozkutálel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po podlaze.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0265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rodu ženského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400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Je-li podmět rodu </a:t>
            </a:r>
            <a:r>
              <a:rPr lang="cs-CZ" b="1" dirty="0" smtClean="0">
                <a:solidFill>
                  <a:srgbClr val="FF0000"/>
                </a:solidFill>
              </a:rPr>
              <a:t>ženského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v čísle množném, napíšeme v koncovce příčestí minulého </a:t>
            </a:r>
            <a:r>
              <a:rPr lang="cs-CZ" b="1" dirty="0" smtClean="0">
                <a:solidFill>
                  <a:srgbClr val="FF0000"/>
                </a:solidFill>
              </a:rPr>
              <a:t>tvrdé y.</a:t>
            </a:r>
          </a:p>
          <a:p>
            <a:pPr marL="0" indent="0" algn="just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cs-CZ" u="sng" dirty="0" smtClean="0"/>
              <a:t>Brambory</a:t>
            </a:r>
            <a:r>
              <a:rPr lang="cs-CZ" dirty="0" smtClean="0"/>
              <a:t> </a:t>
            </a:r>
            <a:r>
              <a:rPr lang="cs-CZ" u="wavy" dirty="0" smtClean="0"/>
              <a:t>se vybíral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v minulém týdnu.</a:t>
            </a:r>
          </a:p>
          <a:p>
            <a:pPr marL="0" indent="0" algn="just">
              <a:buNone/>
            </a:pPr>
            <a:r>
              <a:rPr lang="cs-CZ" u="sng" dirty="0" smtClean="0"/>
              <a:t>Stařenky</a:t>
            </a:r>
            <a:r>
              <a:rPr lang="cs-CZ" dirty="0" smtClean="0"/>
              <a:t> </a:t>
            </a:r>
            <a:r>
              <a:rPr lang="cs-CZ" u="wavy" dirty="0" smtClean="0"/>
              <a:t>vlekl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nákupní tašky. </a:t>
            </a:r>
          </a:p>
          <a:p>
            <a:pPr marL="0" indent="0" algn="just">
              <a:buNone/>
            </a:pPr>
            <a:r>
              <a:rPr lang="cs-CZ" dirty="0" smtClean="0"/>
              <a:t>Zrající </a:t>
            </a:r>
            <a:r>
              <a:rPr lang="cs-CZ" u="sng" dirty="0" smtClean="0"/>
              <a:t>třešně</a:t>
            </a:r>
            <a:r>
              <a:rPr lang="cs-CZ" dirty="0" smtClean="0"/>
              <a:t> nás </a:t>
            </a:r>
            <a:r>
              <a:rPr lang="cs-CZ" u="wavy" dirty="0" smtClean="0"/>
              <a:t>lákal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  <a:endParaRPr lang="cs-CZ" u="wavy" dirty="0" smtClean="0"/>
          </a:p>
          <a:p>
            <a:pPr marL="0" indent="0" algn="just">
              <a:buNone/>
            </a:pPr>
            <a:r>
              <a:rPr lang="cs-CZ" dirty="0" smtClean="0"/>
              <a:t>Bílé </a:t>
            </a:r>
            <a:r>
              <a:rPr lang="cs-CZ" u="sng" dirty="0" smtClean="0"/>
              <a:t>nitě</a:t>
            </a:r>
            <a:r>
              <a:rPr lang="cs-CZ" dirty="0" smtClean="0"/>
              <a:t> </a:t>
            </a:r>
            <a:r>
              <a:rPr lang="cs-CZ" u="wavy" dirty="0" smtClean="0"/>
              <a:t>se zcuchal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r>
              <a:rPr lang="cs-CZ" dirty="0" smtClean="0"/>
              <a:t>Léčivé </a:t>
            </a:r>
            <a:r>
              <a:rPr lang="cs-CZ" u="sng" dirty="0" smtClean="0"/>
              <a:t>masti</a:t>
            </a:r>
            <a:r>
              <a:rPr lang="cs-CZ" dirty="0" smtClean="0"/>
              <a:t> </a:t>
            </a:r>
            <a:r>
              <a:rPr lang="cs-CZ" u="wavy" dirty="0" smtClean="0"/>
              <a:t>se prodával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v lékárně.</a:t>
            </a:r>
          </a:p>
          <a:p>
            <a:pPr marL="0" indent="0" algn="just">
              <a:buNone/>
            </a:pPr>
            <a:r>
              <a:rPr lang="cs-CZ" u="sng" dirty="0" smtClean="0"/>
              <a:t>Konve</a:t>
            </a:r>
            <a:r>
              <a:rPr lang="cs-CZ" dirty="0" smtClean="0"/>
              <a:t> na zalévání </a:t>
            </a:r>
            <a:r>
              <a:rPr lang="cs-CZ" u="wavy" dirty="0" smtClean="0"/>
              <a:t>stál</a:t>
            </a:r>
            <a:r>
              <a:rPr lang="cs-CZ" u="wavy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v řadě.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6700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 rodu středního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400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Je-li podmět rodu </a:t>
            </a:r>
            <a:r>
              <a:rPr lang="cs-CZ" b="1" dirty="0" smtClean="0">
                <a:solidFill>
                  <a:srgbClr val="FF0000"/>
                </a:solidFill>
              </a:rPr>
              <a:t>středního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v čísle množném, napíšeme v koncovce příčestí minulého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cs-CZ" dirty="0" smtClean="0"/>
              <a:t>Velká </a:t>
            </a:r>
            <a:r>
              <a:rPr lang="cs-CZ" u="sng" dirty="0" smtClean="0"/>
              <a:t>města</a:t>
            </a:r>
            <a:r>
              <a:rPr lang="cs-CZ" dirty="0" smtClean="0"/>
              <a:t> </a:t>
            </a:r>
            <a:r>
              <a:rPr lang="cs-CZ" u="wavy" dirty="0" smtClean="0"/>
              <a:t>se stal</a:t>
            </a:r>
            <a:r>
              <a:rPr lang="cs-CZ" u="wavy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sídlem mnoha úřadů.</a:t>
            </a:r>
          </a:p>
          <a:p>
            <a:pPr marL="0" indent="0" algn="just">
              <a:buNone/>
            </a:pPr>
            <a:r>
              <a:rPr lang="cs-CZ" dirty="0" smtClean="0"/>
              <a:t>Některá </a:t>
            </a:r>
            <a:r>
              <a:rPr lang="cs-CZ" u="sng" dirty="0" smtClean="0"/>
              <a:t>moře</a:t>
            </a:r>
            <a:r>
              <a:rPr lang="cs-CZ" dirty="0" smtClean="0"/>
              <a:t> </a:t>
            </a:r>
            <a:r>
              <a:rPr lang="cs-CZ" u="wavy" dirty="0" smtClean="0"/>
              <a:t>byl</a:t>
            </a:r>
            <a:r>
              <a:rPr lang="cs-CZ" u="wavy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znečištěna ropou.</a:t>
            </a:r>
          </a:p>
          <a:p>
            <a:pPr marL="0" indent="0" algn="just">
              <a:buNone/>
            </a:pPr>
            <a:r>
              <a:rPr lang="cs-CZ" dirty="0" smtClean="0"/>
              <a:t>Ptačí </a:t>
            </a:r>
            <a:r>
              <a:rPr lang="cs-CZ" u="sng" dirty="0" smtClean="0"/>
              <a:t>holátka</a:t>
            </a:r>
            <a:r>
              <a:rPr lang="cs-CZ" dirty="0" smtClean="0"/>
              <a:t> </a:t>
            </a:r>
            <a:r>
              <a:rPr lang="cs-CZ" u="wavy" dirty="0" smtClean="0"/>
              <a:t>otevíral</a:t>
            </a:r>
            <a:r>
              <a:rPr lang="cs-CZ" u="wavy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hladové zobáčky. </a:t>
            </a:r>
            <a:endParaRPr lang="cs-CZ" u="wavy" dirty="0" smtClean="0"/>
          </a:p>
          <a:p>
            <a:pPr marL="0" indent="0" algn="just">
              <a:buNone/>
            </a:pPr>
            <a:r>
              <a:rPr lang="cs-CZ" dirty="0" smtClean="0"/>
              <a:t>Školní </a:t>
            </a:r>
            <a:r>
              <a:rPr lang="cs-CZ" u="sng" dirty="0" smtClean="0"/>
              <a:t>hřiště</a:t>
            </a:r>
            <a:r>
              <a:rPr lang="cs-CZ" dirty="0" smtClean="0"/>
              <a:t> </a:t>
            </a:r>
            <a:r>
              <a:rPr lang="cs-CZ" u="wavy" dirty="0" smtClean="0"/>
              <a:t>sloužil</a:t>
            </a:r>
            <a:r>
              <a:rPr lang="cs-CZ" u="wavy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dětem.</a:t>
            </a:r>
          </a:p>
          <a:p>
            <a:pPr marL="0" indent="0" algn="just">
              <a:buNone/>
            </a:pPr>
            <a:r>
              <a:rPr lang="cs-CZ" u="sng" dirty="0" smtClean="0"/>
              <a:t>Vojska</a:t>
            </a:r>
            <a:r>
              <a:rPr lang="cs-CZ" dirty="0" smtClean="0"/>
              <a:t> </a:t>
            </a:r>
            <a:r>
              <a:rPr lang="cs-CZ" u="wavy" dirty="0" smtClean="0"/>
              <a:t>vytáhl</a:t>
            </a:r>
            <a:r>
              <a:rPr lang="cs-CZ" u="wavy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do boje.</a:t>
            </a:r>
          </a:p>
          <a:p>
            <a:pPr marL="0" indent="0" algn="just">
              <a:buNone/>
            </a:pPr>
            <a:r>
              <a:rPr lang="cs-CZ" dirty="0" smtClean="0"/>
              <a:t>Vylosovaná </a:t>
            </a:r>
            <a:r>
              <a:rPr lang="cs-CZ" u="sng" dirty="0" smtClean="0"/>
              <a:t>čísla</a:t>
            </a:r>
            <a:r>
              <a:rPr lang="cs-CZ" dirty="0" smtClean="0"/>
              <a:t> </a:t>
            </a:r>
            <a:r>
              <a:rPr lang="cs-CZ" u="wavy" dirty="0" smtClean="0"/>
              <a:t>byl</a:t>
            </a:r>
            <a:r>
              <a:rPr lang="cs-CZ" u="wavy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platná.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116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Nástroje sady Microsoft Office 2011: 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5066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631</Words>
  <Application>Microsoft Office PowerPoint</Application>
  <PresentationFormat>Předvádění na obrazovce (4:3)</PresentationFormat>
  <Paragraphs>99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Shoda podmětu s přísudkem </vt:lpstr>
      <vt:lpstr>Snímek 2</vt:lpstr>
      <vt:lpstr>Co je podmět?</vt:lpstr>
      <vt:lpstr>Urči ve větě podmět a jeho rod Na podmět se ptej otázkou Kdo? Co?</vt:lpstr>
      <vt:lpstr>Co je přísudek?</vt:lpstr>
      <vt:lpstr>Urči ve větě přísudek. Na přísudek se ptej: Co se říká ve větě o podmětu?</vt:lpstr>
      <vt:lpstr>Podmět rodu mužského </vt:lpstr>
      <vt:lpstr>Podmět rodu mužského </vt:lpstr>
      <vt:lpstr>Podmět rodu ženského</vt:lpstr>
      <vt:lpstr>Podmět rodu středního</vt:lpstr>
      <vt:lpstr>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 Svobodová</dc:creator>
  <cp:lastModifiedBy>Dum</cp:lastModifiedBy>
  <cp:revision>24</cp:revision>
  <dcterms:created xsi:type="dcterms:W3CDTF">2013-01-20T17:00:51Z</dcterms:created>
  <dcterms:modified xsi:type="dcterms:W3CDTF">2013-03-10T08:56:48Z</dcterms:modified>
</cp:coreProperties>
</file>