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0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ED002C-8AE4-4C24-AA9C-499E389422D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093D7-B93E-4AA9-9F91-415D0827297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Visutý most – od slova viset!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E093D7-B93E-4AA9-9F91-415D08272975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5B72-7088-44DB-96CB-4A544D06CC4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AAC5C-1B9C-4569-B2DF-A656D81498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774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5B72-7088-44DB-96CB-4A544D06CC4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AAC5C-1B9C-4569-B2DF-A656D81498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87254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5B72-7088-44DB-96CB-4A544D06CC4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AAC5C-1B9C-4569-B2DF-A656D81498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5405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5B72-7088-44DB-96CB-4A544D06CC4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AAC5C-1B9C-4569-B2DF-A656D81498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5932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5B72-7088-44DB-96CB-4A544D06CC4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AAC5C-1B9C-4569-B2DF-A656D81498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23085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5B72-7088-44DB-96CB-4A544D06CC4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AAC5C-1B9C-4569-B2DF-A656D81498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7225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5B72-7088-44DB-96CB-4A544D06CC4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AAC5C-1B9C-4569-B2DF-A656D81498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1648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5B72-7088-44DB-96CB-4A544D06CC4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AAC5C-1B9C-4569-B2DF-A656D81498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79691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5B72-7088-44DB-96CB-4A544D06CC4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AAC5C-1B9C-4569-B2DF-A656D81498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2501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5B72-7088-44DB-96CB-4A544D06CC4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AAC5C-1B9C-4569-B2DF-A656D81498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0769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5B72-7088-44DB-96CB-4A544D06CC4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AAC5C-1B9C-4569-B2DF-A656D81498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58916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615B72-7088-44DB-96CB-4A544D06CC45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BAAC5C-1B9C-4569-B2DF-A656D81498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01057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12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pn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5.png"/><Relationship Id="rId10" Type="http://schemas.openxmlformats.org/officeDocument/2006/relationships/image" Target="../media/image19.png"/><Relationship Id="rId4" Type="http://schemas.openxmlformats.org/officeDocument/2006/relationships/image" Target="../media/image14.jpeg"/><Relationship Id="rId9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42950" y="1652588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Vyjmenovaná slova V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852936"/>
            <a:ext cx="7920880" cy="3312368"/>
          </a:xfrm>
        </p:spPr>
        <p:txBody>
          <a:bodyPr>
            <a:normAutofit/>
          </a:bodyPr>
          <a:lstStyle/>
          <a:p>
            <a:pPr lvl="0" defTabSz="449263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b="1" dirty="0">
                <a:solidFill>
                  <a:srgbClr val="000000"/>
                </a:solidFill>
                <a:latin typeface="Times New Roman" charset="0"/>
                <a:cs typeface="Lucida Sans Unicode"/>
              </a:rPr>
              <a:t>Základní škola a Mateřská škola</a:t>
            </a:r>
          </a:p>
          <a:p>
            <a:pPr lvl="0" defTabSz="449263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b="1" dirty="0">
                <a:solidFill>
                  <a:srgbClr val="000000"/>
                </a:solidFill>
                <a:latin typeface="Times New Roman" charset="0"/>
                <a:cs typeface="Lucida Sans Unicode"/>
              </a:rPr>
              <a:t>Knínice u Boskovic, příspěvková organizace</a:t>
            </a:r>
          </a:p>
          <a:p>
            <a:pPr lvl="0" defTabSz="449263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charset="0"/>
                <a:cs typeface="Lucida Sans Unicode"/>
              </a:rPr>
              <a:t>projekt č. CZ.1.07/1.4.00/21.0768</a:t>
            </a:r>
          </a:p>
          <a:p>
            <a:pPr lvl="0" defTabSz="449263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charset="0"/>
                <a:cs typeface="Lucida Sans Unicode"/>
              </a:rPr>
              <a:t>číslo </a:t>
            </a:r>
            <a:r>
              <a:rPr lang="cs-CZ" sz="2400" dirty="0" err="1">
                <a:solidFill>
                  <a:srgbClr val="000000"/>
                </a:solidFill>
                <a:latin typeface="Times New Roman" charset="0"/>
                <a:cs typeface="Lucida Sans Unicode"/>
              </a:rPr>
              <a:t>DUMu</a:t>
            </a:r>
            <a:r>
              <a:rPr lang="cs-CZ" sz="2400" dirty="0">
                <a:solidFill>
                  <a:srgbClr val="000000"/>
                </a:solidFill>
                <a:latin typeface="Times New Roman" charset="0"/>
                <a:cs typeface="Lucida Sans Unicode"/>
              </a:rPr>
              <a:t>: </a:t>
            </a:r>
            <a:r>
              <a:rPr lang="cs-CZ" sz="2400" dirty="0" smtClean="0">
                <a:solidFill>
                  <a:srgbClr val="000000"/>
                </a:solidFill>
                <a:latin typeface="Times New Roman" charset="0"/>
                <a:cs typeface="Lucida Sans Unicode"/>
              </a:rPr>
              <a:t>VY_32_INOVACE_16_CJ3_Vyjmenovana_slova_V</a:t>
            </a:r>
            <a:endParaRPr lang="cs-CZ" sz="2400" dirty="0">
              <a:solidFill>
                <a:srgbClr val="000000"/>
              </a:solidFill>
              <a:latin typeface="Times New Roman" charset="0"/>
              <a:cs typeface="Lucida Sans Unicode"/>
            </a:endParaRPr>
          </a:p>
          <a:p>
            <a:pPr lvl="0" defTabSz="449263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 err="1">
                <a:solidFill>
                  <a:srgbClr val="000000"/>
                </a:solidFill>
                <a:latin typeface="Times New Roman" charset="0"/>
                <a:cs typeface="Lucida Sans Unicode"/>
              </a:rPr>
              <a:t>Tématický</a:t>
            </a:r>
            <a:r>
              <a:rPr lang="cs-CZ" sz="2400" dirty="0">
                <a:solidFill>
                  <a:srgbClr val="000000"/>
                </a:solidFill>
                <a:latin typeface="Times New Roman" charset="0"/>
                <a:cs typeface="Lucida Sans Unicode"/>
              </a:rPr>
              <a:t> celek: Český jazyk a literatura</a:t>
            </a:r>
          </a:p>
          <a:p>
            <a:pPr lvl="0" defTabSz="449263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charset="0"/>
                <a:cs typeface="Lucida Sans Unicode"/>
              </a:rPr>
              <a:t>Autor: Mgr. </a:t>
            </a:r>
            <a:r>
              <a:rPr lang="cs-CZ" sz="2400" dirty="0" smtClean="0">
                <a:solidFill>
                  <a:srgbClr val="000000"/>
                </a:solidFill>
                <a:latin typeface="Times New Roman" charset="0"/>
                <a:cs typeface="Lucida Sans Unicode"/>
              </a:rPr>
              <a:t>Eva Vlachová</a:t>
            </a:r>
            <a:endParaRPr lang="cs-CZ" sz="2400" dirty="0">
              <a:solidFill>
                <a:srgbClr val="000000"/>
              </a:solidFill>
              <a:latin typeface="Times New Roman" charset="0"/>
              <a:cs typeface="Lucida Sans Unicode"/>
            </a:endParaRPr>
          </a:p>
          <a:p>
            <a:pPr algn="l"/>
            <a:endParaRPr lang="cs-CZ" sz="2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202362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92696"/>
            <a:ext cx="8136904" cy="547260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Anotace:</a:t>
            </a:r>
            <a:endParaRPr lang="cs-CZ" u="sng" dirty="0"/>
          </a:p>
          <a:p>
            <a:r>
              <a:rPr lang="cs-CZ" dirty="0" smtClean="0"/>
              <a:t>Materiál se je určen k výuce a procvičování českého jazyka ve 3., 4., a 5. ročník základní školy, tematický okruh Vyjmenovaná slova, téma Vyjmenovaná slova po V</a:t>
            </a:r>
          </a:p>
          <a:p>
            <a:r>
              <a:rPr lang="cs-CZ" dirty="0" smtClean="0"/>
              <a:t>Při používání tohoto materiálu je důležité, aby žáci znali vyjmenovaná slova po V</a:t>
            </a:r>
            <a:endParaRPr lang="cs-CZ" sz="3500" b="1" dirty="0" smtClean="0"/>
          </a:p>
          <a:p>
            <a:pPr marL="0" indent="0">
              <a:buNone/>
            </a:pPr>
            <a:r>
              <a:rPr lang="cs-CZ" u="sng" dirty="0" smtClean="0"/>
              <a:t>Využití: </a:t>
            </a:r>
          </a:p>
          <a:p>
            <a:pPr>
              <a:buFontTx/>
              <a:buChar char="-"/>
            </a:pPr>
            <a:r>
              <a:rPr lang="cs-CZ" dirty="0" smtClean="0"/>
              <a:t>Materiál lze využít na interaktivní tabuli pod vedením učitele, i jako samostatnou práci žáků na PC.</a:t>
            </a:r>
          </a:p>
          <a:p>
            <a:pPr>
              <a:buFontTx/>
              <a:buChar char="-"/>
            </a:pPr>
            <a:r>
              <a:rPr lang="cs-CZ" dirty="0" smtClean="0"/>
              <a:t>Je nutný aktivní přístup žáků při práci s tímto materiálem. </a:t>
            </a:r>
          </a:p>
          <a:p>
            <a:pPr>
              <a:buFontTx/>
              <a:buChar char="-"/>
            </a:pPr>
            <a:r>
              <a:rPr lang="cs-CZ" dirty="0" smtClean="0"/>
              <a:t>Žáci si zopakují vyjmenovaná slova po V, rozhodnou </a:t>
            </a:r>
            <a:r>
              <a:rPr lang="cs-CZ" dirty="0" smtClean="0"/>
              <a:t>                      o správnosti </a:t>
            </a:r>
            <a:r>
              <a:rPr lang="cs-CZ" dirty="0" smtClean="0"/>
              <a:t>i/y u vyznačených slov a doplní i/y </a:t>
            </a:r>
            <a:r>
              <a:rPr lang="cs-CZ" dirty="0" smtClean="0"/>
              <a:t>                            na </a:t>
            </a:r>
            <a:r>
              <a:rPr lang="cs-CZ" dirty="0" smtClean="0"/>
              <a:t>vyznačených místech. Materiál obsahuje okamžitou kontrolu.</a:t>
            </a:r>
          </a:p>
          <a:p>
            <a:pPr marL="0" indent="0">
              <a:buNone/>
            </a:pPr>
            <a:r>
              <a:rPr lang="cs-CZ" b="1" dirty="0" smtClean="0"/>
              <a:t>Duben 2012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46622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Vyjmenovaná slova po V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556792"/>
            <a:ext cx="1306488" cy="475252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ysoký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ýt</a:t>
            </a:r>
          </a:p>
          <a:p>
            <a:pPr marL="0" indent="0">
              <a:buNone/>
            </a:pPr>
            <a:r>
              <a:rPr lang="cs-CZ" dirty="0" smtClean="0"/>
              <a:t>výskat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vykat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výkat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ydra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ýr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yžle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ovyk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ýheň 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56792"/>
            <a:ext cx="1298575" cy="1212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 descr="C:\Users\Eva Svobodová\AppData\Local\Microsoft\Windows\Temporary Internet Files\Content.IE5\UHZ4V2FW\MC90039757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995" y="4221088"/>
            <a:ext cx="964692" cy="97292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Eva Svobodová\AppData\Local\Microsoft\Windows\Temporary Internet Files\Content.IE5\PQZ1ZCRU\MC9002321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424" y="4221088"/>
            <a:ext cx="1456099" cy="18438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Eva Svobodová\AppData\Local\Microsoft\Windows\Temporary Internet Files\Content.IE5\UHZ4V2FW\MC9000299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459" y="5756824"/>
            <a:ext cx="1714500" cy="61630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Eva Svobodová\AppData\Local\Microsoft\Windows\Temporary Internet Files\Content.IE5\611B1MFL\MP90044837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07548"/>
            <a:ext cx="1652454" cy="17506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274" y="2769642"/>
            <a:ext cx="1212552" cy="1567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 descr="C:\Users\Eva Svobodová\AppData\Local\Microsoft\Windows\Temporary Internet Files\Content.IE5\611B1MFL\MC900090224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995" y="5582882"/>
            <a:ext cx="1357265" cy="9747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Eva Svobodová\AppData\Local\Microsoft\Windows\Temporary Internet Files\Content.IE5\KMKSETX3\MC90044489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2955" y="1228169"/>
            <a:ext cx="996858" cy="12908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6391627" y="171633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491655" y="1578442"/>
            <a:ext cx="614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Vy</a:t>
            </a:r>
            <a:endParaRPr lang="cs-CZ" sz="3200" b="1" dirty="0"/>
          </a:p>
        </p:txBody>
      </p:sp>
      <p:pic>
        <p:nvPicPr>
          <p:cNvPr id="1027" name="Picture 3" descr="C:\Users\Eva Svobodová\AppData\Local\Microsoft\Windows\Temporary Internet Files\Content.IE5\0MZLP0AB\MP90043057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212" y="2519065"/>
            <a:ext cx="1018522" cy="15270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va Svobodová\AppData\Local\Microsoft\Windows\Temporary Internet Files\Content.IE5\0MZLP0AB\MP90040207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776" y="3948031"/>
            <a:ext cx="1013183" cy="15190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35781" y="5056743"/>
            <a:ext cx="8295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vyžle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030" name="Picture 6" descr="C:\Users\Eva Svobodová\AppData\Local\Microsoft\Windows\Temporary Internet Files\Content.IE5\0MZLP0AB\MP90039929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076" y="2769642"/>
            <a:ext cx="1538932" cy="10135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0779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 animBg="1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Rozhodni, </a:t>
            </a:r>
            <a:r>
              <a:rPr lang="cs-CZ" dirty="0" smtClean="0"/>
              <a:t>zda je i/y správně a proč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Fotbalisté </a:t>
            </a:r>
            <a:r>
              <a:rPr lang="cs-CZ" dirty="0" smtClean="0">
                <a:solidFill>
                  <a:srgbClr val="FF0000"/>
                </a:solidFill>
              </a:rPr>
              <a:t>výskali</a:t>
            </a:r>
            <a:r>
              <a:rPr lang="cs-CZ" dirty="0" smtClean="0"/>
              <a:t> radostí z výhry.</a:t>
            </a:r>
          </a:p>
          <a:p>
            <a:pPr marL="0" indent="0">
              <a:buNone/>
            </a:pPr>
            <a:r>
              <a:rPr lang="cs-CZ" dirty="0" smtClean="0"/>
              <a:t>Kostel v naší vesnici má </a:t>
            </a:r>
            <a:r>
              <a:rPr lang="cs-CZ" dirty="0" smtClean="0">
                <a:solidFill>
                  <a:srgbClr val="FF0000"/>
                </a:solidFill>
              </a:rPr>
              <a:t>vysokou vížku.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Viděl </a:t>
            </a:r>
            <a:r>
              <a:rPr lang="cs-CZ" dirty="0" smtClean="0"/>
              <a:t>jsem, jak se na rybníce udělal </a:t>
            </a:r>
            <a:r>
              <a:rPr lang="cs-CZ" dirty="0" smtClean="0">
                <a:solidFill>
                  <a:srgbClr val="FF0000"/>
                </a:solidFill>
              </a:rPr>
              <a:t>vír.</a:t>
            </a:r>
          </a:p>
          <a:p>
            <a:pPr marL="0" indent="0">
              <a:buNone/>
            </a:pPr>
            <a:r>
              <a:rPr lang="cs-CZ" dirty="0" smtClean="0"/>
              <a:t>Moje malá sestra ráda </a:t>
            </a:r>
            <a:r>
              <a:rPr lang="cs-CZ" dirty="0" smtClean="0">
                <a:solidFill>
                  <a:srgbClr val="FF0000"/>
                </a:solidFill>
              </a:rPr>
              <a:t>vije</a:t>
            </a:r>
            <a:r>
              <a:rPr lang="cs-CZ" dirty="0" smtClean="0"/>
              <a:t> věnečky z pampelišek.</a:t>
            </a:r>
          </a:p>
          <a:p>
            <a:pPr marL="0" indent="0">
              <a:buNone/>
            </a:pPr>
            <a:r>
              <a:rPr lang="cs-CZ" dirty="0" smtClean="0"/>
              <a:t>Přes velkou řeku byl </a:t>
            </a:r>
            <a:r>
              <a:rPr lang="cs-CZ" dirty="0" smtClean="0">
                <a:solidFill>
                  <a:srgbClr val="FF0000"/>
                </a:solidFill>
              </a:rPr>
              <a:t>visutý </a:t>
            </a:r>
            <a:r>
              <a:rPr lang="cs-CZ" dirty="0" smtClean="0"/>
              <a:t>most.</a:t>
            </a:r>
          </a:p>
          <a:p>
            <a:pPr marL="0" indent="0">
              <a:buNone/>
            </a:pPr>
            <a:r>
              <a:rPr lang="cs-CZ" dirty="0" smtClean="0"/>
              <a:t>Náš pes Brok </a:t>
            </a:r>
            <a:r>
              <a:rPr lang="cs-CZ" dirty="0" smtClean="0">
                <a:solidFill>
                  <a:srgbClr val="FF0000"/>
                </a:solidFill>
              </a:rPr>
              <a:t>vypadá</a:t>
            </a:r>
            <a:r>
              <a:rPr lang="cs-CZ" dirty="0" smtClean="0"/>
              <a:t> jako </a:t>
            </a:r>
            <a:r>
              <a:rPr lang="cs-CZ" dirty="0" smtClean="0">
                <a:solidFill>
                  <a:srgbClr val="FF0000"/>
                </a:solidFill>
              </a:rPr>
              <a:t>vyžle. </a:t>
            </a:r>
          </a:p>
          <a:p>
            <a:pPr marL="0" indent="0">
              <a:buNone/>
            </a:pPr>
            <a:r>
              <a:rPr lang="cs-CZ" dirty="0" smtClean="0"/>
              <a:t>V Zoo na nás ze stromu koukal </a:t>
            </a:r>
            <a:r>
              <a:rPr lang="cs-CZ" dirty="0" smtClean="0">
                <a:solidFill>
                  <a:srgbClr val="FF0000"/>
                </a:solidFill>
              </a:rPr>
              <a:t>výr.</a:t>
            </a:r>
          </a:p>
          <a:p>
            <a:pPr marL="0" indent="0">
              <a:buNone/>
            </a:pPr>
            <a:r>
              <a:rPr lang="cs-CZ" dirty="0" smtClean="0"/>
              <a:t>Večer</a:t>
            </a:r>
            <a:r>
              <a:rPr lang="cs-CZ" dirty="0" smtClean="0">
                <a:solidFill>
                  <a:srgbClr val="FF0000"/>
                </a:solidFill>
              </a:rPr>
              <a:t> vyli </a:t>
            </a:r>
            <a:r>
              <a:rPr lang="cs-CZ" dirty="0" smtClean="0"/>
              <a:t>vlci v lese.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83" name="Picture 11" descr="C:\Users\Eva Svobodová\AppData\Local\Microsoft\Windows\Temporary Internet Files\Content.IE5\UHZ4V2FW\MC900436883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8159" y="2898514"/>
            <a:ext cx="915972" cy="9159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Eva Svobodová\AppData\Local\Microsoft\Windows\Temporary Internet Files\Content.IE5\611B1MFL\MP9003996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416" y="3814486"/>
            <a:ext cx="1950720" cy="15605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7452" y="5391861"/>
            <a:ext cx="985452" cy="1041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5840" y="5391861"/>
            <a:ext cx="1298575" cy="1212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 descr="C:\Users\Eva Svobodová\AppData\Local\Microsoft\Windows\Temporary Internet Files\Content.IE5\0MZLP0AB\MP9004305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404" y="1121806"/>
            <a:ext cx="656553" cy="98434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va Svobodová\AppData\Local\Microsoft\Windows\Temporary Internet Files\Content.IE5\0MZLP0AB\MP90039929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214" y="1041127"/>
            <a:ext cx="1617124" cy="10650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va Svobodová\AppData\Local\Microsoft\Windows\Temporary Internet Files\Content.IE5\U941347C\MC90044865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06155"/>
            <a:ext cx="1631176" cy="10887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338" y="3645024"/>
            <a:ext cx="1011237" cy="151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407716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i/y a odůvodni pravopis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84976" cy="5400600"/>
          </a:xfrm>
        </p:spPr>
        <p:txBody>
          <a:bodyPr>
            <a:normAutofit fontScale="47500" lnSpcReduction="20000"/>
          </a:bodyPr>
          <a:lstStyle/>
          <a:p>
            <a:pPr marL="0" indent="0" algn="just">
              <a:buNone/>
            </a:pPr>
            <a:r>
              <a:rPr lang="cs-CZ" sz="5900" dirty="0" err="1" smtClean="0"/>
              <a:t>V_brané</a:t>
            </a:r>
            <a:r>
              <a:rPr lang="cs-CZ" sz="5900" dirty="0" smtClean="0"/>
              <a:t> družstvo </a:t>
            </a:r>
            <a:r>
              <a:rPr lang="cs-CZ" sz="5900" dirty="0" err="1" smtClean="0"/>
              <a:t>zv_tězilo</a:t>
            </a:r>
            <a:r>
              <a:rPr lang="cs-CZ" sz="5900" dirty="0" smtClean="0"/>
              <a:t>.</a:t>
            </a:r>
          </a:p>
          <a:p>
            <a:pPr marL="0" indent="0" algn="just">
              <a:buNone/>
            </a:pPr>
            <a:r>
              <a:rPr lang="cs-CZ" sz="5900" dirty="0" smtClean="0"/>
              <a:t>V</a:t>
            </a:r>
            <a:r>
              <a:rPr lang="cs-CZ" sz="5900" b="1" i="1" dirty="0" smtClean="0">
                <a:solidFill>
                  <a:srgbClr val="FF0000"/>
                </a:solidFill>
              </a:rPr>
              <a:t>y</a:t>
            </a:r>
            <a:r>
              <a:rPr lang="cs-CZ" sz="5900" dirty="0" smtClean="0"/>
              <a:t>brané družstvo zv</a:t>
            </a:r>
            <a:r>
              <a:rPr lang="cs-CZ" sz="5900" b="1" i="1" dirty="0" smtClean="0">
                <a:solidFill>
                  <a:srgbClr val="FF0000"/>
                </a:solidFill>
              </a:rPr>
              <a:t>í</a:t>
            </a:r>
            <a:r>
              <a:rPr lang="cs-CZ" sz="5900" dirty="0" smtClean="0"/>
              <a:t>tězilo</a:t>
            </a:r>
          </a:p>
          <a:p>
            <a:pPr marL="0" indent="0" algn="just">
              <a:buNone/>
            </a:pPr>
            <a:r>
              <a:rPr lang="cs-CZ" sz="5900" dirty="0" err="1" smtClean="0"/>
              <a:t>V_mysli</a:t>
            </a:r>
            <a:r>
              <a:rPr lang="cs-CZ" sz="5900" dirty="0" smtClean="0"/>
              <a:t> nějakou </a:t>
            </a:r>
            <a:r>
              <a:rPr lang="cs-CZ" sz="5900" dirty="0" err="1" smtClean="0"/>
              <a:t>v_zdobu</a:t>
            </a:r>
            <a:r>
              <a:rPr lang="cs-CZ" sz="5900" dirty="0" smtClean="0"/>
              <a:t> na diplomy </a:t>
            </a:r>
            <a:r>
              <a:rPr lang="cs-CZ" sz="5900" dirty="0" err="1" smtClean="0"/>
              <a:t>v_tězů</a:t>
            </a:r>
            <a:r>
              <a:rPr lang="cs-CZ" sz="5900" dirty="0" smtClean="0"/>
              <a:t>.</a:t>
            </a:r>
          </a:p>
          <a:p>
            <a:pPr marL="0" indent="0" algn="just">
              <a:buNone/>
            </a:pPr>
            <a:r>
              <a:rPr lang="cs-CZ" sz="5900" dirty="0" smtClean="0"/>
              <a:t>V</a:t>
            </a:r>
            <a:r>
              <a:rPr lang="cs-CZ" sz="5900" b="1" i="1" dirty="0" smtClean="0">
                <a:solidFill>
                  <a:srgbClr val="FF0000"/>
                </a:solidFill>
              </a:rPr>
              <a:t>y</a:t>
            </a:r>
            <a:r>
              <a:rPr lang="cs-CZ" sz="5900" dirty="0" smtClean="0"/>
              <a:t>mysli nějakou v</a:t>
            </a:r>
            <a:r>
              <a:rPr lang="cs-CZ" sz="5900" b="1" i="1" dirty="0" smtClean="0">
                <a:solidFill>
                  <a:srgbClr val="FF0000"/>
                </a:solidFill>
              </a:rPr>
              <a:t>ý</a:t>
            </a:r>
            <a:r>
              <a:rPr lang="cs-CZ" sz="5900" dirty="0" smtClean="0"/>
              <a:t>zdobu na diplomy v</a:t>
            </a:r>
            <a:r>
              <a:rPr lang="cs-CZ" sz="5900" b="1" i="1" dirty="0" smtClean="0">
                <a:solidFill>
                  <a:srgbClr val="FF0000"/>
                </a:solidFill>
              </a:rPr>
              <a:t>í</a:t>
            </a:r>
            <a:r>
              <a:rPr lang="cs-CZ" sz="5900" dirty="0" smtClean="0"/>
              <a:t>tězů.</a:t>
            </a:r>
            <a:endParaRPr lang="cs-CZ" sz="5900" dirty="0"/>
          </a:p>
          <a:p>
            <a:pPr marL="0" indent="0" algn="just">
              <a:buNone/>
            </a:pPr>
            <a:r>
              <a:rPr lang="cs-CZ" sz="5900" dirty="0" smtClean="0"/>
              <a:t>Jsem </a:t>
            </a:r>
            <a:r>
              <a:rPr lang="cs-CZ" sz="5900" dirty="0" err="1" smtClean="0"/>
              <a:t>zv_klí</a:t>
            </a:r>
            <a:r>
              <a:rPr lang="cs-CZ" sz="5900" dirty="0" smtClean="0"/>
              <a:t> nejprve se na všechno </a:t>
            </a:r>
            <a:r>
              <a:rPr lang="cs-CZ" sz="5900" dirty="0" err="1" smtClean="0"/>
              <a:t>v_ptat</a:t>
            </a:r>
            <a:r>
              <a:rPr lang="cs-CZ" sz="5900" dirty="0" smtClean="0"/>
              <a:t>.</a:t>
            </a:r>
          </a:p>
          <a:p>
            <a:pPr marL="0" indent="0" algn="just">
              <a:buNone/>
            </a:pPr>
            <a:r>
              <a:rPr lang="cs-CZ" sz="5900" dirty="0" smtClean="0"/>
              <a:t>Jsme zv</a:t>
            </a:r>
            <a:r>
              <a:rPr lang="cs-CZ" sz="5900" b="1" i="1" dirty="0" smtClean="0">
                <a:solidFill>
                  <a:srgbClr val="FF0000"/>
                </a:solidFill>
              </a:rPr>
              <a:t>y</a:t>
            </a:r>
            <a:r>
              <a:rPr lang="cs-CZ" sz="5900" dirty="0" smtClean="0"/>
              <a:t>klí nejprve se na všechno v</a:t>
            </a:r>
            <a:r>
              <a:rPr lang="cs-CZ" sz="5900" b="1" i="1" dirty="0" smtClean="0">
                <a:solidFill>
                  <a:srgbClr val="FF0000"/>
                </a:solidFill>
              </a:rPr>
              <a:t>y</a:t>
            </a:r>
            <a:r>
              <a:rPr lang="cs-CZ" sz="5900" dirty="0" smtClean="0"/>
              <a:t>ptat.</a:t>
            </a:r>
          </a:p>
          <a:p>
            <a:pPr marL="0" indent="0" algn="just">
              <a:buNone/>
            </a:pPr>
            <a:r>
              <a:rPr lang="cs-CZ" sz="5900" dirty="0" smtClean="0"/>
              <a:t>Při procházce děvčata </a:t>
            </a:r>
            <a:r>
              <a:rPr lang="cs-CZ" sz="5900" dirty="0" err="1" smtClean="0"/>
              <a:t>v_skala</a:t>
            </a:r>
            <a:r>
              <a:rPr lang="cs-CZ" sz="5900" dirty="0" smtClean="0"/>
              <a:t> a smála se. </a:t>
            </a:r>
          </a:p>
          <a:p>
            <a:pPr marL="0" indent="0" algn="just">
              <a:buNone/>
            </a:pPr>
            <a:r>
              <a:rPr lang="cs-CZ" sz="5900" dirty="0" smtClean="0"/>
              <a:t>Při procházce děvčata v</a:t>
            </a:r>
            <a:r>
              <a:rPr lang="cs-CZ" sz="5900" b="1" i="1" dirty="0" smtClean="0">
                <a:solidFill>
                  <a:srgbClr val="FF0000"/>
                </a:solidFill>
              </a:rPr>
              <a:t>ý</a:t>
            </a:r>
            <a:r>
              <a:rPr lang="cs-CZ" sz="5900" dirty="0" smtClean="0"/>
              <a:t>skala a smála se.</a:t>
            </a:r>
          </a:p>
          <a:p>
            <a:pPr marL="0" indent="0" algn="just">
              <a:buNone/>
            </a:pPr>
            <a:r>
              <a:rPr lang="cs-CZ" sz="5900" dirty="0" smtClean="0"/>
              <a:t>Pes v noci dlouze </a:t>
            </a:r>
            <a:r>
              <a:rPr lang="cs-CZ" sz="5900" dirty="0" err="1" smtClean="0"/>
              <a:t>v_l</a:t>
            </a:r>
            <a:r>
              <a:rPr lang="cs-CZ" sz="5900" dirty="0" smtClean="0"/>
              <a:t> na měsíční úplněk. </a:t>
            </a:r>
          </a:p>
          <a:p>
            <a:pPr marL="0" indent="0" algn="just">
              <a:buNone/>
            </a:pPr>
            <a:r>
              <a:rPr lang="cs-CZ" sz="5900" dirty="0" smtClean="0"/>
              <a:t>Pes v noci dlouze v</a:t>
            </a:r>
            <a:r>
              <a:rPr lang="cs-CZ" sz="5900" b="1" i="1" dirty="0" smtClean="0">
                <a:solidFill>
                  <a:srgbClr val="FF0000"/>
                </a:solidFill>
              </a:rPr>
              <a:t>y</a:t>
            </a:r>
            <a:r>
              <a:rPr lang="cs-CZ" sz="5900" dirty="0" smtClean="0"/>
              <a:t>l na měsíční úplněk.</a:t>
            </a:r>
          </a:p>
          <a:p>
            <a:pPr marL="0" indent="0" algn="just">
              <a:buNone/>
            </a:pPr>
            <a:r>
              <a:rPr lang="cs-CZ" sz="5900" dirty="0" smtClean="0"/>
              <a:t>Pod jezem se tvořili velké vodní </a:t>
            </a:r>
            <a:r>
              <a:rPr lang="cs-CZ" sz="5900" dirty="0" err="1" smtClean="0"/>
              <a:t>v_ry</a:t>
            </a:r>
            <a:r>
              <a:rPr lang="cs-CZ" sz="5900" dirty="0" smtClean="0"/>
              <a:t>. </a:t>
            </a:r>
          </a:p>
          <a:p>
            <a:pPr marL="0" indent="0" algn="just">
              <a:buNone/>
            </a:pPr>
            <a:r>
              <a:rPr lang="cs-CZ" sz="5900" dirty="0" smtClean="0"/>
              <a:t>Pod jezem se tvořili velké vodní v</a:t>
            </a:r>
            <a:r>
              <a:rPr lang="cs-CZ" sz="5900" b="1" i="1" dirty="0" smtClean="0">
                <a:solidFill>
                  <a:srgbClr val="FF0000"/>
                </a:solidFill>
              </a:rPr>
              <a:t>í</a:t>
            </a:r>
            <a:r>
              <a:rPr lang="cs-CZ" sz="5900" dirty="0" smtClean="0"/>
              <a:t>ry.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8950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640960" cy="60486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Nemohu si </a:t>
            </a:r>
            <a:r>
              <a:rPr lang="cs-CZ" dirty="0" err="1" smtClean="0"/>
              <a:t>zv_knout</a:t>
            </a:r>
            <a:r>
              <a:rPr lang="cs-CZ" dirty="0" smtClean="0"/>
              <a:t> na jízdu ve </a:t>
            </a:r>
            <a:r>
              <a:rPr lang="cs-CZ" dirty="0" err="1" smtClean="0"/>
              <a:t>v_tahu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Nemohu si zv</a:t>
            </a:r>
            <a:r>
              <a:rPr lang="cs-CZ" b="1" i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knout na jízdu ve v</a:t>
            </a:r>
            <a:r>
              <a:rPr lang="cs-CZ" b="1" i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tahu.</a:t>
            </a:r>
          </a:p>
          <a:p>
            <a:pPr marL="0" indent="0">
              <a:buNone/>
            </a:pPr>
            <a:r>
              <a:rPr lang="cs-CZ" dirty="0" err="1" smtClean="0"/>
              <a:t>Pov_dky</a:t>
            </a:r>
            <a:r>
              <a:rPr lang="cs-CZ" dirty="0" smtClean="0"/>
              <a:t> napsal známý spisovatel. </a:t>
            </a:r>
          </a:p>
          <a:p>
            <a:pPr marL="0" indent="0">
              <a:buNone/>
            </a:pPr>
            <a:r>
              <a:rPr lang="cs-CZ" dirty="0" smtClean="0"/>
              <a:t>Pov</a:t>
            </a:r>
            <a:r>
              <a:rPr lang="cs-CZ" b="1" i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dky napsal známý spisovatel.</a:t>
            </a:r>
          </a:p>
          <a:p>
            <a:pPr marL="0" indent="0">
              <a:buNone/>
            </a:pPr>
            <a:r>
              <a:rPr lang="cs-CZ" dirty="0" err="1" smtClean="0"/>
              <a:t>V_soká</a:t>
            </a:r>
            <a:r>
              <a:rPr lang="cs-CZ" dirty="0" smtClean="0"/>
              <a:t> </a:t>
            </a:r>
            <a:r>
              <a:rPr lang="cs-CZ" dirty="0" err="1" smtClean="0"/>
              <a:t>sv_ce</a:t>
            </a:r>
            <a:r>
              <a:rPr lang="cs-CZ" dirty="0" smtClean="0"/>
              <a:t> hořela několik hodin.</a:t>
            </a:r>
          </a:p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b="1" i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soká sv</a:t>
            </a:r>
            <a:r>
              <a:rPr lang="cs-CZ" b="1" i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ce hořela několik hodin.</a:t>
            </a:r>
          </a:p>
          <a:p>
            <a:pPr marL="0" indent="0">
              <a:buNone/>
            </a:pPr>
            <a:r>
              <a:rPr lang="cs-CZ" dirty="0" smtClean="0"/>
              <a:t>Budeš chodit do </a:t>
            </a:r>
            <a:r>
              <a:rPr lang="cs-CZ" dirty="0" err="1" smtClean="0"/>
              <a:t>v_tvarné</a:t>
            </a:r>
            <a:r>
              <a:rPr lang="cs-CZ" dirty="0" smtClean="0"/>
              <a:t> </a:t>
            </a:r>
            <a:r>
              <a:rPr lang="cs-CZ" dirty="0" err="1" smtClean="0"/>
              <a:t>v_chovy</a:t>
            </a:r>
            <a:r>
              <a:rPr lang="cs-CZ" dirty="0" smtClean="0"/>
              <a:t>? </a:t>
            </a:r>
          </a:p>
          <a:p>
            <a:pPr marL="0" indent="0">
              <a:buNone/>
            </a:pPr>
            <a:r>
              <a:rPr lang="cs-CZ" dirty="0" smtClean="0"/>
              <a:t>Budeš chodit do v</a:t>
            </a:r>
            <a:r>
              <a:rPr lang="cs-CZ" b="1" i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tvarné v</a:t>
            </a:r>
            <a:r>
              <a:rPr lang="cs-CZ" b="1" i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chovy?</a:t>
            </a:r>
          </a:p>
          <a:p>
            <a:pPr marL="0" indent="0">
              <a:buNone/>
            </a:pPr>
            <a:r>
              <a:rPr lang="cs-CZ" dirty="0" err="1" smtClean="0"/>
              <a:t>V_r</a:t>
            </a:r>
            <a:r>
              <a:rPr lang="cs-CZ" dirty="0" smtClean="0"/>
              <a:t> patří mezi sovy. </a:t>
            </a:r>
          </a:p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b="1" i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r patří mezi sovy.</a:t>
            </a:r>
          </a:p>
          <a:p>
            <a:pPr marL="0" indent="0">
              <a:buNone/>
            </a:pPr>
            <a:r>
              <a:rPr lang="cs-CZ" dirty="0" smtClean="0"/>
              <a:t>Do malé kamenné </a:t>
            </a:r>
            <a:r>
              <a:rPr lang="cs-CZ" dirty="0" err="1" smtClean="0"/>
              <a:t>v_žky</a:t>
            </a:r>
            <a:r>
              <a:rPr lang="cs-CZ" dirty="0" smtClean="0"/>
              <a:t> vedly dřevěné schody.</a:t>
            </a:r>
          </a:p>
          <a:p>
            <a:pPr marL="0" indent="0">
              <a:buNone/>
            </a:pPr>
            <a:r>
              <a:rPr lang="cs-CZ" dirty="0" smtClean="0"/>
              <a:t>Do malé kamenné v</a:t>
            </a:r>
            <a:r>
              <a:rPr lang="cs-CZ" b="1" i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žky vedly dřevěné schody.</a:t>
            </a:r>
          </a:p>
          <a:p>
            <a:pPr marL="0" indent="0">
              <a:buNone/>
            </a:pPr>
            <a:r>
              <a:rPr lang="cs-CZ" dirty="0" smtClean="0"/>
              <a:t>Na stěně </a:t>
            </a:r>
            <a:r>
              <a:rPr lang="cs-CZ" dirty="0" err="1" smtClean="0"/>
              <a:t>v_sí</a:t>
            </a:r>
            <a:r>
              <a:rPr lang="cs-CZ" dirty="0" smtClean="0"/>
              <a:t> fotografie. </a:t>
            </a:r>
          </a:p>
          <a:p>
            <a:pPr marL="0" indent="0">
              <a:buNone/>
            </a:pPr>
            <a:r>
              <a:rPr lang="cs-CZ" dirty="0" smtClean="0"/>
              <a:t>Na stěně v</a:t>
            </a:r>
            <a:r>
              <a:rPr lang="cs-CZ" b="1" i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sí fotografie.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2725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Obrázky: Nástroje sady Microsoft Office 2011: www.office.microsoft.com</a:t>
            </a:r>
          </a:p>
          <a:p>
            <a:pPr marL="0" indent="0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3425939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427</Words>
  <Application>Microsoft Office PowerPoint</Application>
  <PresentationFormat>Předvádění na obrazovce (4:3)</PresentationFormat>
  <Paragraphs>69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Vyjmenovaná slova V</vt:lpstr>
      <vt:lpstr>Snímek 2</vt:lpstr>
      <vt:lpstr>Vyjmenovaná slova po V</vt:lpstr>
      <vt:lpstr>Rozhodni, zda je i/y správně a proč</vt:lpstr>
      <vt:lpstr>Doplň i/y a odůvodni pravopis</vt:lpstr>
      <vt:lpstr>Snímek 6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V</dc:title>
  <dc:creator>Eva Svobodová</dc:creator>
  <cp:lastModifiedBy>Dum</cp:lastModifiedBy>
  <cp:revision>24</cp:revision>
  <dcterms:created xsi:type="dcterms:W3CDTF">2013-01-20T12:32:36Z</dcterms:created>
  <dcterms:modified xsi:type="dcterms:W3CDTF">2013-03-10T09:01:29Z</dcterms:modified>
</cp:coreProperties>
</file>