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5" r:id="rId3"/>
    <p:sldId id="266" r:id="rId4"/>
    <p:sldId id="256" r:id="rId5"/>
    <p:sldId id="258" r:id="rId6"/>
    <p:sldId id="259" r:id="rId7"/>
    <p:sldId id="260" r:id="rId8"/>
    <p:sldId id="262" r:id="rId9"/>
    <p:sldId id="261" r:id="rId10"/>
    <p:sldId id="263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VY_52_INOVACE_15_Pascalův zákon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Pascalův zákon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A0EA261-A0C6-4D29-A8CC-464A53EC6040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9442D94-71CF-43C8-B644-82E11F71072F}" type="presOf" srcId="{445C7998-7549-48B0-BD68-D4F0167F02E5}" destId="{4D19AB04-24FA-40C2-B203-52AE3D15E171}" srcOrd="1" destOrd="0" presId="urn:microsoft.com/office/officeart/2005/8/layout/target3"/>
    <dgm:cxn modelId="{C6153E4C-EBA6-48D6-A57D-73CA914B54E8}" type="presOf" srcId="{019433A1-1324-4DE1-9E6F-32B851095F74}" destId="{E7297F21-D4FD-4A41-AE58-814D01A6B5E7}" srcOrd="1" destOrd="0" presId="urn:microsoft.com/office/officeart/2005/8/layout/target3"/>
    <dgm:cxn modelId="{099FC9D3-EB5E-432D-BCEA-0382E6D0260B}" type="presOf" srcId="{FBBFC3EA-9D9D-4F3A-BEA6-9C2C0E46BF20}" destId="{832BF48F-0145-4429-9E02-8FCA946CCE9E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DE2AAF9-E811-453E-80F2-0DB8C1B61033}" type="presOf" srcId="{DAEA276B-ECF9-46F6-A7D3-4693B2D32BC4}" destId="{F69A1436-182C-465B-AD7F-FE48E0C090C1}" srcOrd="1" destOrd="0" presId="urn:microsoft.com/office/officeart/2005/8/layout/target3"/>
    <dgm:cxn modelId="{F3ABE35C-B79C-4358-8BE9-ED56C9E3459F}" type="presOf" srcId="{FBBFC3EA-9D9D-4F3A-BEA6-9C2C0E46BF20}" destId="{643EA938-EDE0-4533-ACCC-D2BD6F3A527C}" srcOrd="0" destOrd="0" presId="urn:microsoft.com/office/officeart/2005/8/layout/target3"/>
    <dgm:cxn modelId="{4A260B0C-32B6-470D-A86A-0DB54FED253C}" type="presOf" srcId="{DAEA276B-ECF9-46F6-A7D3-4693B2D32BC4}" destId="{CDED6FE3-AD8F-4ACC-B6B8-710EDDD97598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9AD5D0AD-F506-4367-AB54-BC9431CD437B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E8F4AEA-5A54-4C4A-B144-C04EA0486A13}" type="presOf" srcId="{C73C7642-F245-4585-8F88-243F9FAEF6CA}" destId="{97289DF2-90F4-4EC2-A9FC-633B00BAB610}" srcOrd="0" destOrd="0" presId="urn:microsoft.com/office/officeart/2005/8/layout/target3"/>
    <dgm:cxn modelId="{D33FC91C-470A-4BAF-8BF8-200AFB79BE61}" type="presOf" srcId="{C73C7642-F245-4585-8F88-243F9FAEF6CA}" destId="{AA41A67C-3D3F-4AE9-9E0F-5D7F7BB2E741}" srcOrd="1" destOrd="0" presId="urn:microsoft.com/office/officeart/2005/8/layout/target3"/>
    <dgm:cxn modelId="{D01883A9-BE46-4AC2-8299-63A071DAC283}" type="presOf" srcId="{EBC41103-E2E5-4D48-9B4B-425520D3D098}" destId="{F969C235-9271-4D34-B740-D627A121CAD0}" srcOrd="1" destOrd="0" presId="urn:microsoft.com/office/officeart/2005/8/layout/target3"/>
    <dgm:cxn modelId="{71138E47-D787-4324-A0CC-B4D1615488C8}" type="presOf" srcId="{019433A1-1324-4DE1-9E6F-32B851095F74}" destId="{A3817367-F2BC-482F-8832-FA00B51DCCF3}" srcOrd="0" destOrd="0" presId="urn:microsoft.com/office/officeart/2005/8/layout/target3"/>
    <dgm:cxn modelId="{13F1F9A4-178C-4E79-849A-65048DA48ADA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E8AD6D96-B0C9-4A99-8E47-9242214EAB30}" type="presParOf" srcId="{71045F8C-00FA-488E-A7BD-E2E6753D979D}" destId="{3577EC6B-C980-4F34-8C69-4365E7B8FC8C}" srcOrd="0" destOrd="0" presId="urn:microsoft.com/office/officeart/2005/8/layout/target3"/>
    <dgm:cxn modelId="{DF62EAC0-0C10-4EEC-842E-598CE918D11A}" type="presParOf" srcId="{71045F8C-00FA-488E-A7BD-E2E6753D979D}" destId="{6940EB87-DC1D-4BC3-9408-9AC2E1FFC039}" srcOrd="1" destOrd="0" presId="urn:microsoft.com/office/officeart/2005/8/layout/target3"/>
    <dgm:cxn modelId="{EA4D8302-0AF0-4896-9CB9-AB41506B59EB}" type="presParOf" srcId="{71045F8C-00FA-488E-A7BD-E2E6753D979D}" destId="{BC35EE03-4121-4EF9-923D-7CB6D30D358D}" srcOrd="2" destOrd="0" presId="urn:microsoft.com/office/officeart/2005/8/layout/target3"/>
    <dgm:cxn modelId="{A3EE68C0-CE3F-44A4-808E-2CC66B4E3266}" type="presParOf" srcId="{71045F8C-00FA-488E-A7BD-E2E6753D979D}" destId="{C95EEA27-3CBF-4645-A92D-9D8AF5C1CBFC}" srcOrd="3" destOrd="0" presId="urn:microsoft.com/office/officeart/2005/8/layout/target3"/>
    <dgm:cxn modelId="{0DA2FBE5-1B39-41D2-ADCE-7EF6852DA655}" type="presParOf" srcId="{71045F8C-00FA-488E-A7BD-E2E6753D979D}" destId="{851BB866-B6AE-4566-893F-4C635BA974FC}" srcOrd="4" destOrd="0" presId="urn:microsoft.com/office/officeart/2005/8/layout/target3"/>
    <dgm:cxn modelId="{001C837E-A631-4EB4-9366-9FDFCEFAFE04}" type="presParOf" srcId="{71045F8C-00FA-488E-A7BD-E2E6753D979D}" destId="{643EA938-EDE0-4533-ACCC-D2BD6F3A527C}" srcOrd="5" destOrd="0" presId="urn:microsoft.com/office/officeart/2005/8/layout/target3"/>
    <dgm:cxn modelId="{FCF2EE28-32BC-408F-AC44-23A7E45C3595}" type="presParOf" srcId="{71045F8C-00FA-488E-A7BD-E2E6753D979D}" destId="{92F31B18-D66D-4CC7-89B9-378928DE877D}" srcOrd="6" destOrd="0" presId="urn:microsoft.com/office/officeart/2005/8/layout/target3"/>
    <dgm:cxn modelId="{B11412BF-2284-40E1-ADBE-C6E4772DDCA3}" type="presParOf" srcId="{71045F8C-00FA-488E-A7BD-E2E6753D979D}" destId="{902074E1-B931-4618-97F1-FADBE82E9C3C}" srcOrd="7" destOrd="0" presId="urn:microsoft.com/office/officeart/2005/8/layout/target3"/>
    <dgm:cxn modelId="{2FC02743-2CD1-446A-A529-9ED1F7102EED}" type="presParOf" srcId="{71045F8C-00FA-488E-A7BD-E2E6753D979D}" destId="{A3817367-F2BC-482F-8832-FA00B51DCCF3}" srcOrd="8" destOrd="0" presId="urn:microsoft.com/office/officeart/2005/8/layout/target3"/>
    <dgm:cxn modelId="{025A2681-3EEE-429D-8165-38CF189B3063}" type="presParOf" srcId="{71045F8C-00FA-488E-A7BD-E2E6753D979D}" destId="{626ABFF6-56C8-4386-B662-68EC364EED9D}" srcOrd="9" destOrd="0" presId="urn:microsoft.com/office/officeart/2005/8/layout/target3"/>
    <dgm:cxn modelId="{EAB279F0-BDFB-4812-9D81-ECDC2E5E8570}" type="presParOf" srcId="{71045F8C-00FA-488E-A7BD-E2E6753D979D}" destId="{6DB11F1C-D028-4800-9625-6611CA9DE6D4}" srcOrd="10" destOrd="0" presId="urn:microsoft.com/office/officeart/2005/8/layout/target3"/>
    <dgm:cxn modelId="{863F8FC9-3CA1-4767-96EA-E1820D542F13}" type="presParOf" srcId="{71045F8C-00FA-488E-A7BD-E2E6753D979D}" destId="{CDED6FE3-AD8F-4ACC-B6B8-710EDDD97598}" srcOrd="11" destOrd="0" presId="urn:microsoft.com/office/officeart/2005/8/layout/target3"/>
    <dgm:cxn modelId="{BE2BC148-F8F2-4381-A776-23130672430A}" type="presParOf" srcId="{71045F8C-00FA-488E-A7BD-E2E6753D979D}" destId="{397AC6D7-84A6-4150-958F-83C92D9ACF38}" srcOrd="12" destOrd="0" presId="urn:microsoft.com/office/officeart/2005/8/layout/target3"/>
    <dgm:cxn modelId="{C0163223-5894-4895-8D08-6D5BF6A7AAF7}" type="presParOf" srcId="{71045F8C-00FA-488E-A7BD-E2E6753D979D}" destId="{D7419528-33A6-416D-9E64-B3F7915C5149}" srcOrd="13" destOrd="0" presId="urn:microsoft.com/office/officeart/2005/8/layout/target3"/>
    <dgm:cxn modelId="{2AD9A83B-D6BD-4410-B079-36E52458EA0B}" type="presParOf" srcId="{71045F8C-00FA-488E-A7BD-E2E6753D979D}" destId="{97289DF2-90F4-4EC2-A9FC-633B00BAB610}" srcOrd="14" destOrd="0" presId="urn:microsoft.com/office/officeart/2005/8/layout/target3"/>
    <dgm:cxn modelId="{C027AE50-681A-449F-9B95-EC1E28EF440F}" type="presParOf" srcId="{71045F8C-00FA-488E-A7BD-E2E6753D979D}" destId="{234EBA9D-95B4-4C20-A84E-6F65F1085DC6}" srcOrd="15" destOrd="0" presId="urn:microsoft.com/office/officeart/2005/8/layout/target3"/>
    <dgm:cxn modelId="{0D58879D-81F0-4F7F-8A2C-6426F0DA1D2C}" type="presParOf" srcId="{71045F8C-00FA-488E-A7BD-E2E6753D979D}" destId="{12255512-213F-41DF-90A6-8B4CD74A2B52}" srcOrd="16" destOrd="0" presId="urn:microsoft.com/office/officeart/2005/8/layout/target3"/>
    <dgm:cxn modelId="{5DE08D04-FA50-4E90-A5E9-58D1BBCEC7F0}" type="presParOf" srcId="{71045F8C-00FA-488E-A7BD-E2E6753D979D}" destId="{50C2F88D-8688-44C2-A854-691F34009D3B}" srcOrd="17" destOrd="0" presId="urn:microsoft.com/office/officeart/2005/8/layout/target3"/>
    <dgm:cxn modelId="{D3F10098-0D85-466B-AD30-8103133C0485}" type="presParOf" srcId="{71045F8C-00FA-488E-A7BD-E2E6753D979D}" destId="{4D19AB04-24FA-40C2-B203-52AE3D15E171}" srcOrd="18" destOrd="0" presId="urn:microsoft.com/office/officeart/2005/8/layout/target3"/>
    <dgm:cxn modelId="{B919F862-3008-4161-8658-330E7063D315}" type="presParOf" srcId="{71045F8C-00FA-488E-A7BD-E2E6753D979D}" destId="{832BF48F-0145-4429-9E02-8FCA946CCE9E}" srcOrd="19" destOrd="0" presId="urn:microsoft.com/office/officeart/2005/8/layout/target3"/>
    <dgm:cxn modelId="{FD8660D1-9EB9-44E0-AF83-9473824D7F18}" type="presParOf" srcId="{71045F8C-00FA-488E-A7BD-E2E6753D979D}" destId="{E7297F21-D4FD-4A41-AE58-814D01A6B5E7}" srcOrd="20" destOrd="0" presId="urn:microsoft.com/office/officeart/2005/8/layout/target3"/>
    <dgm:cxn modelId="{B3D337F5-1CDA-4A1D-8700-5EF7CBBC2F26}" type="presParOf" srcId="{71045F8C-00FA-488E-A7BD-E2E6753D979D}" destId="{F69A1436-182C-465B-AD7F-FE48E0C090C1}" srcOrd="21" destOrd="0" presId="urn:microsoft.com/office/officeart/2005/8/layout/target3"/>
    <dgm:cxn modelId="{BC52DD5E-7AAA-4E6C-BC36-CE993EC2A4D8}" type="presParOf" srcId="{71045F8C-00FA-488E-A7BD-E2E6753D979D}" destId="{AA41A67C-3D3F-4AE9-9E0F-5D7F7BB2E741}" srcOrd="22" destOrd="0" presId="urn:microsoft.com/office/officeart/2005/8/layout/target3"/>
    <dgm:cxn modelId="{A1DB26C1-7284-4B39-A0AE-4F73332DBF79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VY_52_INOVACE_15_Pascalův zákon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Pascalův zákon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0116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7010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5116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66311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6152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9194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6123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39584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2810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79402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7009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01D59-91D5-4DC3-B160-CD08D59A492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7AB2F-4C88-4D81-9B4C-F3C4DCE2BEF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1379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30511838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4054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89135351"/>
              </p:ext>
            </p:extLst>
          </p:nvPr>
        </p:nvGraphicFramePr>
        <p:xfrm>
          <a:off x="1524000" y="1397000"/>
          <a:ext cx="6096000" cy="266192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pro interaktivní 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</a:t>
                      </a:r>
                      <a:r>
                        <a:rPr lang="cs-CZ" baseline="0" dirty="0" smtClean="0"/>
                        <a:t> baňka s otvory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</a:t>
                      </a:r>
                      <a:r>
                        <a:rPr lang="cs-CZ" baseline="0" dirty="0" smtClean="0"/>
                        <a:t> a výklad nového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</a:t>
                      </a:r>
                      <a:r>
                        <a:rPr lang="cs-CZ" baseline="0" smtClean="0"/>
                        <a:t>vyzkouší pokusem,  </a:t>
                      </a:r>
                      <a:r>
                        <a:rPr lang="cs-CZ" baseline="0" dirty="0" smtClean="0"/>
                        <a:t>jak se </a:t>
                      </a:r>
                      <a:r>
                        <a:rPr lang="cs-CZ" baseline="0" smtClean="0"/>
                        <a:t>přenáší tlak v kapalině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4722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7.ročník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Pascalův zákon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42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ejsová\AppData\Local\Microsoft\Windows\Temporary Internet Files\Content.IE5\1B2SDQKH\MP90040653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99644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Krejsová\AppData\Local\Microsoft\Windows\Temporary Internet Files\Content.IE5\TK90EAW9\MP90043120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4959" y="3933056"/>
            <a:ext cx="4112418" cy="264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Krejsová\AppData\Local\Microsoft\Windows\Temporary Internet Files\Content.IE5\TK90EAW9\MC9003513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3016"/>
            <a:ext cx="2578629" cy="225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535620" y="687320"/>
            <a:ext cx="46083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Pozorovali jste někdy zavlažování zahrady nebo hřiště zavlažovačem?</a:t>
            </a:r>
            <a:endParaRPr lang="cs-CZ" sz="32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50730" y="518042"/>
            <a:ext cx="4500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vystřikuje voda ze všech otvorů?</a:t>
            </a:r>
            <a:endParaRPr lang="cs-CZ" sz="3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Krejsová\AppData\Local\Microsoft\Windows\Temporary Internet Files\Content.IE5\TK90EAW9\MC9002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88840"/>
            <a:ext cx="368816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971600" y="548680"/>
            <a:ext cx="6788224" cy="4061028"/>
          </a:xfrm>
        </p:spPr>
        <p:txBody>
          <a:bodyPr>
            <a:noAutofit/>
          </a:bodyPr>
          <a:lstStyle/>
          <a:p>
            <a:r>
              <a:rPr lang="cs-CZ" sz="2800" dirty="0" smtClean="0"/>
              <a:t>Voda vystřikuje ze všech otvorů přibližně stejně prudce, směr tlakové síly je kolmé ke stěně nádoby.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 smtClean="0"/>
              <a:t>Z toho usuzujeme, že tlak kapaliny uvnitř nádoby způsobený vnější tlakovou </a:t>
            </a:r>
            <a:r>
              <a:rPr lang="cs-CZ" sz="2800" dirty="0" smtClean="0"/>
              <a:t>silou, </a:t>
            </a:r>
            <a:r>
              <a:rPr lang="cs-CZ" sz="2800" dirty="0" smtClean="0"/>
              <a:t>je ve všech místech kapaliny stejný.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0509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81934" y="777604"/>
            <a:ext cx="6743691" cy="2256104"/>
          </a:xfrm>
        </p:spPr>
        <p:txBody>
          <a:bodyPr/>
          <a:lstStyle/>
          <a:p>
            <a:r>
              <a:rPr lang="cs-CZ" sz="4000" dirty="0"/>
              <a:t>Pascalův </a:t>
            </a:r>
            <a:r>
              <a:rPr lang="cs-CZ" sz="4000" dirty="0" smtClean="0"/>
              <a:t>zákon</a:t>
            </a:r>
            <a:br>
              <a:rPr lang="cs-CZ" sz="40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b="0" dirty="0"/>
              <a:t>t</a:t>
            </a:r>
            <a:r>
              <a:rPr lang="cs-CZ" b="0" dirty="0" smtClean="0"/>
              <a:t>ento </a:t>
            </a:r>
            <a:r>
              <a:rPr lang="cs-CZ" b="0" dirty="0"/>
              <a:t>zákon zformuloval francouzský fyzik </a:t>
            </a:r>
            <a:r>
              <a:rPr lang="cs-CZ" dirty="0" err="1"/>
              <a:t>Blaise</a:t>
            </a:r>
            <a:r>
              <a:rPr lang="cs-CZ" dirty="0"/>
              <a:t> </a:t>
            </a:r>
            <a:r>
              <a:rPr lang="cs-CZ" dirty="0" smtClean="0"/>
              <a:t>Pascal</a:t>
            </a:r>
            <a:r>
              <a:rPr lang="cs-CZ" b="0" dirty="0" smtClean="0"/>
              <a:t/>
            </a:r>
            <a:br>
              <a:rPr lang="cs-CZ" b="0" dirty="0" smtClean="0"/>
            </a:b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65170" y="2506659"/>
            <a:ext cx="4017085" cy="489473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type="body" sz="half" idx="2"/>
          </p:nvPr>
        </p:nvSpPr>
        <p:spPr>
          <a:xfrm>
            <a:off x="611560" y="3035671"/>
            <a:ext cx="4525866" cy="2950105"/>
          </a:xfrm>
        </p:spPr>
        <p:txBody>
          <a:bodyPr>
            <a:noAutofit/>
          </a:bodyPr>
          <a:lstStyle/>
          <a:p>
            <a:r>
              <a:rPr lang="cs-CZ" sz="2800" dirty="0" smtClean="0"/>
              <a:t>Působením vnější tlakové síly kolmo na povrch kapaliny v uzavřené nádobě vznikne ve všech místech kapaliny stejný tlak.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5232620" y="2584423"/>
            <a:ext cx="3122553" cy="2844802"/>
            <a:chOff x="950018" y="1879058"/>
            <a:chExt cx="4407665" cy="4018445"/>
          </a:xfrm>
        </p:grpSpPr>
        <p:grpSp>
          <p:nvGrpSpPr>
            <p:cNvPr id="7" name="Skupina 6"/>
            <p:cNvGrpSpPr/>
            <p:nvPr/>
          </p:nvGrpSpPr>
          <p:grpSpPr>
            <a:xfrm rot="1968179">
              <a:off x="950018" y="2005862"/>
              <a:ext cx="3600400" cy="3891641"/>
              <a:chOff x="2555776" y="1450757"/>
              <a:chExt cx="3600400" cy="3891641"/>
            </a:xfrm>
          </p:grpSpPr>
          <p:sp>
            <p:nvSpPr>
              <p:cNvPr id="9" name="Obdélník 8"/>
              <p:cNvSpPr/>
              <p:nvPr/>
            </p:nvSpPr>
            <p:spPr>
              <a:xfrm rot="1109867">
                <a:off x="4611138" y="1450757"/>
                <a:ext cx="432048" cy="140069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Ovál 9"/>
              <p:cNvSpPr/>
              <p:nvPr/>
            </p:nvSpPr>
            <p:spPr>
              <a:xfrm>
                <a:off x="3491880" y="2548967"/>
                <a:ext cx="1656184" cy="165618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1" name="Přímá spojnice se šipkou 10"/>
              <p:cNvCxnSpPr>
                <a:stCxn id="10" idx="6"/>
              </p:cNvCxnSpPr>
              <p:nvPr/>
            </p:nvCxnSpPr>
            <p:spPr>
              <a:xfrm>
                <a:off x="5148064" y="3377059"/>
                <a:ext cx="1008112" cy="0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se šipkou 11"/>
              <p:cNvCxnSpPr/>
              <p:nvPr/>
            </p:nvCxnSpPr>
            <p:spPr>
              <a:xfrm>
                <a:off x="4853893" y="4002596"/>
                <a:ext cx="598971" cy="792088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nice se šipkou 12"/>
              <p:cNvCxnSpPr/>
              <p:nvPr/>
            </p:nvCxnSpPr>
            <p:spPr>
              <a:xfrm flipH="1">
                <a:off x="2699792" y="3850196"/>
                <a:ext cx="936104" cy="548444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nice se šipkou 13"/>
              <p:cNvCxnSpPr/>
              <p:nvPr/>
            </p:nvCxnSpPr>
            <p:spPr>
              <a:xfrm flipH="1">
                <a:off x="3491880" y="4096749"/>
                <a:ext cx="504056" cy="988435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se šipkou 14"/>
              <p:cNvCxnSpPr/>
              <p:nvPr/>
            </p:nvCxnSpPr>
            <p:spPr>
              <a:xfrm flipH="1">
                <a:off x="4319971" y="4246969"/>
                <a:ext cx="1" cy="1095429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se šipkou 15"/>
              <p:cNvCxnSpPr/>
              <p:nvPr/>
            </p:nvCxnSpPr>
            <p:spPr>
              <a:xfrm flipV="1">
                <a:off x="4891323" y="2140076"/>
                <a:ext cx="818282" cy="626464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se šipkou 16"/>
              <p:cNvCxnSpPr/>
              <p:nvPr/>
            </p:nvCxnSpPr>
            <p:spPr>
              <a:xfrm flipH="1" flipV="1">
                <a:off x="3239852" y="1916832"/>
                <a:ext cx="589846" cy="849708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se šipkou 17"/>
              <p:cNvCxnSpPr/>
              <p:nvPr/>
            </p:nvCxnSpPr>
            <p:spPr>
              <a:xfrm flipH="1" flipV="1">
                <a:off x="4319971" y="1556792"/>
                <a:ext cx="1" cy="1008112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se šipkou 18"/>
              <p:cNvCxnSpPr/>
              <p:nvPr/>
            </p:nvCxnSpPr>
            <p:spPr>
              <a:xfrm flipH="1" flipV="1">
                <a:off x="2555776" y="2989758"/>
                <a:ext cx="997979" cy="223218"/>
              </a:xfrm>
              <a:prstGeom prst="straightConnector1">
                <a:avLst/>
              </a:prstGeom>
              <a:ln w="381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se šipkou 19"/>
              <p:cNvCxnSpPr/>
              <p:nvPr/>
            </p:nvCxnSpPr>
            <p:spPr>
              <a:xfrm flipH="1" flipV="1">
                <a:off x="3649678" y="1756625"/>
                <a:ext cx="360040" cy="864097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se šipkou 20"/>
              <p:cNvCxnSpPr/>
              <p:nvPr/>
            </p:nvCxnSpPr>
            <p:spPr>
              <a:xfrm flipH="1">
                <a:off x="2699793" y="3454465"/>
                <a:ext cx="949885" cy="241489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se šipkou 21"/>
              <p:cNvCxnSpPr/>
              <p:nvPr/>
            </p:nvCxnSpPr>
            <p:spPr>
              <a:xfrm flipH="1" flipV="1">
                <a:off x="2915816" y="2341686"/>
                <a:ext cx="681285" cy="655532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nice se šipkou 22"/>
              <p:cNvCxnSpPr/>
              <p:nvPr/>
            </p:nvCxnSpPr>
            <p:spPr>
              <a:xfrm flipV="1">
                <a:off x="5087801" y="2736513"/>
                <a:ext cx="648072" cy="334827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nice se šipkou 23"/>
              <p:cNvCxnSpPr/>
              <p:nvPr/>
            </p:nvCxnSpPr>
            <p:spPr>
              <a:xfrm>
                <a:off x="5087801" y="3695954"/>
                <a:ext cx="648072" cy="42846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se šipkou 24"/>
              <p:cNvCxnSpPr/>
              <p:nvPr/>
            </p:nvCxnSpPr>
            <p:spPr>
              <a:xfrm>
                <a:off x="4529857" y="4124418"/>
                <a:ext cx="361466" cy="81675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Šipka dolů 7"/>
            <p:cNvSpPr/>
            <p:nvPr/>
          </p:nvSpPr>
          <p:spPr>
            <a:xfrm rot="2979971">
              <a:off x="4537687" y="1707133"/>
              <a:ext cx="648072" cy="991921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87996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280920" cy="151216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200" dirty="0" smtClean="0"/>
              <a:t>V čem se liší přenos tlaku v kapalinách   a v pevných </a:t>
            </a:r>
            <a:r>
              <a:rPr lang="cs-CZ" sz="3200" dirty="0" smtClean="0"/>
              <a:t>látkách?</a:t>
            </a:r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175351" cy="1793167"/>
          </a:xfrm>
        </p:spPr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1083091" y="2830507"/>
            <a:ext cx="2524867" cy="2965014"/>
            <a:chOff x="3419872" y="2810589"/>
            <a:chExt cx="2524867" cy="2965014"/>
          </a:xfrm>
        </p:grpSpPr>
        <p:sp>
          <p:nvSpPr>
            <p:cNvPr id="3" name="Šipka dolů 2"/>
            <p:cNvSpPr/>
            <p:nvPr/>
          </p:nvSpPr>
          <p:spPr>
            <a:xfrm>
              <a:off x="4209956" y="2810589"/>
              <a:ext cx="252028" cy="961576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3419872" y="2924944"/>
              <a:ext cx="2524867" cy="2850659"/>
              <a:chOff x="1259632" y="2810589"/>
              <a:chExt cx="2524867" cy="2850659"/>
            </a:xfrm>
          </p:grpSpPr>
          <p:sp>
            <p:nvSpPr>
              <p:cNvPr id="2" name="Obdélník 1"/>
              <p:cNvSpPr/>
              <p:nvPr/>
            </p:nvSpPr>
            <p:spPr>
              <a:xfrm>
                <a:off x="1259632" y="4797152"/>
                <a:ext cx="2016224" cy="864096"/>
              </a:xfrm>
              <a:prstGeom prst="rect">
                <a:avLst/>
              </a:prstGeom>
              <a:solidFill>
                <a:schemeClr val="accent5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" name="TextovéPole 5"/>
              <p:cNvSpPr txBox="1"/>
              <p:nvPr/>
            </p:nvSpPr>
            <p:spPr>
              <a:xfrm>
                <a:off x="1455650" y="2810589"/>
                <a:ext cx="72008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F</a:t>
                </a:r>
                <a:endParaRPr lang="cs-CZ" sz="4000" b="1" dirty="0"/>
              </a:p>
            </p:txBody>
          </p:sp>
          <p:pic>
            <p:nvPicPr>
              <p:cNvPr id="1027" name="Picture 3" descr="C:\Users\Krejsová\AppData\Local\Microsoft\Windows\Temporary Internet Files\Content.IE5\DL1NC0EJ\MC900432604[1]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 xmlns="">
                      <a14:imgLayer r:embed="rId3">
                        <a14:imgEffect>
                          <a14:brightnessContrast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55927" y="3234794"/>
                <a:ext cx="1828572" cy="18285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9" name="Šipka dolů 8"/>
          <p:cNvSpPr/>
          <p:nvPr/>
        </p:nvSpPr>
        <p:spPr>
          <a:xfrm>
            <a:off x="1873175" y="4996215"/>
            <a:ext cx="252028" cy="52101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 descr="C:\Users\Krejsová\AppData\Local\Microsoft\Windows\Temporary Internet Files\Content.IE5\TK90EAW9\MC9003481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822641" y="764704"/>
            <a:ext cx="1758025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Krejsová\AppData\Local\Microsoft\Windows\Temporary Internet Files\Content.IE5\TK90EAW9\MC9003481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742" y="548681"/>
            <a:ext cx="1474848" cy="64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860032" y="3081436"/>
            <a:ext cx="34379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pevných látkách se tlak přenáší jen ve směru působení síly a v kapalinách se přenáší do všech míst kapaliny.</a:t>
            </a:r>
            <a:endParaRPr lang="cs-CZ" sz="2800" dirty="0"/>
          </a:p>
        </p:txBody>
      </p:sp>
      <p:pic>
        <p:nvPicPr>
          <p:cNvPr id="1026" name="Picture 2" descr="C:\Users\Krejsová\AppData\Local\Microsoft\Windows\Temporary Internet Files\Content.IE5\1WIF3LAY\MC9000897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36912"/>
            <a:ext cx="3240360" cy="396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588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216257" y="1856812"/>
            <a:ext cx="4095882" cy="3728490"/>
            <a:chOff x="2708366" y="1340769"/>
            <a:chExt cx="4095882" cy="3728490"/>
          </a:xfrm>
        </p:grpSpPr>
        <p:grpSp>
          <p:nvGrpSpPr>
            <p:cNvPr id="2" name="Skupina 1"/>
            <p:cNvGrpSpPr/>
            <p:nvPr/>
          </p:nvGrpSpPr>
          <p:grpSpPr>
            <a:xfrm>
              <a:off x="2708366" y="1340769"/>
              <a:ext cx="4095882" cy="3728490"/>
              <a:chOff x="4067944" y="594263"/>
              <a:chExt cx="2736304" cy="2845615"/>
            </a:xfrm>
          </p:grpSpPr>
          <p:grpSp>
            <p:nvGrpSpPr>
              <p:cNvPr id="3" name="Skupina 2"/>
              <p:cNvGrpSpPr/>
              <p:nvPr/>
            </p:nvGrpSpPr>
            <p:grpSpPr>
              <a:xfrm>
                <a:off x="4067944" y="1556792"/>
                <a:ext cx="2736304" cy="1883086"/>
                <a:chOff x="5292080" y="393786"/>
                <a:chExt cx="2016224" cy="1523046"/>
              </a:xfrm>
            </p:grpSpPr>
            <p:sp>
              <p:nvSpPr>
                <p:cNvPr id="5" name="Zaoblený obdélník 4"/>
                <p:cNvSpPr/>
                <p:nvPr/>
              </p:nvSpPr>
              <p:spPr>
                <a:xfrm>
                  <a:off x="5292080" y="980728"/>
                  <a:ext cx="2016224" cy="936104"/>
                </a:xfrm>
                <a:prstGeom prst="roundRect">
                  <a:avLst/>
                </a:prstGeom>
                <a:solidFill>
                  <a:schemeClr val="bg2">
                    <a:lumMod val="7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" name="Obdélník 5"/>
                <p:cNvSpPr/>
                <p:nvPr/>
              </p:nvSpPr>
              <p:spPr>
                <a:xfrm>
                  <a:off x="5976156" y="393786"/>
                  <a:ext cx="648072" cy="576064"/>
                </a:xfrm>
                <a:prstGeom prst="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" name="Obdélník 6"/>
                <p:cNvSpPr/>
                <p:nvPr/>
              </p:nvSpPr>
              <p:spPr>
                <a:xfrm>
                  <a:off x="5976156" y="836712"/>
                  <a:ext cx="648072" cy="144016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4" name="Šipka dolů 3"/>
              <p:cNvSpPr/>
              <p:nvPr/>
            </p:nvSpPr>
            <p:spPr>
              <a:xfrm>
                <a:off x="5244116" y="594263"/>
                <a:ext cx="360040" cy="1508249"/>
              </a:xfrm>
              <a:prstGeom prst="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9" name="Skupina 8"/>
            <p:cNvGrpSpPr/>
            <p:nvPr/>
          </p:nvGrpSpPr>
          <p:grpSpPr>
            <a:xfrm>
              <a:off x="2915815" y="3678517"/>
              <a:ext cx="3528393" cy="1232662"/>
              <a:chOff x="2915815" y="3678517"/>
              <a:chExt cx="3528393" cy="1232662"/>
            </a:xfrm>
          </p:grpSpPr>
          <p:sp>
            <p:nvSpPr>
              <p:cNvPr id="8" name="TextovéPole 7"/>
              <p:cNvSpPr txBox="1"/>
              <p:nvPr/>
            </p:nvSpPr>
            <p:spPr>
              <a:xfrm>
                <a:off x="2915815" y="3710851"/>
                <a:ext cx="7599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.</a:t>
                </a:r>
                <a:r>
                  <a:rPr lang="cs-CZ" sz="3200" b="1" dirty="0" smtClean="0"/>
                  <a:t>A</a:t>
                </a:r>
                <a:endParaRPr lang="cs-CZ" sz="3200" b="1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5724128" y="4064794"/>
                <a:ext cx="72008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/>
                  <a:t>B</a:t>
                </a:r>
                <a:r>
                  <a:rPr lang="cs-CZ" sz="4000" b="1" dirty="0" smtClean="0"/>
                  <a:t>.</a:t>
                </a:r>
                <a:endParaRPr lang="cs-CZ" sz="3200" b="1" dirty="0"/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4576364" y="3678517"/>
                <a:ext cx="64370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.</a:t>
                </a:r>
                <a:r>
                  <a:rPr lang="cs-CZ" sz="3200" b="1" dirty="0" smtClean="0"/>
                  <a:t>C</a:t>
                </a:r>
                <a:endParaRPr lang="cs-CZ" sz="2400" b="1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3675226" y="4203293"/>
                <a:ext cx="106265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/>
                  <a:t>D</a:t>
                </a:r>
                <a:r>
                  <a:rPr lang="cs-CZ" sz="4000" b="1" dirty="0" smtClean="0"/>
                  <a:t>.</a:t>
                </a:r>
                <a:endParaRPr lang="cs-CZ" sz="3200" b="1" dirty="0"/>
              </a:p>
            </p:txBody>
          </p:sp>
        </p:grpSp>
      </p:grpSp>
      <p:sp>
        <p:nvSpPr>
          <p:cNvPr id="14" name="TextovéPole 13"/>
          <p:cNvSpPr txBox="1"/>
          <p:nvPr/>
        </p:nvSpPr>
        <p:spPr>
          <a:xfrm flipH="1">
            <a:off x="3015329" y="323348"/>
            <a:ext cx="61286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Kolmo </a:t>
            </a:r>
            <a:r>
              <a:rPr lang="cs-CZ" sz="2800" dirty="0">
                <a:solidFill>
                  <a:schemeClr val="tx2"/>
                </a:solidFill>
              </a:rPr>
              <a:t>na hladinu vody v nádobě působí píst, jehož plocha má obsah 20 </a:t>
            </a:r>
            <a:r>
              <a:rPr lang="cs-CZ" sz="2800" dirty="0" smtClean="0">
                <a:solidFill>
                  <a:schemeClr val="tx2"/>
                </a:solidFill>
              </a:rPr>
              <a:t>cm</a:t>
            </a:r>
            <a:r>
              <a:rPr lang="cs-CZ" sz="2800" baseline="30000" dirty="0" smtClean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, </a:t>
            </a:r>
            <a:r>
              <a:rPr lang="cs-CZ" sz="2800" dirty="0">
                <a:solidFill>
                  <a:schemeClr val="tx2"/>
                </a:solidFill>
              </a:rPr>
              <a:t>tlakovou silou 8 N. </a:t>
            </a:r>
          </a:p>
          <a:p>
            <a:endParaRPr lang="cs-CZ" sz="2800" dirty="0">
              <a:solidFill>
                <a:schemeClr val="tx2"/>
              </a:solidFill>
            </a:endParaRPr>
          </a:p>
          <a:p>
            <a:pPr marL="514350" indent="-514350">
              <a:buAutoNum type="alphaLcParenR"/>
            </a:pPr>
            <a:r>
              <a:rPr lang="cs-CZ" sz="2800" dirty="0">
                <a:solidFill>
                  <a:schemeClr val="tx2"/>
                </a:solidFill>
              </a:rPr>
              <a:t>Jak velký tlak vzniká ve vodě?</a:t>
            </a:r>
          </a:p>
          <a:p>
            <a:pPr marL="514350" indent="-514350">
              <a:buAutoNum type="alphaLcParenR"/>
            </a:pPr>
            <a:endParaRPr lang="cs-CZ" sz="2800" dirty="0">
              <a:solidFill>
                <a:schemeClr val="tx2"/>
              </a:solidFill>
            </a:endParaRPr>
          </a:p>
          <a:p>
            <a:pPr marL="514350" indent="-514350">
              <a:buAutoNum type="alphaLcParenR"/>
            </a:pPr>
            <a:r>
              <a:rPr lang="cs-CZ" sz="2800" dirty="0">
                <a:solidFill>
                  <a:schemeClr val="tx2"/>
                </a:solidFill>
              </a:rPr>
              <a:t>Jaký je tlak v bodech A, B, C, D     uvnitř kapaliny?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12138" y="2352435"/>
            <a:ext cx="1389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 = 8 N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2138" y="476672"/>
            <a:ext cx="6751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2.</a:t>
            </a: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49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265725" y="2377721"/>
            <a:ext cx="3546628" cy="3012431"/>
            <a:chOff x="2708366" y="1340769"/>
            <a:chExt cx="4095882" cy="3728490"/>
          </a:xfrm>
        </p:grpSpPr>
        <p:grpSp>
          <p:nvGrpSpPr>
            <p:cNvPr id="3" name="Skupina 2"/>
            <p:cNvGrpSpPr/>
            <p:nvPr/>
          </p:nvGrpSpPr>
          <p:grpSpPr>
            <a:xfrm>
              <a:off x="2708366" y="1340769"/>
              <a:ext cx="4095882" cy="3728490"/>
              <a:chOff x="4067944" y="594263"/>
              <a:chExt cx="2736304" cy="2845615"/>
            </a:xfrm>
          </p:grpSpPr>
          <p:grpSp>
            <p:nvGrpSpPr>
              <p:cNvPr id="9" name="Skupina 8"/>
              <p:cNvGrpSpPr/>
              <p:nvPr/>
            </p:nvGrpSpPr>
            <p:grpSpPr>
              <a:xfrm>
                <a:off x="4067944" y="1556792"/>
                <a:ext cx="2736304" cy="1883086"/>
                <a:chOff x="5292080" y="393786"/>
                <a:chExt cx="2016224" cy="1523046"/>
              </a:xfrm>
            </p:grpSpPr>
            <p:sp>
              <p:nvSpPr>
                <p:cNvPr id="11" name="Zaoblený obdélník 10"/>
                <p:cNvSpPr/>
                <p:nvPr/>
              </p:nvSpPr>
              <p:spPr>
                <a:xfrm>
                  <a:off x="5292080" y="980728"/>
                  <a:ext cx="2016224" cy="936104"/>
                </a:xfrm>
                <a:prstGeom prst="roundRect">
                  <a:avLst/>
                </a:prstGeom>
                <a:solidFill>
                  <a:schemeClr val="bg2">
                    <a:lumMod val="7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2" name="Obdélník 11"/>
                <p:cNvSpPr/>
                <p:nvPr/>
              </p:nvSpPr>
              <p:spPr>
                <a:xfrm>
                  <a:off x="5976156" y="393786"/>
                  <a:ext cx="648072" cy="576064"/>
                </a:xfrm>
                <a:prstGeom prst="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5976156" y="836712"/>
                  <a:ext cx="648072" cy="144016"/>
                </a:xfrm>
                <a:prstGeom prst="rect">
                  <a:avLst/>
                </a:prstGeom>
                <a:solidFill>
                  <a:schemeClr val="accent5">
                    <a:lumMod val="5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0" name="Šipka dolů 9"/>
              <p:cNvSpPr/>
              <p:nvPr/>
            </p:nvSpPr>
            <p:spPr>
              <a:xfrm>
                <a:off x="5244116" y="594263"/>
                <a:ext cx="360040" cy="1508249"/>
              </a:xfrm>
              <a:prstGeom prst="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" name="Skupina 3"/>
            <p:cNvGrpSpPr/>
            <p:nvPr/>
          </p:nvGrpSpPr>
          <p:grpSpPr>
            <a:xfrm>
              <a:off x="2915815" y="3678517"/>
              <a:ext cx="3528393" cy="1232662"/>
              <a:chOff x="2915815" y="3678517"/>
              <a:chExt cx="3528393" cy="1232662"/>
            </a:xfrm>
          </p:grpSpPr>
          <p:sp>
            <p:nvSpPr>
              <p:cNvPr id="5" name="TextovéPole 4"/>
              <p:cNvSpPr txBox="1"/>
              <p:nvPr/>
            </p:nvSpPr>
            <p:spPr>
              <a:xfrm>
                <a:off x="2915815" y="3710851"/>
                <a:ext cx="7599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.</a:t>
                </a:r>
                <a:r>
                  <a:rPr lang="cs-CZ" sz="3200" b="1" dirty="0" smtClean="0"/>
                  <a:t>A</a:t>
                </a:r>
                <a:endParaRPr lang="cs-CZ" sz="3200" b="1" dirty="0"/>
              </a:p>
            </p:txBody>
          </p:sp>
          <p:sp>
            <p:nvSpPr>
              <p:cNvPr id="6" name="TextovéPole 5"/>
              <p:cNvSpPr txBox="1"/>
              <p:nvPr/>
            </p:nvSpPr>
            <p:spPr>
              <a:xfrm>
                <a:off x="5724128" y="4064794"/>
                <a:ext cx="72008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/>
                  <a:t>B</a:t>
                </a:r>
                <a:r>
                  <a:rPr lang="cs-CZ" sz="4000" b="1" dirty="0" smtClean="0"/>
                  <a:t>.</a:t>
                </a:r>
                <a:endParaRPr lang="cs-CZ" sz="3200" b="1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4576364" y="3678517"/>
                <a:ext cx="64370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.</a:t>
                </a:r>
                <a:r>
                  <a:rPr lang="cs-CZ" sz="3200" b="1" dirty="0" smtClean="0"/>
                  <a:t>C</a:t>
                </a:r>
                <a:endParaRPr lang="cs-CZ" sz="2400" b="1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3675226" y="4203293"/>
                <a:ext cx="106265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/>
                  <a:t>D</a:t>
                </a:r>
                <a:r>
                  <a:rPr lang="cs-CZ" sz="4000" b="1" dirty="0" smtClean="0"/>
                  <a:t>.</a:t>
                </a:r>
                <a:endParaRPr lang="cs-CZ" sz="3200" b="1" dirty="0"/>
              </a:p>
            </p:txBody>
          </p:sp>
        </p:grpSp>
      </p:grpSp>
      <p:sp>
        <p:nvSpPr>
          <p:cNvPr id="14" name="TextovéPole 13"/>
          <p:cNvSpPr txBox="1"/>
          <p:nvPr/>
        </p:nvSpPr>
        <p:spPr>
          <a:xfrm>
            <a:off x="7267458" y="2652834"/>
            <a:ext cx="1389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 = 8 N</a:t>
            </a:r>
            <a:endParaRPr lang="cs-CZ" sz="28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295806" y="634525"/>
                <a:ext cx="6462437" cy="29529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a)</a:t>
                </a:r>
              </a:p>
              <a:p>
                <a:r>
                  <a:rPr lang="cs-CZ" sz="2800" dirty="0" smtClean="0"/>
                  <a:t>F = 8N</a:t>
                </a:r>
              </a:p>
              <a:p>
                <a:r>
                  <a:rPr lang="cs-CZ" sz="2800" dirty="0" smtClean="0"/>
                  <a:t>S = 20 cm</a:t>
                </a:r>
                <a:r>
                  <a:rPr lang="cs-CZ" sz="2800" baseline="30000" dirty="0" smtClean="0"/>
                  <a:t>2</a:t>
                </a:r>
                <a:r>
                  <a:rPr lang="cs-CZ" sz="2800" dirty="0" smtClean="0"/>
                  <a:t> = 0,002m</a:t>
                </a:r>
                <a:r>
                  <a:rPr lang="cs-CZ" sz="2800" baseline="30000" dirty="0" smtClean="0"/>
                  <a:t>2</a:t>
                </a:r>
              </a:p>
              <a:p>
                <a:r>
                  <a:rPr lang="cs-CZ" sz="2800" u="sng" dirty="0" smtClean="0"/>
                  <a:t>p = ? Pa                                      </a:t>
                </a:r>
              </a:p>
              <a:p>
                <a:r>
                  <a:rPr lang="cs-CZ" sz="2800" dirty="0" smtClean="0"/>
                  <a:t>p = F : S</a:t>
                </a:r>
              </a:p>
              <a:p>
                <a:r>
                  <a:rPr lang="cs-CZ" sz="2800" dirty="0" smtClean="0"/>
                  <a:t>p = 8 : 0,002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0,002 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8000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dirty="0" smtClean="0"/>
                  <a:t>  = </a:t>
                </a:r>
                <a:r>
                  <a:rPr lang="cs-CZ" sz="2800" u="dbl" dirty="0" smtClean="0"/>
                  <a:t>4000 Pa</a:t>
                </a:r>
                <a:endParaRPr lang="cs-CZ" sz="2800" u="dbl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806" y="634525"/>
                <a:ext cx="6462437" cy="295292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2453" t="-2686" b="-6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27657" y="5160967"/>
            <a:ext cx="71755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b)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800" dirty="0" smtClean="0"/>
              <a:t>V bodech A, B, C, D je tlak stejný, 4000 Pa.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19106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</a:p>
          <a:p>
            <a:r>
              <a:rPr lang="cs-CZ" smtClean="0"/>
              <a:t>Ilustrace: </a:t>
            </a:r>
            <a:r>
              <a:rPr lang="cs-CZ" dirty="0" smtClean="0"/>
              <a:t>dílo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6760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777</TotalTime>
  <Words>288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Aerodynamika</vt:lpstr>
      <vt:lpstr>Motiv systému Office</vt:lpstr>
      <vt:lpstr>Snímek 1</vt:lpstr>
      <vt:lpstr>Anotace</vt:lpstr>
      <vt:lpstr>Pascalův zákon</vt:lpstr>
      <vt:lpstr>Snímek 4</vt:lpstr>
      <vt:lpstr>Snímek 5</vt:lpstr>
      <vt:lpstr>Pascalův zákon  tento zákon zformuloval francouzský fyzik Blaise Pascal </vt:lpstr>
      <vt:lpstr>Procvičení</vt:lpstr>
      <vt:lpstr>Snímek 8</vt:lpstr>
      <vt:lpstr>Snímek 9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Pascalův zákon</dc:title>
  <dc:creator>Krejsová</dc:creator>
  <cp:lastModifiedBy>expert</cp:lastModifiedBy>
  <cp:revision>29</cp:revision>
  <dcterms:created xsi:type="dcterms:W3CDTF">2012-03-06T22:14:36Z</dcterms:created>
  <dcterms:modified xsi:type="dcterms:W3CDTF">2012-03-12T16:16:14Z</dcterms:modified>
</cp:coreProperties>
</file>