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1" r:id="rId2"/>
    <p:sldId id="256" r:id="rId3"/>
    <p:sldId id="264" r:id="rId4"/>
    <p:sldId id="257" r:id="rId5"/>
    <p:sldId id="265" r:id="rId6"/>
    <p:sldId id="258" r:id="rId7"/>
    <p:sldId id="259" r:id="rId8"/>
    <p:sldId id="260" r:id="rId9"/>
    <p:sldId id="270" r:id="rId10"/>
    <p:sldId id="267" r:id="rId11"/>
    <p:sldId id="262" r:id="rId12"/>
  </p:sldIdLst>
  <p:sldSz cx="9144000" cy="6858000" type="screen4x3"/>
  <p:notesSz cx="6784975" cy="9929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323C37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7" autoAdjust="0"/>
    <p:restoredTop sz="94660"/>
  </p:normalViewPr>
  <p:slideViewPr>
    <p:cSldViewPr>
      <p:cViewPr varScale="1">
        <p:scale>
          <a:sx n="69" d="100"/>
          <a:sy n="69" d="100"/>
        </p:scale>
        <p:origin x="-1398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00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3338" y="0"/>
            <a:ext cx="294005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5DF9E8-8AB3-4ED5-AFF5-58B28D8B559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09638" y="744538"/>
            <a:ext cx="4965700" cy="37242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7863" y="4716463"/>
            <a:ext cx="5429250" cy="44688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31338"/>
            <a:ext cx="29400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3338" y="9431338"/>
            <a:ext cx="294005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E2D113-EDA3-4629-949D-E5F257D493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22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EE2D113-EDA3-4629-949D-E5F257D493C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1646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078066C-B6EF-424F-9B67-0B31AE077F2E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3ACD37A-F0F7-49E0-BCF3-F89E9D4E848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832961031"/>
              </p:ext>
            </p:extLst>
          </p:nvPr>
        </p:nvGraphicFramePr>
        <p:xfrm>
          <a:off x="857224" y="2357430"/>
          <a:ext cx="7470800" cy="3447370"/>
        </p:xfrm>
        <a:graphic>
          <a:graphicData uri="http://schemas.openxmlformats.org/drawingml/2006/table">
            <a:tbl>
              <a:tblPr/>
              <a:tblGrid>
                <a:gridCol w="2706664"/>
                <a:gridCol w="4764136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VY_32_INOVACE_š03_s01_01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 Úvod do starověku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uvádí žáky 6. ročníku do učiva o starověku. Je určena pro práci s interaktivní tabulí. Bude využita při  výkladu, k zápisu do sešitu a k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závěrečnému procvičení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upevnění nové látky.</a:t>
                      </a: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500042"/>
            <a:ext cx="885202" cy="14842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91129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9" name="Picture 15" descr="C:\Documents and Settings\Administrator\Local Settings\Temporary Internet Files\Content.IE5\NYZTM8MZ\MC9001577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5718" y="2702780"/>
            <a:ext cx="3338868" cy="3251134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Documents and Settings\Administrator\Local Settings\Temporary Internet Files\Content.IE5\7FD8X5NP\MC9001952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95547"/>
            <a:ext cx="3272466" cy="245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Administrator\Local Settings\Temporary Internet Files\Content.IE5\RYMWQXZX\MC9004081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1124744"/>
            <a:ext cx="4638933" cy="2543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980322"/>
            <a:ext cx="8458200" cy="1222375"/>
          </a:xfrm>
        </p:spPr>
        <p:txBody>
          <a:bodyPr>
            <a:normAutofit/>
          </a:bodyPr>
          <a:lstStyle/>
          <a:p>
            <a:r>
              <a:rPr lang="cs-CZ" sz="5400" i="1" dirty="0" smtClean="0"/>
              <a:t>                   Starověk</a:t>
            </a:r>
            <a:endParaRPr lang="cs-CZ" sz="5400" i="1" dirty="0"/>
          </a:p>
        </p:txBody>
      </p:sp>
      <p:pic>
        <p:nvPicPr>
          <p:cNvPr id="1037" name="Picture 13" descr="C:\Program Files\Microsoft Office\MEDIA\CAGCAT10\j0300912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7918" y="3501007"/>
            <a:ext cx="3096344" cy="2938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7768" y="210344"/>
            <a:ext cx="8746232" cy="914400"/>
          </a:xfrm>
          <a:ln>
            <a:noFill/>
          </a:ln>
        </p:spPr>
        <p:txBody>
          <a:bodyPr>
            <a:normAutofit/>
          </a:bodyPr>
          <a:lstStyle/>
          <a:p>
            <a:r>
              <a:rPr lang="cs-CZ" sz="5400" b="1" i="1" dirty="0" smtClean="0">
                <a:solidFill>
                  <a:srgbClr val="323C3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Počátky civilizace</a:t>
            </a:r>
            <a:endParaRPr lang="cs-CZ" sz="5400" b="1" i="1" dirty="0">
              <a:solidFill>
                <a:srgbClr val="323C3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3717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896"/>
          <a:stretch/>
        </p:blipFill>
        <p:spPr bwMode="auto">
          <a:xfrm>
            <a:off x="217950" y="1305770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accent1"/>
            </a:solidFill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Starověké státy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6904223" y="3099107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5840393" y="3531786"/>
            <a:ext cx="171767" cy="5452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076056" y="2726633"/>
            <a:ext cx="342038" cy="605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499993" y="2204864"/>
            <a:ext cx="202306" cy="36004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501704" y="3243123"/>
            <a:ext cx="137157" cy="318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007371" y="2564615"/>
            <a:ext cx="216024" cy="162018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995937" y="3456718"/>
            <a:ext cx="850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Egypt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23848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Mezopotámie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01803" y="4010769"/>
            <a:ext cx="82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Indie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96962" y="3131676"/>
            <a:ext cx="668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Čína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99993" y="1804754"/>
            <a:ext cx="15121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Řecko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460958"/>
            <a:ext cx="623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Řím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11552" y="2037360"/>
            <a:ext cx="1980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60880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civilizace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centralizované státy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místech s rozvinutým zemědělstvím – v místech s příhodnými podmínkami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polečenská dělba práce zemědělci, řemeslníci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přebytky          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vrstvy obyvatel (vládnoucí vrstva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kněží, vojáci)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měst – správa, obchod, kultura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vznik písma</a:t>
            </a: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2491396" y="3665647"/>
            <a:ext cx="1792571" cy="21602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11926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Staroorientální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prvních států v povodí velkých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</a:t>
            </a:r>
          </a:p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Mezopotámie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mezi řekami </a:t>
            </a: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Eufrat a Tigris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 řeky </a:t>
            </a: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Nil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Indie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 </a:t>
            </a: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Indus a Ganga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 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u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řeky </a:t>
            </a:r>
            <a:r>
              <a:rPr lang="cs-CZ" b="1" i="1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 řeka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úrodná </a:t>
            </a:r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vznikala z naplaveného bahna a  jílu z pravidelně se opakujících záplav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241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Dělení starověkých států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u="dottedHeavy" cap="sm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Staroorientální 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Mezopotámie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Egypt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Indie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Čína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  <a:r>
              <a:rPr lang="cs-CZ" b="1" u="dotted" cap="small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Klasické otrokářsk</a:t>
            </a:r>
            <a:r>
              <a:rPr lang="cs-CZ" b="1" cap="small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é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Řecko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Řím</a:t>
            </a:r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1150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Staroorientální - znaky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2970" y="1628800"/>
            <a:ext cx="8686800" cy="4525963"/>
          </a:xfrm>
        </p:spPr>
        <p:txBody>
          <a:bodyPr/>
          <a:lstStyle/>
          <a:p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 = východ 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(latinsky)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půda patří panovníkovi, nebo vesnické občině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ákladní zdroj obživy – zemědělství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panovník je pokládán za boha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7366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Klasické otrokářské státy - znaky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 u moře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ůda je soukromým vlastnictvím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drojem obživy je nejen zemědělství, ale i obchod a řemeslo</a:t>
            </a:r>
          </a:p>
          <a:p>
            <a:r>
              <a:rPr lang="cs-CZ" dirty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ýroba se stává závislou na otrocké pracovní síle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67765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896"/>
          <a:stretch/>
        </p:blipFill>
        <p:spPr bwMode="auto">
          <a:xfrm>
            <a:off x="226951" y="1268760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accent1"/>
            </a:solidFill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na mapě první Starověké státy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 flipV="1">
            <a:off x="6904223" y="3099107"/>
            <a:ext cx="504056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5840393" y="3531786"/>
            <a:ext cx="171767" cy="5452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5076056" y="2726633"/>
            <a:ext cx="342038" cy="6050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H="1">
            <a:off x="4499993" y="2204864"/>
            <a:ext cx="202306" cy="360040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4501704" y="3243123"/>
            <a:ext cx="137157" cy="31831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4007371" y="2564615"/>
            <a:ext cx="216024" cy="162018"/>
          </a:xfrm>
          <a:prstGeom prst="straightConnector1">
            <a:avLst/>
          </a:prstGeom>
          <a:ln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995937" y="3456718"/>
            <a:ext cx="850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Egypt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238488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Mezopotámie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01803" y="4010769"/>
            <a:ext cx="8280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Indie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7296962" y="3131676"/>
            <a:ext cx="668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Čína</a:t>
            </a:r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18236" y="1860745"/>
            <a:ext cx="151216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70C0"/>
                </a:solidFill>
              </a:rPr>
              <a:t>Řecko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91880" y="2460958"/>
            <a:ext cx="6235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Řím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1688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cap="none" dirty="0" smtClean="0"/>
              <a:t>Přiřaď řeky správnému státu</a:t>
            </a:r>
            <a:endParaRPr lang="cs-CZ" cap="non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Indus</a:t>
            </a:r>
          </a:p>
          <a:p>
            <a:r>
              <a:rPr lang="cs-CZ" dirty="0" smtClean="0"/>
              <a:t>Nil</a:t>
            </a:r>
          </a:p>
          <a:p>
            <a:r>
              <a:rPr lang="cs-CZ" dirty="0" smtClean="0"/>
              <a:t>Žlutá řeka</a:t>
            </a:r>
          </a:p>
          <a:p>
            <a:r>
              <a:rPr lang="cs-CZ" dirty="0" smtClean="0"/>
              <a:t>Eufrat</a:t>
            </a:r>
          </a:p>
          <a:p>
            <a:r>
              <a:rPr lang="cs-CZ" dirty="0" smtClean="0"/>
              <a:t>Ganga</a:t>
            </a:r>
          </a:p>
          <a:p>
            <a:r>
              <a:rPr lang="cs-CZ" dirty="0" smtClean="0"/>
              <a:t>Tigris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796136" y="3717032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Egypt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5808687" y="2780928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Indie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5796136" y="1781200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796136" y="4653136"/>
            <a:ext cx="2016224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Čína</a:t>
            </a:r>
            <a:endParaRPr lang="cs-CZ" dirty="0"/>
          </a:p>
        </p:txBody>
      </p:sp>
      <p:cxnSp>
        <p:nvCxnSpPr>
          <p:cNvPr id="9" name="Přímá spojnice se šipkou 8"/>
          <p:cNvCxnSpPr>
            <a:endCxn id="6" idx="1"/>
          </p:cNvCxnSpPr>
          <p:nvPr/>
        </p:nvCxnSpPr>
        <p:spPr>
          <a:xfrm>
            <a:off x="1835696" y="1916832"/>
            <a:ext cx="3972991" cy="11881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1835696" y="3212976"/>
            <a:ext cx="3816424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1560215" y="2344688"/>
            <a:ext cx="4248472" cy="2484276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endCxn id="7" idx="1"/>
          </p:cNvCxnSpPr>
          <p:nvPr/>
        </p:nvCxnSpPr>
        <p:spPr>
          <a:xfrm flipV="1">
            <a:off x="1773436" y="2105236"/>
            <a:ext cx="4022700" cy="1481590"/>
          </a:xfrm>
          <a:prstGeom prst="straightConnector1">
            <a:avLst/>
          </a:prstGeom>
          <a:ln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1187624" y="2469840"/>
            <a:ext cx="4608512" cy="1611796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8" idx="1"/>
          </p:cNvCxnSpPr>
          <p:nvPr/>
        </p:nvCxnSpPr>
        <p:spPr>
          <a:xfrm>
            <a:off x="2411760" y="3104964"/>
            <a:ext cx="3384376" cy="1872208"/>
          </a:xfrm>
          <a:prstGeom prst="straightConnector1">
            <a:avLst/>
          </a:prstGeom>
          <a:ln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169372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1400" dirty="0"/>
              <a:t>RULF, Jan; VÁLKOVÁ, Veronika a kol. </a:t>
            </a:r>
            <a:r>
              <a:rPr lang="cs-CZ" sz="1400" i="1" dirty="0"/>
              <a:t>Dějepis pro VI</a:t>
            </a:r>
            <a:r>
              <a:rPr lang="cs-CZ" sz="1400" i="1" dirty="0" smtClean="0"/>
              <a:t>. r</a:t>
            </a:r>
            <a:r>
              <a:rPr lang="cs-CZ" sz="1400" i="1" dirty="0"/>
              <a:t>. ZŠ- pravěk a starověk</a:t>
            </a:r>
            <a:r>
              <a:rPr lang="cs-CZ" sz="1400" dirty="0"/>
              <a:t>. Praha: SPN- pedagogické nakladatelství, akciová společnost, 2004, ISBN 80-7235-274-1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KOLEKTIV AUTORŮ. </a:t>
            </a:r>
            <a:r>
              <a:rPr lang="cs-CZ" sz="1400" i="1" dirty="0"/>
              <a:t>Dějepis 6, učebnice pro základní školy a víceletá gymnázia</a:t>
            </a:r>
            <a:r>
              <a:rPr lang="cs-CZ" sz="1400" dirty="0"/>
              <a:t>. Plzeň: Fraus, 2007, ISBN 978-80-7238-208-8. </a:t>
            </a:r>
            <a:endParaRPr lang="cs-CZ" sz="1400" dirty="0" smtClean="0"/>
          </a:p>
          <a:p>
            <a:r>
              <a:rPr lang="cs-CZ" sz="1400" dirty="0"/>
              <a:t>www.office.com </a:t>
            </a:r>
            <a:r>
              <a:rPr lang="cs-CZ" sz="1400" dirty="0" smtClean="0"/>
              <a:t>–snímky 2, 3,9</a:t>
            </a:r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220414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375</TotalTime>
  <Words>313</Words>
  <Application>Microsoft Office PowerPoint</Application>
  <PresentationFormat>Předvádění na obrazovce (4:3)</PresentationFormat>
  <Paragraphs>84</Paragraphs>
  <Slides>11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                   Starověk</vt:lpstr>
      <vt:lpstr>Starověké státy</vt:lpstr>
      <vt:lpstr>Počátky civilizace</vt:lpstr>
      <vt:lpstr>Staroorientální státy</vt:lpstr>
      <vt:lpstr>Dělení starověkých států</vt:lpstr>
      <vt:lpstr>Staroorientální - znaky</vt:lpstr>
      <vt:lpstr>Klasické otrokářské státy - znaky</vt:lpstr>
      <vt:lpstr>Označ na mapě první Starověké státy</vt:lpstr>
      <vt:lpstr>Přiřaď řeky správnému státu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Starověk</dc:title>
  <dc:creator>Věra Nídrová</dc:creator>
  <cp:lastModifiedBy>U1</cp:lastModifiedBy>
  <cp:revision>34</cp:revision>
  <cp:lastPrinted>2013-01-03T17:33:07Z</cp:lastPrinted>
  <dcterms:created xsi:type="dcterms:W3CDTF">2013-01-03T16:52:35Z</dcterms:created>
  <dcterms:modified xsi:type="dcterms:W3CDTF">2013-03-10T18:07:18Z</dcterms:modified>
</cp:coreProperties>
</file>