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0" r:id="rId2"/>
    <p:sldId id="256" r:id="rId3"/>
    <p:sldId id="265" r:id="rId4"/>
    <p:sldId id="267" r:id="rId5"/>
    <p:sldId id="257" r:id="rId6"/>
    <p:sldId id="258" r:id="rId7"/>
    <p:sldId id="259" r:id="rId8"/>
    <p:sldId id="262" r:id="rId9"/>
    <p:sldId id="268" r:id="rId10"/>
    <p:sldId id="263" r:id="rId11"/>
    <p:sldId id="26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D3843-8D79-4657-A61D-5263304491BF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6FAD04-A8F6-4210-8BEB-38F2E4390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D3843-8D79-4657-A61D-5263304491BF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F36FAD04-A8F6-4210-8BEB-38F2E4390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D3843-8D79-4657-A61D-5263304491BF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AD04-A8F6-4210-8BEB-38F2E43909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D3843-8D79-4657-A61D-5263304491BF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AD04-A8F6-4210-8BEB-38F2E4390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D3843-8D79-4657-A61D-5263304491BF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F36FAD04-A8F6-4210-8BEB-38F2E43909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D3843-8D79-4657-A61D-5263304491BF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AD04-A8F6-4210-8BEB-38F2E4390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D3843-8D79-4657-A61D-5263304491BF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AD04-A8F6-4210-8BEB-38F2E4390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D3843-8D79-4657-A61D-5263304491BF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AD04-A8F6-4210-8BEB-38F2E4390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D3843-8D79-4657-A61D-5263304491BF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AD04-A8F6-4210-8BEB-38F2E43909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D3843-8D79-4657-A61D-5263304491BF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AD04-A8F6-4210-8BEB-38F2E4390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1D3843-8D79-4657-A61D-5263304491BF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6FAD04-A8F6-4210-8BEB-38F2E439095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1500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D1D3843-8D79-4657-A61D-5263304491BF}" type="datetimeFigureOut">
              <a:rPr lang="cs-CZ" smtClean="0"/>
              <a:pPr/>
              <a:t>10.3.2013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F36FAD04-A8F6-4210-8BEB-38F2E439095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34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xmlns="" val="962230201"/>
              </p:ext>
            </p:extLst>
          </p:nvPr>
        </p:nvGraphicFramePr>
        <p:xfrm>
          <a:off x="857224" y="2357430"/>
          <a:ext cx="7470799" cy="3703402"/>
        </p:xfrm>
        <a:graphic>
          <a:graphicData uri="http://schemas.openxmlformats.org/drawingml/2006/table">
            <a:tbl>
              <a:tblPr/>
              <a:tblGrid>
                <a:gridCol w="2683915"/>
                <a:gridCol w="4786884"/>
              </a:tblGrid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, okres Kladno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Komenského 305,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Zlonice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3406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CZ.1.07/1.4.00/21.3655, Moderní škola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66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materiálu v sadě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i="0" u="none" strike="noStrike" dirty="0" smtClean="0">
                          <a:solidFill>
                            <a:srgbClr val="000000"/>
                          </a:solidFill>
                          <a:effectLst/>
                          <a:latin typeface="Calibri"/>
                        </a:rPr>
                        <a:t>VY_32_INOVACE_š03_s01_02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8575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dějepis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769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(název prezentace)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Nejstarší období Mezopotámie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5719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Věra 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Nídrová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7788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seznamuje žáky 6. ročníku s učivem o starověké Mezopotámii. Je určena pro práci s interaktivní tabulí. Bude využita při  výkladu, k zápisu do sešitu a k závěrečnému opakování a upevnění nové látky.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0769" y="491534"/>
            <a:ext cx="5877495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7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948264" y="504135"/>
            <a:ext cx="1080120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533746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Nejstarší období Mezopotámie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38088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/>
          <p:cNvPicPr>
            <a:picLocks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r="8896"/>
          <a:stretch/>
        </p:blipFill>
        <p:spPr bwMode="auto">
          <a:xfrm>
            <a:off x="467544" y="1319857"/>
            <a:ext cx="8208912" cy="504056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 w="25400" cap="flat" cmpd="sng" algn="ctr">
            <a:solidFill>
              <a:schemeClr val="accent1"/>
            </a:solidFill>
            <a:prstDash val="solid"/>
          </a:ln>
          <a:effectLst>
            <a:reflection blurRad="12700" stA="38000" endPos="28000" dist="5000" dir="5400000" sy="-100000" algn="bl" rotWithShape="0"/>
          </a:effectLst>
          <a:extLst/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pic>
      <p:cxnSp>
        <p:nvCxnSpPr>
          <p:cNvPr id="5" name="Přímá spojnice se šipkou 4"/>
          <p:cNvCxnSpPr/>
          <p:nvPr/>
        </p:nvCxnSpPr>
        <p:spPr>
          <a:xfrm>
            <a:off x="5123603" y="2756265"/>
            <a:ext cx="143658" cy="3600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4788024" y="2301321"/>
            <a:ext cx="15438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1">
                    <a:lumMod val="75000"/>
                  </a:schemeClr>
                </a:solidFill>
              </a:rPr>
              <a:t>Mezopotámie</a:t>
            </a:r>
            <a:endParaRPr lang="cs-CZ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0195" y="2054314"/>
            <a:ext cx="216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.</a:t>
            </a:r>
            <a:endParaRPr lang="cs-CZ" sz="2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1482563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104406" y="548680"/>
            <a:ext cx="5686425" cy="5715000"/>
          </a:xfrm>
          <a:prstGeom prst="rect">
            <a:avLst/>
          </a:prstGeom>
          <a:effectLst>
            <a:softEdge rad="317500"/>
          </a:effectLst>
        </p:spPr>
      </p:pic>
    </p:spTree>
    <p:extLst>
      <p:ext uri="{BB962C8B-B14F-4D97-AF65-F5344CB8AC3E}">
        <p14:creationId xmlns:p14="http://schemas.microsoft.com/office/powerpoint/2010/main" xmlns="" val="32559017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Vznik městských států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esnické občiny – už v pravěku, </a:t>
            </a:r>
            <a:r>
              <a:rPr lang="cs-CZ" dirty="0" smtClean="0"/>
              <a:t>právní </a:t>
            </a:r>
            <a:r>
              <a:rPr lang="cs-CZ" dirty="0" smtClean="0"/>
              <a:t>jednotky, daně ne jednotlivcům,    zodpovědnost za své členy</a:t>
            </a:r>
          </a:p>
          <a:p>
            <a:r>
              <a:rPr lang="cs-CZ" dirty="0" smtClean="0"/>
              <a:t>hospodářská soběstačnost</a:t>
            </a:r>
          </a:p>
          <a:p>
            <a:r>
              <a:rPr lang="cs-CZ" dirty="0" smtClean="0"/>
              <a:t>budování </a:t>
            </a:r>
            <a:r>
              <a:rPr lang="cs-CZ" dirty="0" smtClean="0"/>
              <a:t>opevnění – vznik </a:t>
            </a:r>
            <a:r>
              <a:rPr lang="cs-CZ" dirty="0" smtClean="0"/>
              <a:t>měst 4 000 př.n.l.</a:t>
            </a:r>
          </a:p>
          <a:p>
            <a:r>
              <a:rPr lang="cs-CZ" dirty="0" smtClean="0"/>
              <a:t>3 000 př.n.l. – ovládají města i okolní krajinu </a:t>
            </a:r>
          </a:p>
          <a:p>
            <a:pPr marL="0" indent="0">
              <a:buNone/>
            </a:pPr>
            <a:r>
              <a:rPr lang="cs-CZ" dirty="0" smtClean="0"/>
              <a:t>              první městské státy</a:t>
            </a:r>
          </a:p>
        </p:txBody>
      </p:sp>
      <p:sp>
        <p:nvSpPr>
          <p:cNvPr id="4" name="Šipka doprava 3"/>
          <p:cNvSpPr/>
          <p:nvPr/>
        </p:nvSpPr>
        <p:spPr>
          <a:xfrm>
            <a:off x="683568" y="5142879"/>
            <a:ext cx="792088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861493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764704"/>
            <a:ext cx="8229600" cy="4525963"/>
          </a:xfrm>
        </p:spPr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v jejich čele volení úředníci, nebo rada starších</a:t>
            </a:r>
          </a:p>
          <a:p>
            <a:r>
              <a:rPr lang="cs-CZ" dirty="0" smtClean="0"/>
              <a:t>vzájemné smlouvy, obchod, války</a:t>
            </a:r>
          </a:p>
          <a:p>
            <a:r>
              <a:rPr lang="cs-CZ" dirty="0" smtClean="0"/>
              <a:t>centrem – chrám – velekněz – řídil i hospodářskou činnost</a:t>
            </a:r>
          </a:p>
          <a:p>
            <a:r>
              <a:rPr lang="cs-CZ" dirty="0" smtClean="0"/>
              <a:t>veškerá půda patří chrámu, zde i sklizená úroda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chrámové hospodářství                          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971600" y="4653136"/>
            <a:ext cx="720080" cy="144016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54542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Sumerové 2900-2340 př.n.l.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endParaRPr lang="cs-CZ" dirty="0" smtClean="0"/>
          </a:p>
          <a:p>
            <a:r>
              <a:rPr lang="cs-CZ" dirty="0" smtClean="0"/>
              <a:t>Sumerové ovládají jižní Mezopotámii</a:t>
            </a:r>
          </a:p>
          <a:p>
            <a:r>
              <a:rPr lang="cs-CZ" dirty="0" smtClean="0"/>
              <a:t>volba úředníků- primitivní demokracie</a:t>
            </a:r>
          </a:p>
          <a:p>
            <a:r>
              <a:rPr lang="cs-CZ" dirty="0" smtClean="0"/>
              <a:t>časté boje o nadvládu            </a:t>
            </a:r>
          </a:p>
          <a:p>
            <a:pPr marL="0" indent="0">
              <a:buNone/>
            </a:pPr>
            <a:r>
              <a:rPr lang="cs-CZ" dirty="0" smtClean="0"/>
              <a:t>   význam získávají vojevůdcové             </a:t>
            </a:r>
          </a:p>
          <a:p>
            <a:r>
              <a:rPr lang="cs-CZ" dirty="0" smtClean="0"/>
              <a:t>vznik despocií s vládou králů</a:t>
            </a:r>
          </a:p>
          <a:p>
            <a:r>
              <a:rPr lang="cs-CZ" dirty="0" smtClean="0"/>
              <a:t>půda patří králi           </a:t>
            </a:r>
          </a:p>
          <a:p>
            <a:pPr marL="0" indent="0">
              <a:buNone/>
            </a:pPr>
            <a:r>
              <a:rPr lang="cs-CZ" dirty="0" smtClean="0"/>
              <a:t>   palácové hospodářství</a:t>
            </a:r>
            <a:endParaRPr lang="cs-CZ" dirty="0"/>
          </a:p>
        </p:txBody>
      </p:sp>
      <p:sp>
        <p:nvSpPr>
          <p:cNvPr id="4" name="Šipka doprava 3"/>
          <p:cNvSpPr/>
          <p:nvPr/>
        </p:nvSpPr>
        <p:spPr>
          <a:xfrm>
            <a:off x="4788024" y="3292543"/>
            <a:ext cx="828092" cy="28875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491880" y="4973562"/>
            <a:ext cx="828092" cy="25563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56408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9859" y="2060425"/>
            <a:ext cx="202459" cy="2301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0881" y="3423250"/>
            <a:ext cx="16510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9380" y="3212977"/>
            <a:ext cx="207002" cy="117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027474" y="2803481"/>
            <a:ext cx="143407" cy="1629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30529" y="3474128"/>
            <a:ext cx="154558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4357" y="3687473"/>
            <a:ext cx="16510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ousměrná vodorovná šipka 1"/>
          <p:cNvSpPr/>
          <p:nvPr/>
        </p:nvSpPr>
        <p:spPr>
          <a:xfrm>
            <a:off x="179512" y="4099320"/>
            <a:ext cx="8964488" cy="68381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979712" y="764704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   Časová osa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740352" y="2852936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2013 n.l.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632871" y="3294108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61293" y="2852936"/>
            <a:ext cx="1502395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4 000 př.n.l.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568748" y="2348880"/>
            <a:ext cx="14910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3 000 př</a:t>
            </a:r>
            <a:r>
              <a:rPr lang="cs-CZ" dirty="0"/>
              <a:t>.</a:t>
            </a:r>
            <a:r>
              <a:rPr lang="cs-CZ" dirty="0" smtClean="0"/>
              <a:t>n.l.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188592" y="3063210"/>
            <a:ext cx="15205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2900 př.nl..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90812" y="1680347"/>
            <a:ext cx="15205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2 340 př.nl..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71861" y="4869160"/>
            <a:ext cx="430887" cy="2862322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znik měst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83403" y="4684238"/>
            <a:ext cx="430887" cy="4709237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ěsta ovládají okolí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V="1">
            <a:off x="2335981" y="3920815"/>
            <a:ext cx="913878" cy="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2188593" y="3917435"/>
            <a:ext cx="15205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Sumerové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98344" y="4684238"/>
            <a:ext cx="461665" cy="1708353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měna letopočtu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358807" y="5013175"/>
            <a:ext cx="461665" cy="1401857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oučasnost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44519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49859" y="2060425"/>
            <a:ext cx="202459" cy="23010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0881" y="3423250"/>
            <a:ext cx="16510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19380" y="3212977"/>
            <a:ext cx="207002" cy="1176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2027474" y="2803481"/>
            <a:ext cx="143407" cy="16298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430529" y="3474128"/>
            <a:ext cx="154558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74357" y="3687473"/>
            <a:ext cx="165100" cy="9382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ousměrná vodorovná šipka 1"/>
          <p:cNvSpPr/>
          <p:nvPr/>
        </p:nvSpPr>
        <p:spPr>
          <a:xfrm>
            <a:off x="179512" y="4099320"/>
            <a:ext cx="8964488" cy="683815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979712" y="764704"/>
            <a:ext cx="475252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        Časová osa</a:t>
            </a:r>
            <a:endParaRPr lang="cs-CZ" sz="3200" dirty="0"/>
          </a:p>
        </p:txBody>
      </p:sp>
      <p:sp>
        <p:nvSpPr>
          <p:cNvPr id="7" name="Obdélník 6"/>
          <p:cNvSpPr/>
          <p:nvPr/>
        </p:nvSpPr>
        <p:spPr>
          <a:xfrm>
            <a:off x="7740352" y="2852936"/>
            <a:ext cx="1224136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2013 n.l.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5632871" y="3294108"/>
            <a:ext cx="64807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0.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261293" y="2852936"/>
            <a:ext cx="1502395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4 000 př.n.l.</a:t>
            </a:r>
            <a:endParaRPr lang="cs-CZ" dirty="0"/>
          </a:p>
        </p:txBody>
      </p:sp>
      <p:sp>
        <p:nvSpPr>
          <p:cNvPr id="12" name="Obdélník 11"/>
          <p:cNvSpPr/>
          <p:nvPr/>
        </p:nvSpPr>
        <p:spPr>
          <a:xfrm>
            <a:off x="1568748" y="2348880"/>
            <a:ext cx="1491084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3 000 př</a:t>
            </a:r>
            <a:r>
              <a:rPr lang="cs-CZ" dirty="0"/>
              <a:t>.</a:t>
            </a:r>
            <a:r>
              <a:rPr lang="cs-CZ" dirty="0" smtClean="0"/>
              <a:t>n.l.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2188592" y="3063210"/>
            <a:ext cx="15205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2900 př.nl..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590812" y="1680347"/>
            <a:ext cx="1520552" cy="3600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2 340 př.nl..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171861" y="4869160"/>
            <a:ext cx="430887" cy="2862322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>
                <a:latin typeface="Arial" pitchFamily="34" charset="0"/>
                <a:cs typeface="Arial" pitchFamily="34" charset="0"/>
              </a:rPr>
              <a:t>v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znik měst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83403" y="4684238"/>
            <a:ext cx="430887" cy="4709237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sz="1600" dirty="0">
                <a:latin typeface="Arial" pitchFamily="34" charset="0"/>
                <a:cs typeface="Arial" pitchFamily="34" charset="0"/>
              </a:rPr>
              <a:t>m</a:t>
            </a:r>
            <a:r>
              <a:rPr lang="cs-CZ" sz="1600" dirty="0" smtClean="0">
                <a:latin typeface="Arial" pitchFamily="34" charset="0"/>
                <a:cs typeface="Arial" pitchFamily="34" charset="0"/>
              </a:rPr>
              <a:t>ěsta ovládají okolí</a:t>
            </a:r>
            <a:endParaRPr lang="cs-CZ" sz="16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22" name="Přímá spojnice se šipkou 21"/>
          <p:cNvCxnSpPr/>
          <p:nvPr/>
        </p:nvCxnSpPr>
        <p:spPr>
          <a:xfrm flipV="1">
            <a:off x="2335981" y="3920815"/>
            <a:ext cx="913878" cy="1"/>
          </a:xfrm>
          <a:prstGeom prst="straightConnector1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délník 23"/>
          <p:cNvSpPr/>
          <p:nvPr/>
        </p:nvSpPr>
        <p:spPr>
          <a:xfrm>
            <a:off x="2188593" y="3917435"/>
            <a:ext cx="152055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Sumerové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5798344" y="4684238"/>
            <a:ext cx="461665" cy="1708353"/>
          </a:xfrm>
          <a:prstGeom prst="rect">
            <a:avLst/>
          </a:prstGeom>
          <a:noFill/>
        </p:spPr>
        <p:txBody>
          <a:bodyPr vert="vert" wrap="none" rtlCol="0">
            <a:spAutoFit/>
          </a:bodyPr>
          <a:lstStyle/>
          <a:p>
            <a:r>
              <a:rPr lang="cs-CZ" dirty="0"/>
              <a:t>z</a:t>
            </a:r>
            <a:r>
              <a:rPr lang="cs-CZ" dirty="0" smtClean="0"/>
              <a:t>měna letopočtu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358807" y="5013175"/>
            <a:ext cx="461665" cy="1401857"/>
          </a:xfrm>
          <a:prstGeom prst="rect">
            <a:avLst/>
          </a:prstGeom>
          <a:noFill/>
        </p:spPr>
        <p:txBody>
          <a:bodyPr vert="vert"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oučasnost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68693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8" dur="2000" fill="hold"/>
                                        <p:tgtEl>
                                          <p:spTgt spid="19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9" grpId="0"/>
      <p:bldP spid="24" grpId="0"/>
      <p:bldP spid="25" grpId="0"/>
      <p:bldP spid="2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OznaČ</a:t>
            </a:r>
            <a:r>
              <a:rPr lang="cs-CZ" dirty="0" smtClean="0"/>
              <a:t> správné 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sz="3000" dirty="0" smtClean="0"/>
              <a:t>První městské státy vnikly v Mezopotámii kolem roku 1 000 př.n.l.</a:t>
            </a:r>
            <a:r>
              <a:rPr lang="cs-CZ" sz="3000" b="1" dirty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000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4300" dirty="0" smtClean="0"/>
          </a:p>
          <a:p>
            <a:r>
              <a:rPr lang="cs-CZ" sz="3000" dirty="0" smtClean="0"/>
              <a:t>V době palácového hospodářství patřila půda králi</a:t>
            </a:r>
            <a:r>
              <a:rPr lang="cs-CZ" dirty="0" smtClean="0"/>
              <a:t>.</a:t>
            </a:r>
          </a:p>
          <a:p>
            <a:r>
              <a:rPr lang="cs-CZ" sz="3000" dirty="0" smtClean="0"/>
              <a:t>V době chrámového hospodářství půda patřila rolníkům.</a:t>
            </a:r>
            <a:r>
              <a:rPr lang="cs-CZ" b="1" dirty="0" smtClean="0">
                <a:ln w="1905"/>
                <a:solidFill>
                  <a:srgbClr val="FF0000"/>
                </a:soli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endParaRPr lang="cs-CZ" sz="4300" b="1" dirty="0" smtClean="0">
              <a:ln w="1905"/>
              <a:solidFill>
                <a:srgbClr val="FF0000"/>
              </a:soli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  <a:p>
            <a:r>
              <a:rPr lang="cs-CZ" sz="3000" dirty="0" smtClean="0"/>
              <a:t>Začátkem 3. tisíciletí př.n.l. ovládl jižní Mezopotámii národ Sumerů.</a:t>
            </a:r>
          </a:p>
          <a:p>
            <a:r>
              <a:rPr lang="cs-CZ" sz="3000" dirty="0" smtClean="0"/>
              <a:t>V Sumerských státech vládla primitivní demokracie.</a:t>
            </a:r>
          </a:p>
          <a:p>
            <a:endParaRPr lang="cs-CZ" dirty="0"/>
          </a:p>
        </p:txBody>
      </p:sp>
      <p:pic>
        <p:nvPicPr>
          <p:cNvPr id="1026" name="Picture 2" descr="C:\Documents and Settings\Administrator\Local Settings\Temporary Internet Files\Content.IE5\S251RGV8\MC90043466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742571" y="2592852"/>
            <a:ext cx="483940" cy="554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C:\Documents and Settings\Administrator\Local Settings\Temporary Internet Files\Content.IE5\S251RGV8\MC90043466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189109"/>
            <a:ext cx="483940" cy="554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Documents and Settings\Administrator\Local Settings\Temporary Internet Files\Content.IE5\S251RGV8\MC900434665[1]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6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15816" y="5229200"/>
            <a:ext cx="483940" cy="5549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8" name="Obdélník 7"/>
          <p:cNvSpPr/>
          <p:nvPr/>
        </p:nvSpPr>
        <p:spPr>
          <a:xfrm>
            <a:off x="3663324" y="1669522"/>
            <a:ext cx="4780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x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244760" y="3163281"/>
            <a:ext cx="47801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x</a:t>
            </a:r>
            <a:endParaRPr lang="cs-CZ" sz="5400" b="1" cap="none" spc="0" dirty="0">
              <a:ln w="11430"/>
              <a:solidFill>
                <a:srgbClr val="FF000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47745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1500174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000" dirty="0" smtClean="0"/>
              <a:t>Použité zdroje: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43182"/>
            <a:ext cx="8229600" cy="3482981"/>
          </a:xfrm>
        </p:spPr>
        <p:txBody>
          <a:bodyPr>
            <a:normAutofit/>
          </a:bodyPr>
          <a:lstStyle/>
          <a:p>
            <a:r>
              <a:rPr lang="cs-CZ" sz="1400" dirty="0"/>
              <a:t>RULF, Jan; VÁLKOVÁ, Veronika a kol. </a:t>
            </a:r>
            <a:r>
              <a:rPr lang="cs-CZ" sz="1400" i="1" dirty="0"/>
              <a:t>Dějepis pro VI. r. ZŠ- pravěk a starověk</a:t>
            </a:r>
            <a:r>
              <a:rPr lang="cs-CZ" sz="1400" dirty="0"/>
              <a:t>. Praha: SPN- pedagogické nakladatelství, akciová společnost, 2004, ISBN 80-7235-274-1.</a:t>
            </a:r>
          </a:p>
          <a:p>
            <a:r>
              <a:rPr lang="cs-CZ" sz="1400" dirty="0"/>
              <a:t>KOLEKTIV AUTORŮ. </a:t>
            </a:r>
            <a:r>
              <a:rPr lang="cs-CZ" sz="1400" i="1" dirty="0"/>
              <a:t>Dějepis 6, učebnice pro základní školy a víceletá gymnázia</a:t>
            </a:r>
            <a:r>
              <a:rPr lang="cs-CZ" sz="1400" dirty="0"/>
              <a:t>. Plzeň: Fraus, 2007, ISBN 978-80-7238-208-8</a:t>
            </a:r>
            <a:r>
              <a:rPr lang="cs-CZ" sz="1400" dirty="0" smtClean="0"/>
              <a:t>.</a:t>
            </a:r>
          </a:p>
          <a:p>
            <a:r>
              <a:rPr lang="cs-CZ" sz="1400" dirty="0"/>
              <a:t>www.office.com </a:t>
            </a:r>
            <a:r>
              <a:rPr lang="cs-CZ" sz="1400" dirty="0" smtClean="0"/>
              <a:t>– snímek 3 </a:t>
            </a:r>
          </a:p>
          <a:p>
            <a:r>
              <a:rPr lang="nl-NL" sz="1400" dirty="0"/>
              <a:t>KMUSSER. </a:t>
            </a:r>
            <a:r>
              <a:rPr lang="nl-NL" sz="1400" i="1" dirty="0"/>
              <a:t>wikipedia.org</a:t>
            </a:r>
            <a:r>
              <a:rPr lang="nl-NL" sz="1400" dirty="0"/>
              <a:t> [online]. [cit. 6.3.2013]. Dostupný na WWW: http://cs.wikipedia.org/wiki/Soubor:Tigr-euph.png </a:t>
            </a:r>
            <a:r>
              <a:rPr lang="cs-CZ" sz="1400" dirty="0" smtClean="0"/>
              <a:t>– snímek 4</a:t>
            </a:r>
          </a:p>
          <a:p>
            <a:pPr marL="0" indent="0">
              <a:buNone/>
            </a:pPr>
            <a:endParaRPr lang="cs-CZ" sz="1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89030" y="357166"/>
            <a:ext cx="6083300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1" name="Picture 3" descr="C:\Users\Paja\Documents\Paja\Škola\logo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44384" y="357166"/>
            <a:ext cx="885202" cy="14859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xmlns="" val="7995503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Motiv1</Template>
  <TotalTime>525</TotalTime>
  <Words>403</Words>
  <Application>Microsoft Office PowerPoint</Application>
  <PresentationFormat>Předvádění na obrazovce (4:3)</PresentationFormat>
  <Paragraphs>77</Paragraphs>
  <Slides>11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Motiv1</vt:lpstr>
      <vt:lpstr>Snímek 1</vt:lpstr>
      <vt:lpstr>Nejstarší období Mezopotámie</vt:lpstr>
      <vt:lpstr>Snímek 3</vt:lpstr>
      <vt:lpstr>Snímek 4</vt:lpstr>
      <vt:lpstr>Vznik městských států </vt:lpstr>
      <vt:lpstr>Snímek 6</vt:lpstr>
      <vt:lpstr>Sumerové 2900-2340 př.n.l.</vt:lpstr>
      <vt:lpstr>Snímek 8</vt:lpstr>
      <vt:lpstr>Snímek 9</vt:lpstr>
      <vt:lpstr>OznaČ správné odpovědi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Nejstarší období Mezopotámie</dc:title>
  <dc:creator>Věra Nídrová</dc:creator>
  <cp:lastModifiedBy>U1</cp:lastModifiedBy>
  <cp:revision>27</cp:revision>
  <dcterms:created xsi:type="dcterms:W3CDTF">2013-01-14T17:15:49Z</dcterms:created>
  <dcterms:modified xsi:type="dcterms:W3CDTF">2013-03-10T18:10:14Z</dcterms:modified>
</cp:coreProperties>
</file>