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5"/>
  </p:handoutMasterIdLst>
  <p:sldIdLst>
    <p:sldId id="265" r:id="rId2"/>
    <p:sldId id="267" r:id="rId3"/>
    <p:sldId id="271" r:id="rId4"/>
    <p:sldId id="266" r:id="rId5"/>
    <p:sldId id="257" r:id="rId6"/>
    <p:sldId id="258" r:id="rId7"/>
    <p:sldId id="259" r:id="rId8"/>
    <p:sldId id="260" r:id="rId9"/>
    <p:sldId id="261" r:id="rId10"/>
    <p:sldId id="262" r:id="rId11"/>
    <p:sldId id="268" r:id="rId12"/>
    <p:sldId id="269" r:id="rId13"/>
    <p:sldId id="264" r:id="rId14"/>
  </p:sldIdLst>
  <p:sldSz cx="9144000" cy="6858000" type="screen4x3"/>
  <p:notesSz cx="6784975" cy="9929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2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0156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3249" y="0"/>
            <a:ext cx="2940156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325B7E-0E75-48A6-BE31-489A5B64D62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1599"/>
            <a:ext cx="2940156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3249" y="9431599"/>
            <a:ext cx="2940156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7AB272-B150-4066-A878-47BB0E68F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2587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0D0FE7-1336-42CC-8690-D33B7C00725C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13C877-8EE3-4655-AE5D-787A5B91E53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igr-euph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29110270"/>
              </p:ext>
            </p:extLst>
          </p:nvPr>
        </p:nvGraphicFramePr>
        <p:xfrm>
          <a:off x="857224" y="2288550"/>
          <a:ext cx="7470799" cy="366073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VY_32_INOVACE_š03_s01_03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Život ve starověké Mezopotámii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915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žáky 6. r. ZŠ. Seznámí se s životem v Mezopotámii.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Určeno k výkladu a zápisu do sešitu. Závěrečné doplňovačka slouží k procvičení a zopakování látky. Předpokládá se využití na interaktivní tabuli.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1153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8916" y="511530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29534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2828836"/>
            <a:ext cx="82089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Život ve starověké Mezopotámii</a:t>
            </a:r>
            <a:endParaRPr lang="cs-CZ" sz="5400" b="1" i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68656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96"/>
          <a:stretch/>
        </p:blipFill>
        <p:spPr bwMode="auto">
          <a:xfrm>
            <a:off x="467544" y="1319857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>
            <a:off x="5195432" y="2756265"/>
            <a:ext cx="14365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88024" y="238693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Mezopotámie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26125" y="2020605"/>
            <a:ext cx="2696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873726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8787" y="571500"/>
            <a:ext cx="5686425" cy="5715000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0187937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krajina mezi středním a dolním tokem řek Eufratu a Tigridu</a:t>
            </a:r>
            <a:endParaRPr lang="cs-CZ" dirty="0"/>
          </a:p>
          <a:p>
            <a:r>
              <a:rPr lang="cs-CZ" dirty="0" smtClean="0"/>
              <a:t>Mezopotámie = meziříčí</a:t>
            </a:r>
          </a:p>
          <a:p>
            <a:r>
              <a:rPr lang="cs-CZ" dirty="0" smtClean="0"/>
              <a:t>severní část – náhorní plošina s dostatkem srážek</a:t>
            </a:r>
          </a:p>
          <a:p>
            <a:r>
              <a:rPr lang="cs-CZ" dirty="0" smtClean="0"/>
              <a:t>jižní část – záplavy</a:t>
            </a:r>
          </a:p>
          <a:p>
            <a:r>
              <a:rPr lang="cs-CZ" dirty="0" smtClean="0"/>
              <a:t>chybí přirozené hranice – nájezdy cizích kmenů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42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síť kanálů i odvodňovací zařízení</a:t>
            </a:r>
          </a:p>
          <a:p>
            <a:r>
              <a:rPr lang="cs-CZ" dirty="0" smtClean="0"/>
              <a:t>obilí – ječmen, pšenice, proso a sezam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vinná réva </a:t>
            </a:r>
          </a:p>
          <a:p>
            <a:r>
              <a:rPr lang="cs-CZ" dirty="0" smtClean="0"/>
              <a:t>ovce, </a:t>
            </a:r>
            <a:r>
              <a:rPr lang="cs-CZ" dirty="0" smtClean="0"/>
              <a:t>kozy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prasata</a:t>
            </a:r>
            <a:r>
              <a:rPr lang="cs-CZ" dirty="0" smtClean="0"/>
              <a:t>, mezci a </a:t>
            </a:r>
            <a:r>
              <a:rPr lang="cs-CZ" dirty="0" smtClean="0"/>
              <a:t>osli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 smtClean="0"/>
              <a:t>od r. 1600 př.n.l. i koně</a:t>
            </a:r>
          </a:p>
          <a:p>
            <a:r>
              <a:rPr lang="cs-CZ" dirty="0" smtClean="0"/>
              <a:t>rybolov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771800" y="3630755"/>
            <a:ext cx="1440160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292818" y="3284984"/>
            <a:ext cx="38075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maso, mléko, </a:t>
            </a:r>
            <a:r>
              <a:rPr lang="cs-CZ" sz="3200" dirty="0" smtClean="0"/>
              <a:t>vlna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36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výhodná poloha</a:t>
            </a:r>
          </a:p>
          <a:p>
            <a:r>
              <a:rPr lang="cs-CZ" dirty="0" smtClean="0"/>
              <a:t>nedostatek surovin dovoz i kamene a dřeva</a:t>
            </a:r>
          </a:p>
          <a:p>
            <a:r>
              <a:rPr lang="cs-CZ" dirty="0" smtClean="0"/>
              <a:t> pouze hlína – využití hlíny a rákosu</a:t>
            </a:r>
          </a:p>
          <a:p>
            <a:pPr marL="0" indent="0">
              <a:buNone/>
            </a:pPr>
            <a:r>
              <a:rPr lang="cs-CZ" dirty="0" smtClean="0"/>
              <a:t>     stavba obydlí, psaní rákosem na hliněné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destičky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092280" y="3068960"/>
            <a:ext cx="1008112" cy="0"/>
          </a:xfrm>
          <a:prstGeom prst="straightConnector1">
            <a:avLst/>
          </a:prstGeom>
          <a:ln w="762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827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 Mezopotámii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odívání – plátěná košile</a:t>
            </a:r>
          </a:p>
          <a:p>
            <a:r>
              <a:rPr lang="cs-CZ" dirty="0" smtClean="0"/>
              <a:t>svrchní přepásaný šat</a:t>
            </a:r>
          </a:p>
          <a:p>
            <a:r>
              <a:rPr lang="cs-CZ" dirty="0" smtClean="0"/>
              <a:t>krátká zástěrka  -  použití při práci</a:t>
            </a:r>
          </a:p>
          <a:p>
            <a:r>
              <a:rPr lang="cs-CZ" dirty="0" smtClean="0"/>
              <a:t>chudí  bosi</a:t>
            </a:r>
          </a:p>
          <a:p>
            <a:r>
              <a:rPr lang="cs-CZ" dirty="0" smtClean="0"/>
              <a:t>bohatí sandály a punčocháče</a:t>
            </a:r>
          </a:p>
          <a:p>
            <a:r>
              <a:rPr lang="cs-CZ" dirty="0" smtClean="0"/>
              <a:t>účesy – pečlivě upravené vlasy</a:t>
            </a:r>
          </a:p>
          <a:p>
            <a:r>
              <a:rPr lang="cs-CZ" dirty="0" smtClean="0"/>
              <a:t>šperky, líčidla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251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Bydlení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omy bez oken</a:t>
            </a:r>
          </a:p>
          <a:p>
            <a:r>
              <a:rPr lang="cs-CZ" dirty="0" smtClean="0"/>
              <a:t>obytné místnosti kolem čtvercového dvora</a:t>
            </a:r>
          </a:p>
          <a:p>
            <a:r>
              <a:rPr lang="cs-CZ" dirty="0" smtClean="0"/>
              <a:t>na dvoře pec a studna</a:t>
            </a:r>
          </a:p>
          <a:p>
            <a:r>
              <a:rPr lang="cs-CZ" dirty="0" smtClean="0"/>
              <a:t>patrové domy, pavlač</a:t>
            </a:r>
          </a:p>
          <a:p>
            <a:r>
              <a:rPr lang="cs-CZ" dirty="0" smtClean="0"/>
              <a:t>bohatší vestavěný i záchod</a:t>
            </a:r>
          </a:p>
          <a:p>
            <a:r>
              <a:rPr lang="cs-CZ" dirty="0"/>
              <a:t>v</a:t>
            </a:r>
            <a:r>
              <a:rPr lang="cs-CZ" dirty="0" smtClean="0"/>
              <a:t> přízemí dílny i sklady</a:t>
            </a:r>
          </a:p>
          <a:p>
            <a:r>
              <a:rPr lang="cs-CZ" dirty="0" smtClean="0"/>
              <a:t>rovná střecha – v létě sloužila ke spaní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52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Vzdělávání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u chrámů zřizovány školy – pouze pro chlapce</a:t>
            </a:r>
          </a:p>
          <a:p>
            <a:r>
              <a:rPr lang="cs-CZ" dirty="0" smtClean="0"/>
              <a:t>čtení, psaní, přírodopis, počítání</a:t>
            </a:r>
          </a:p>
          <a:p>
            <a:r>
              <a:rPr lang="cs-CZ" dirty="0" smtClean="0"/>
              <a:t>psaní na hliněné tabulky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škola = dům tabulek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508104" y="3573016"/>
            <a:ext cx="1280016" cy="0"/>
          </a:xfrm>
          <a:prstGeom prst="straightConnector1">
            <a:avLst/>
          </a:prstGeom>
          <a:ln w="762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570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7175021"/>
              </p:ext>
            </p:extLst>
          </p:nvPr>
        </p:nvGraphicFramePr>
        <p:xfrm>
          <a:off x="1619672" y="1268760"/>
          <a:ext cx="4392488" cy="432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88"/>
                <a:gridCol w="720080"/>
                <a:gridCol w="720080"/>
                <a:gridCol w="720080"/>
                <a:gridCol w="648072"/>
                <a:gridCol w="792088"/>
              </a:tblGrid>
              <a:tr h="720080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76200" cap="flat" cmpd="sng" algn="ctr">
                      <a:noFill/>
                      <a:prstDash val="dot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12700" cmpd="sng"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 anchor="b">
                    <a:lnL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8072">
                <a:tc gridSpan="2"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657046"/>
              </p:ext>
            </p:extLst>
          </p:nvPr>
        </p:nvGraphicFramePr>
        <p:xfrm>
          <a:off x="6056416" y="3429000"/>
          <a:ext cx="819397" cy="656112"/>
        </p:xfrm>
        <a:graphic>
          <a:graphicData uri="http://schemas.openxmlformats.org/drawingml/2006/table">
            <a:tbl>
              <a:tblPr/>
              <a:tblGrid>
                <a:gridCol w="819397"/>
              </a:tblGrid>
              <a:tr h="65611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lnL w="76200" cmpd="sng">
                      <a:noFill/>
                      <a:prstDash val="solid"/>
                    </a:lnL>
                    <a:lnR w="76200" cmpd="sng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</a:lnR>
                    <a:lnT w="76200" cmpd="sng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</a:lnT>
                    <a:lnB w="76200" cmpd="sng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292080" y="42210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429309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zvířata chovaná v Mezopotámii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126876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starověký stát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213820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eka v Egyptě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292494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eka v Indii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357301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bezprávný člověk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4941168"/>
            <a:ext cx="3509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ostlina široce využívaná v Mezopotámii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59632" y="40466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Vylušti doplňovačku a vysvětli tajenku: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7451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144396"/>
              </p:ext>
            </p:extLst>
          </p:nvPr>
        </p:nvGraphicFramePr>
        <p:xfrm>
          <a:off x="1619672" y="1268760"/>
          <a:ext cx="4392488" cy="432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88"/>
                <a:gridCol w="720080"/>
                <a:gridCol w="720080"/>
                <a:gridCol w="720080"/>
                <a:gridCol w="648072"/>
                <a:gridCol w="792088"/>
              </a:tblGrid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Y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P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T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76200" cap="flat" cmpd="sng" algn="ctr">
                      <a:noFill/>
                      <a:prstDash val="dot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 rowSpan="2"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12700" cmpd="sng"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 anchor="b">
                    <a:lnL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u="none" strike="noStrike" dirty="0" smtClean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A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A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8072">
                <a:tc gridSpan="2"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O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T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O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u="none" strike="noStrike" dirty="0" smtClean="0">
                          <a:effectLst/>
                        </a:rPr>
                        <a:t>M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Z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C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I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Á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K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O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u="none" strike="noStrike" dirty="0">
                          <a:effectLst/>
                        </a:rPr>
                        <a:t>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>
                    <a:lnL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5996127"/>
              </p:ext>
            </p:extLst>
          </p:nvPr>
        </p:nvGraphicFramePr>
        <p:xfrm>
          <a:off x="6056416" y="3443844"/>
          <a:ext cx="819397" cy="641268"/>
        </p:xfrm>
        <a:graphic>
          <a:graphicData uri="http://schemas.openxmlformats.org/drawingml/2006/table">
            <a:tbl>
              <a:tblPr/>
              <a:tblGrid>
                <a:gridCol w="819397"/>
              </a:tblGrid>
              <a:tr h="641268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anchor="b">
                    <a:lnL w="76200" cmpd="sng">
                      <a:noFill/>
                      <a:prstDash val="solid"/>
                    </a:lnL>
                    <a:lnR w="76200" cmpd="sng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</a:lnR>
                    <a:lnT w="76200" cmpd="sng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</a:lnT>
                    <a:lnB w="76200" cmpd="sng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91680" y="260648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Kontrola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1967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/>
              <a:t>RULF, Jan; VÁLKOVÁ, Veronika a kol. </a:t>
            </a:r>
            <a:r>
              <a:rPr lang="cs-CZ" sz="1200" i="1" dirty="0"/>
              <a:t>Dějepis pro VI. r. ZŠ- pravěk a starověk</a:t>
            </a:r>
            <a:r>
              <a:rPr lang="cs-CZ" sz="1200" dirty="0"/>
              <a:t>. Praha: SPN- pedagogické nakladatelství, akciová společnost, 2004, ISBN 80-7235-274-1.</a:t>
            </a:r>
          </a:p>
          <a:p>
            <a:r>
              <a:rPr lang="cs-CZ" sz="1200" dirty="0"/>
              <a:t>KOLEKTIV AUTORŮ. </a:t>
            </a:r>
            <a:r>
              <a:rPr lang="cs-CZ" sz="1200" i="1" dirty="0"/>
              <a:t>Dějepis 6, učebnice pro základní školy a víceletá gymnázia</a:t>
            </a:r>
            <a:r>
              <a:rPr lang="cs-CZ" sz="1200" dirty="0"/>
              <a:t>. Plzeň: Fraus, 2007, ISBN 978-80-7238-208-8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MUSSER. </a:t>
            </a:r>
            <a:r>
              <a:rPr lang="cs-CZ" sz="1200" i="1" dirty="0"/>
              <a:t>cs.wikipedia.org</a:t>
            </a:r>
            <a:r>
              <a:rPr lang="cs-CZ" sz="1200" dirty="0"/>
              <a:t> [online]. [cit. 30.1.2013]. Dostupný na WWW: http://cs.wikipedia.org/wiki/Soubor:Tigr-euph.png#filehistory 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r>
              <a:rPr lang="cs-CZ" sz="1200" dirty="0"/>
              <a:t>www.office.com – snímek 3 </a:t>
            </a:r>
          </a:p>
          <a:p>
            <a:r>
              <a:rPr lang="nl-NL" sz="1200" dirty="0"/>
              <a:t>KMUSSER. </a:t>
            </a:r>
            <a:r>
              <a:rPr lang="nl-NL" sz="1200" i="1" dirty="0"/>
              <a:t>wikipedia.org</a:t>
            </a:r>
            <a:r>
              <a:rPr lang="nl-NL" sz="1200" dirty="0"/>
              <a:t> [online]. [cit. 6.3.2013]. Dostupný na WWW: </a:t>
            </a:r>
            <a:r>
              <a:rPr lang="nl-NL" sz="1200" dirty="0">
                <a:hlinkClick r:id="rId2"/>
              </a:rPr>
              <a:t>http://</a:t>
            </a:r>
            <a:r>
              <a:rPr lang="nl-NL" sz="1200" dirty="0" smtClean="0">
                <a:hlinkClick r:id="rId2"/>
              </a:rPr>
              <a:t>cs.wikipedia.org/wiki/Soubor:Tigr-euph.png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  snímek č. 4</a:t>
            </a:r>
            <a:r>
              <a:rPr lang="nl-NL" sz="1200" dirty="0" smtClean="0"/>
              <a:t> </a:t>
            </a:r>
            <a:endParaRPr lang="cs-CZ" sz="1200" dirty="0"/>
          </a:p>
          <a:p>
            <a:endParaRPr lang="cs-CZ" sz="1200" dirty="0"/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004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233</TotalTime>
  <Words>448</Words>
  <Application>Microsoft Office PowerPoint</Application>
  <PresentationFormat>Předvádění na obrazovce (4:3)</PresentationFormat>
  <Paragraphs>105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Motiv1</vt:lpstr>
      <vt:lpstr>Prezentace aplikace PowerPoint</vt:lpstr>
      <vt:lpstr>Prezentace aplikace PowerPoint</vt:lpstr>
      <vt:lpstr>Prezentace aplikace PowerPoint</vt:lpstr>
      <vt:lpstr>Prezentace aplikace PowerPoint</vt:lpstr>
      <vt:lpstr>Přírodní podmínky</vt:lpstr>
      <vt:lpstr>Zemědělství</vt:lpstr>
      <vt:lpstr>Obchod</vt:lpstr>
      <vt:lpstr>Život v Mezopotámii</vt:lpstr>
      <vt:lpstr>Bydlení</vt:lpstr>
      <vt:lpstr>Vzdělávání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Mezopotámie</dc:title>
  <dc:creator>Věra Nídrová</dc:creator>
  <cp:lastModifiedBy>Věra Nídrová</cp:lastModifiedBy>
  <cp:revision>31</cp:revision>
  <cp:lastPrinted>2013-01-07T16:32:01Z</cp:lastPrinted>
  <dcterms:created xsi:type="dcterms:W3CDTF">2013-01-07T15:36:48Z</dcterms:created>
  <dcterms:modified xsi:type="dcterms:W3CDTF">2013-03-06T16:34:57Z</dcterms:modified>
</cp:coreProperties>
</file>