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5"/>
  </p:notesMasterIdLst>
  <p:handoutMasterIdLst>
    <p:handoutMasterId r:id="rId16"/>
  </p:handoutMasterIdLst>
  <p:sldIdLst>
    <p:sldId id="273" r:id="rId2"/>
    <p:sldId id="256" r:id="rId3"/>
    <p:sldId id="275" r:id="rId4"/>
    <p:sldId id="257" r:id="rId5"/>
    <p:sldId id="279" r:id="rId6"/>
    <p:sldId id="258" r:id="rId7"/>
    <p:sldId id="280" r:id="rId8"/>
    <p:sldId id="260" r:id="rId9"/>
    <p:sldId id="259" r:id="rId10"/>
    <p:sldId id="263" r:id="rId11"/>
    <p:sldId id="264" r:id="rId12"/>
    <p:sldId id="265" r:id="rId13"/>
    <p:sldId id="261" r:id="rId14"/>
  </p:sldIdLst>
  <p:sldSz cx="9144000" cy="6858000" type="screen4x3"/>
  <p:notesSz cx="6784975" cy="9929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22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0156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3249" y="0"/>
            <a:ext cx="2940156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353EE2-6AF0-4B3A-AE3F-C5A415BF867B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31599"/>
            <a:ext cx="2940156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3249" y="9431599"/>
            <a:ext cx="2940156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F987DF-D781-499C-9657-98BC3472E4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36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00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3338" y="0"/>
            <a:ext cx="29400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0D39EA-74E3-4066-AEF3-4B968A3F0BD5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7863" y="4716463"/>
            <a:ext cx="5429250" cy="44688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31338"/>
            <a:ext cx="29400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3338" y="9431338"/>
            <a:ext cx="29400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75769F-B7B1-4B43-8F92-D1DF32058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73879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5FBBC-904A-41D6-9E0C-136C6A13E19F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8F05D59-732E-46D2-BA6F-BDBAF7207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5FBBC-904A-41D6-9E0C-136C6A13E19F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8F05D59-732E-46D2-BA6F-BDBAF7207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5FBBC-904A-41D6-9E0C-136C6A13E19F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05D59-732E-46D2-BA6F-BDBAF720755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5FBBC-904A-41D6-9E0C-136C6A13E19F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05D59-732E-46D2-BA6F-BDBAF7207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5FBBC-904A-41D6-9E0C-136C6A13E19F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48F05D59-732E-46D2-BA6F-BDBAF720755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5FBBC-904A-41D6-9E0C-136C6A13E19F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05D59-732E-46D2-BA6F-BDBAF7207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5FBBC-904A-41D6-9E0C-136C6A13E19F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05D59-732E-46D2-BA6F-BDBAF7207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5FBBC-904A-41D6-9E0C-136C6A13E19F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05D59-732E-46D2-BA6F-BDBAF7207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5FBBC-904A-41D6-9E0C-136C6A13E19F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05D59-732E-46D2-BA6F-BDBAF7207553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5FBBC-904A-41D6-9E0C-136C6A13E19F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05D59-732E-46D2-BA6F-BDBAF7207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5FBBC-904A-41D6-9E0C-136C6A13E19F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05D59-732E-46D2-BA6F-BDBAF7207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E35FBBC-904A-41D6-9E0C-136C6A13E19F}" type="datetimeFigureOut">
              <a:rPr lang="cs-CZ" smtClean="0"/>
              <a:t>6.3.2013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8F05D59-732E-46D2-BA6F-BDBAF720755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cs.wikipedia.org/wiki/Chammurapiho_z%C3%A1kon%C3%ADk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47710344"/>
              </p:ext>
            </p:extLst>
          </p:nvPr>
        </p:nvGraphicFramePr>
        <p:xfrm>
          <a:off x="857224" y="2357430"/>
          <a:ext cx="7470799" cy="3703402"/>
        </p:xfrm>
        <a:graphic>
          <a:graphicData uri="http://schemas.openxmlformats.org/drawingml/2006/table">
            <a:tbl>
              <a:tblPr/>
              <a:tblGrid>
                <a:gridCol w="2683915"/>
                <a:gridCol w="4786884"/>
              </a:tblGrid>
              <a:tr h="357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ZŠ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okres Kladno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Adresa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Komenského 305,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40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CZ.1.07/1.4.00/21.3655, Moderní škola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6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materiálu v sadě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VY_32_INOVACE_š03_s01_04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dějepis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9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 (název prezentace)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Mezopotámie – Asýrie a Babylónie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Věra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Nídrová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78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popis (anotace)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Prezentace pro 6. ročník. Seznamuje s životem ve starověké Asýrii a Babylonii. Určeno k výkladu a zápisu do sešitu. Závěrečné doplňovací cvičení slouží k procvičení a zopakování látky. Určeno pro práci na interaktivní tabuli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8511" y="500042"/>
            <a:ext cx="5885777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7" name="Picture 3" descr="C:\Users\Paja\Documents\Paja\Škola\logo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8860" y="500042"/>
            <a:ext cx="885202" cy="14859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3672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406" y="548680"/>
            <a:ext cx="5686425" cy="5715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Asýrie a Babylonie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44008" y="2132856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Asýrie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796136" y="4221088"/>
            <a:ext cx="11333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Babylonie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19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96"/>
          <a:stretch/>
        </p:blipFill>
        <p:spPr bwMode="auto">
          <a:xfrm>
            <a:off x="467544" y="1319857"/>
            <a:ext cx="8208912" cy="50405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25400" cap="flat" cmpd="sng" algn="ctr">
            <a:solidFill>
              <a:schemeClr val="accent1"/>
            </a:solidFill>
            <a:prstDash val="solid"/>
          </a:ln>
          <a:effectLst>
            <a:reflection blurRad="12700" stA="38000" endPos="28000" dist="5000" dir="5400000" sy="-100000" algn="bl" rotWithShape="0"/>
          </a:effectLst>
          <a:ex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  <p:cxnSp>
        <p:nvCxnSpPr>
          <p:cNvPr id="5" name="Přímá spojnice se šipkou 4"/>
          <p:cNvCxnSpPr/>
          <p:nvPr/>
        </p:nvCxnSpPr>
        <p:spPr>
          <a:xfrm>
            <a:off x="5195432" y="2756265"/>
            <a:ext cx="143658" cy="360040"/>
          </a:xfrm>
          <a:prstGeom prst="straightConnector1">
            <a:avLst/>
          </a:prstGeom>
          <a:ln w="28575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4572000" y="2301321"/>
            <a:ext cx="1543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Mezopotámie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304743" y="1901212"/>
            <a:ext cx="1440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cs-CZ" sz="4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354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6000" dirty="0" smtClean="0">
                <a:solidFill>
                  <a:schemeClr val="accent1">
                    <a:lumMod val="75000"/>
                  </a:schemeClr>
                </a:solidFill>
              </a:rPr>
              <a:t>Asýrie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b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(20. století – 612 př.n.l.)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20. století př. n.l. nadvláda panovníků města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Aššuru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            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           </a:t>
            </a:r>
          </a:p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obchod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, zakládání osad v Malé Asii</a:t>
            </a:r>
          </a:p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vývoz látek, vlny, olova, a cínu výměnou za zlato, stříbro a měď</a:t>
            </a:r>
          </a:p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největší rozmach v 7. stol. př.n.l. – podmanění sousední Babylonie, dobytí Egypta</a:t>
            </a:r>
          </a:p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Založení města Ninive – knihovna</a:t>
            </a:r>
          </a:p>
        </p:txBody>
      </p:sp>
      <p:sp>
        <p:nvSpPr>
          <p:cNvPr id="4" name="Šipka doprava 3"/>
          <p:cNvSpPr/>
          <p:nvPr/>
        </p:nvSpPr>
        <p:spPr>
          <a:xfrm>
            <a:off x="2097666" y="2392043"/>
            <a:ext cx="936104" cy="45719"/>
          </a:xfrm>
          <a:prstGeom prst="rightArrow">
            <a:avLst/>
          </a:prstGeom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203848" y="2112677"/>
            <a:ext cx="5184576" cy="36004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Asýrie –sever Mezopotámie</a:t>
            </a:r>
            <a:endParaRPr lang="cs-CZ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2658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232567"/>
            <a:ext cx="202459" cy="2301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0881" y="3423250"/>
            <a:ext cx="165100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0529" y="3474128"/>
            <a:ext cx="154558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4357" y="3687473"/>
            <a:ext cx="165100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ousměrná vodorovná šipka 1"/>
          <p:cNvSpPr/>
          <p:nvPr/>
        </p:nvSpPr>
        <p:spPr>
          <a:xfrm>
            <a:off x="179512" y="4099320"/>
            <a:ext cx="8964488" cy="683815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                     7. stol. př.n.l</a:t>
            </a:r>
            <a:r>
              <a:rPr lang="cs-CZ" dirty="0" smtClean="0"/>
              <a:t>.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979712" y="1054879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Časová osa      Asýrie</a:t>
            </a:r>
            <a:endParaRPr lang="cs-CZ" sz="3200" dirty="0"/>
          </a:p>
        </p:txBody>
      </p:sp>
      <p:sp>
        <p:nvSpPr>
          <p:cNvPr id="7" name="Obdélník 6"/>
          <p:cNvSpPr/>
          <p:nvPr/>
        </p:nvSpPr>
        <p:spPr>
          <a:xfrm>
            <a:off x="7818461" y="3114088"/>
            <a:ext cx="122413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2013 n.l.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5632871" y="3294108"/>
            <a:ext cx="64807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2188592" y="3063210"/>
            <a:ext cx="152055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2000 př.nl.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 flipH="1">
            <a:off x="4661756" y="1860367"/>
            <a:ext cx="121260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r>
              <a:rPr lang="cs-CZ" dirty="0" smtClean="0"/>
              <a:t>612 př.n.l</a:t>
            </a:r>
            <a:r>
              <a:rPr lang="cs-CZ" dirty="0"/>
              <a:t>.</a:t>
            </a:r>
          </a:p>
          <a:p>
            <a:pPr algn="ctr"/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390960" y="4684239"/>
            <a:ext cx="923330" cy="1985122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cs-CZ" sz="1600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advláda panovníků</a:t>
            </a:r>
          </a:p>
          <a:p>
            <a:r>
              <a:rPr lang="cs-CZ" sz="1600" dirty="0">
                <a:latin typeface="Arial" pitchFamily="34" charset="0"/>
                <a:cs typeface="Arial" pitchFamily="34" charset="0"/>
              </a:rPr>
              <a:t>m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ěsta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Aššuru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5798344" y="4684238"/>
            <a:ext cx="461665" cy="1708353"/>
          </a:xfrm>
          <a:prstGeom prst="rect">
            <a:avLst/>
          </a:prstGeom>
          <a:noFill/>
        </p:spPr>
        <p:txBody>
          <a:bodyPr vert="vert" wrap="none" rtlCol="0">
            <a:spAutoFit/>
          </a:bodyPr>
          <a:lstStyle/>
          <a:p>
            <a:r>
              <a:rPr lang="cs-CZ" dirty="0"/>
              <a:t>z</a:t>
            </a:r>
            <a:r>
              <a:rPr lang="cs-CZ" dirty="0" smtClean="0"/>
              <a:t>měna letopočtu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8358807" y="5013175"/>
            <a:ext cx="461665" cy="1401857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cs-CZ" dirty="0"/>
              <a:t>s</a:t>
            </a:r>
            <a:r>
              <a:rPr lang="cs-CZ" dirty="0" smtClean="0"/>
              <a:t>oučasnost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582637" y="4625687"/>
            <a:ext cx="738664" cy="2188774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cs-CZ" dirty="0"/>
              <a:t>p</a:t>
            </a:r>
            <a:r>
              <a:rPr lang="cs-CZ" dirty="0" smtClean="0"/>
              <a:t>odmanění Babylonie</a:t>
            </a:r>
          </a:p>
          <a:p>
            <a:r>
              <a:rPr lang="cs-CZ" dirty="0"/>
              <a:t>d</a:t>
            </a:r>
            <a:r>
              <a:rPr lang="cs-CZ" dirty="0" smtClean="0"/>
              <a:t>obytí Egypta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186595" y="4625687"/>
            <a:ext cx="446276" cy="3850767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cs-CZ" sz="1700" dirty="0" smtClean="0"/>
              <a:t>Asýrii dobyla Babylonie</a:t>
            </a:r>
            <a:endParaRPr lang="cs-CZ" sz="1700" dirty="0"/>
          </a:p>
        </p:txBody>
      </p:sp>
    </p:spTree>
    <p:extLst>
      <p:ext uri="{BB962C8B-B14F-4D97-AF65-F5344CB8AC3E}">
        <p14:creationId xmlns:p14="http://schemas.microsoft.com/office/powerpoint/2010/main" val="1585135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3" grpId="0" animBg="1"/>
      <p:bldP spid="15" grpId="0" animBg="1"/>
      <p:bldP spid="19" grpId="0"/>
      <p:bldP spid="26" grpId="0"/>
      <p:bldP spid="8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cs-CZ" sz="5400" dirty="0" smtClean="0">
                <a:solidFill>
                  <a:schemeClr val="accent1">
                    <a:lumMod val="75000"/>
                  </a:schemeClr>
                </a:solidFill>
              </a:rPr>
              <a:t>Babylonie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(1900 -539  př.n.l.</a:t>
            </a:r>
            <a:r>
              <a:rPr lang="cs-CZ" sz="2400" b="1" cap="none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jižní Mezopotámie, název podle města Babylon (území </a:t>
            </a: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dnešního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Iráku)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18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století př.nl. největší rozmach, panovník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Chammurabi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vydání zákoníku – koupě, prodej, manželské vztahy, dědictví, tresty</a:t>
            </a:r>
          </a:p>
          <a:p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Nabukadnezar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II. 598 př.n.l. dobytí Jeruzaléma</a:t>
            </a:r>
          </a:p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539 př.n.l.- bez boje pod perského krále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Kýra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162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6932" y="2320664"/>
            <a:ext cx="190098" cy="20916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2308" y="2709274"/>
            <a:ext cx="180499" cy="20514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4916" y="2272731"/>
            <a:ext cx="202459" cy="2301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7946" y="3474129"/>
            <a:ext cx="182962" cy="10397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0529" y="3474128"/>
            <a:ext cx="154558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4357" y="3687473"/>
            <a:ext cx="165100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ousměrná vodorovná šipka 1"/>
          <p:cNvSpPr/>
          <p:nvPr/>
        </p:nvSpPr>
        <p:spPr>
          <a:xfrm>
            <a:off x="179512" y="4231860"/>
            <a:ext cx="8964488" cy="683815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979712" y="764704"/>
            <a:ext cx="56166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            </a:t>
            </a:r>
          </a:p>
          <a:p>
            <a:r>
              <a:rPr lang="cs-CZ" sz="3200" dirty="0" smtClean="0"/>
              <a:t>     Časová osa    Babylonie </a:t>
            </a:r>
            <a:endParaRPr lang="cs-CZ" sz="3200" dirty="0"/>
          </a:p>
        </p:txBody>
      </p:sp>
      <p:sp>
        <p:nvSpPr>
          <p:cNvPr id="7" name="Obdélník 6"/>
          <p:cNvSpPr/>
          <p:nvPr/>
        </p:nvSpPr>
        <p:spPr>
          <a:xfrm>
            <a:off x="7895740" y="3124366"/>
            <a:ext cx="122413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2013 n.l.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5632871" y="3294108"/>
            <a:ext cx="64807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1575705" y="3063210"/>
            <a:ext cx="152055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1 900 př.nl.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 flipH="1">
            <a:off x="5086776" y="1912691"/>
            <a:ext cx="1429439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r>
              <a:rPr lang="cs-CZ" dirty="0" smtClean="0"/>
              <a:t>539 př.n.l.</a:t>
            </a:r>
          </a:p>
          <a:p>
            <a:pPr algn="ctr"/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118303" y="4740229"/>
            <a:ext cx="400110" cy="2417170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vznik Babylonské říše</a:t>
            </a:r>
            <a:endParaRPr lang="cs-CZ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5859899" y="4915675"/>
            <a:ext cx="400110" cy="1575619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cs-CZ" sz="1400" b="1" dirty="0"/>
              <a:t>z</a:t>
            </a:r>
            <a:r>
              <a:rPr lang="cs-CZ" sz="1400" b="1" dirty="0" smtClean="0"/>
              <a:t>měna letopočtu</a:t>
            </a:r>
            <a:endParaRPr lang="cs-CZ" sz="14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8378930" y="4915676"/>
            <a:ext cx="400110" cy="147691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cs-CZ" sz="1400" b="1" dirty="0"/>
              <a:t>s</a:t>
            </a:r>
            <a:r>
              <a:rPr lang="cs-CZ" sz="1400" b="1" dirty="0" smtClean="0"/>
              <a:t>oučasnost</a:t>
            </a:r>
            <a:endParaRPr lang="cs-CZ" sz="1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93224" y="4783135"/>
            <a:ext cx="400110" cy="2031326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cs-CZ" sz="1400" b="1" dirty="0"/>
              <a:t>d</a:t>
            </a:r>
            <a:r>
              <a:rPr lang="cs-CZ" sz="1400" b="1" dirty="0" smtClean="0"/>
              <a:t>obytí Jeruzaléma</a:t>
            </a:r>
            <a:endParaRPr lang="cs-CZ" sz="1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121236" y="4783135"/>
            <a:ext cx="677108" cy="3416320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cs-CZ" sz="1400" b="1" dirty="0" smtClean="0"/>
              <a:t>Babylon se vzdal</a:t>
            </a:r>
          </a:p>
          <a:p>
            <a:r>
              <a:rPr lang="cs-CZ" dirty="0" smtClean="0"/>
              <a:t> </a:t>
            </a:r>
            <a:r>
              <a:rPr lang="cs-CZ" sz="1400" b="1" dirty="0" smtClean="0"/>
              <a:t>Peršanům</a:t>
            </a:r>
            <a:endParaRPr lang="cs-CZ" sz="1400" b="1" dirty="0"/>
          </a:p>
        </p:txBody>
      </p:sp>
      <p:sp>
        <p:nvSpPr>
          <p:cNvPr id="30" name="Obdélník 29"/>
          <p:cNvSpPr/>
          <p:nvPr/>
        </p:nvSpPr>
        <p:spPr>
          <a:xfrm>
            <a:off x="4025553" y="2320664"/>
            <a:ext cx="131112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598 př. n, l.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2383623" y="4783135"/>
            <a:ext cx="400110" cy="2026152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cs-CZ" sz="1400" b="1" dirty="0" err="1" smtClean="0"/>
              <a:t>Chammurabi</a:t>
            </a:r>
            <a:endParaRPr lang="cs-CZ" sz="1400" b="1" dirty="0" smtClean="0"/>
          </a:p>
        </p:txBody>
      </p:sp>
      <p:sp>
        <p:nvSpPr>
          <p:cNvPr id="18" name="Obdélník 17"/>
          <p:cNvSpPr/>
          <p:nvPr/>
        </p:nvSpPr>
        <p:spPr>
          <a:xfrm>
            <a:off x="1575705" y="1912691"/>
            <a:ext cx="1520552" cy="4079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19.stol.př.nl.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0816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3" grpId="0" animBg="1"/>
      <p:bldP spid="15" grpId="0" animBg="1"/>
      <p:bldP spid="25" grpId="0"/>
      <p:bldP spid="26" grpId="0"/>
      <p:bldP spid="16" grpId="0"/>
      <p:bldP spid="30" grpId="0" animBg="1"/>
      <p:bldP spid="32" grpId="0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Ukázka z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Chammurabiho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zákoníku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7467600" cy="4873752"/>
          </a:xfrm>
        </p:spPr>
        <p:txBody>
          <a:bodyPr>
            <a:noAutofit/>
          </a:bodyPr>
          <a:lstStyle/>
          <a:p>
            <a:r>
              <a:rPr lang="cs-CZ" sz="1600" b="1" i="1" dirty="0" smtClean="0">
                <a:solidFill>
                  <a:schemeClr val="accent1">
                    <a:lumMod val="75000"/>
                  </a:schemeClr>
                </a:solidFill>
              </a:rPr>
              <a:t>16</a:t>
            </a:r>
            <a:r>
              <a:rPr lang="cs-CZ" sz="1600" b="1" i="1" dirty="0">
                <a:solidFill>
                  <a:schemeClr val="accent1">
                    <a:lumMod val="75000"/>
                  </a:schemeClr>
                </a:solidFill>
              </a:rPr>
              <a:t>. Jestliže někdo ukryl ve svém domě buď otroka, nebo otrokyni, uprchlé z paláce nebo nevolníkovi, a na výzvu hlasatele je nevydá, tento majitel domu bude usmrcen</a:t>
            </a:r>
            <a:r>
              <a:rPr lang="cs-CZ" sz="1600" b="1" i="1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cs-CZ" sz="16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1600" b="1" i="1" dirty="0">
                <a:solidFill>
                  <a:schemeClr val="accent1">
                    <a:lumMod val="75000"/>
                  </a:schemeClr>
                </a:solidFill>
              </a:rPr>
              <a:t>22. Jestliže se někdo dopustil loupeže a bude dopaden, tento člověk bude usmrcen</a:t>
            </a:r>
            <a:r>
              <a:rPr lang="cs-CZ" sz="1600" b="1" i="1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cs-CZ" sz="16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1600" b="1" i="1" dirty="0">
                <a:solidFill>
                  <a:schemeClr val="accent1">
                    <a:lumMod val="75000"/>
                  </a:schemeClr>
                </a:solidFill>
              </a:rPr>
              <a:t>109. Jestliže šenkýřka, v jejímž domě se scházeli zločinci, tyto zločince nezadržela a do paláce nepřivedla, bude tato šenkýřka usmrcena</a:t>
            </a:r>
            <a:r>
              <a:rPr lang="cs-CZ" sz="1600" b="1" i="1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cs-CZ" sz="16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1600" b="1" i="1" dirty="0">
                <a:solidFill>
                  <a:schemeClr val="accent1">
                    <a:lumMod val="75000"/>
                  </a:schemeClr>
                </a:solidFill>
              </a:rPr>
              <a:t>195. Jestliže dítě udeřilo svého otce, uříznou mu jeho ruku</a:t>
            </a:r>
            <a:r>
              <a:rPr lang="cs-CZ" sz="1600" b="1" i="1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r>
              <a:rPr lang="cs-CZ" sz="1600" b="1" i="1" dirty="0">
                <a:solidFill>
                  <a:schemeClr val="accent1">
                    <a:lumMod val="75000"/>
                  </a:schemeClr>
                </a:solidFill>
              </a:rPr>
              <a:t>196. Jestliže právoplatný občan vyrazil oko příslušníku plnoprávných občanů, vyrvou mu oko</a:t>
            </a:r>
            <a:r>
              <a:rPr lang="cs-CZ" sz="1600" b="1" i="1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r>
              <a:rPr lang="cs-CZ" sz="1600" b="1" i="1" dirty="0">
                <a:solidFill>
                  <a:schemeClr val="accent1">
                    <a:lumMod val="75000"/>
                  </a:schemeClr>
                </a:solidFill>
              </a:rPr>
              <a:t>197. Jestliže zlomil kost plnoprávného občana, zlomí mu kost</a:t>
            </a:r>
            <a:r>
              <a:rPr lang="cs-CZ" sz="1600" b="1" i="1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r>
              <a:rPr lang="cs-CZ" sz="1600" b="1" i="1" dirty="0">
                <a:solidFill>
                  <a:schemeClr val="accent1">
                    <a:lumMod val="75000"/>
                  </a:schemeClr>
                </a:solidFill>
              </a:rPr>
              <a:t>205. Jestliže otrok jiné osoby udeřil příslušníka třídy plnoprávných občanů ve tvář, uříznou mu ucho</a:t>
            </a:r>
            <a:r>
              <a:rPr lang="cs-CZ" sz="1600" b="1" i="1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r>
              <a:rPr lang="cs-CZ" sz="1600" b="1" i="1" dirty="0">
                <a:solidFill>
                  <a:schemeClr val="accent1">
                    <a:lumMod val="75000"/>
                  </a:schemeClr>
                </a:solidFill>
              </a:rPr>
              <a:t>233. Jestliže stavitel postavil někomu dům a neudělal své dílo pevně a zeď spadne, tento stavitel pevně vystaví tuto zeď ze svých vlastních prostředků.</a:t>
            </a:r>
            <a:endParaRPr lang="cs-CZ" sz="1600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sz="1600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sz="1600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sz="1600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sz="16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531459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309" b="25309"/>
          <a:stretch>
            <a:fillRect/>
          </a:stretch>
        </p:blipFill>
        <p:spPr/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err="1" smtClean="0">
                <a:solidFill>
                  <a:schemeClr val="accent1">
                    <a:lumMod val="75000"/>
                  </a:schemeClr>
                </a:solidFill>
              </a:rPr>
              <a:t>Chammurabiho</a:t>
            </a: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 zákoník</a:t>
            </a:r>
            <a:endParaRPr lang="cs-CZ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6218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Plán města Babylonu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6165" y="1554163"/>
            <a:ext cx="5664069" cy="4525962"/>
          </a:xfrm>
        </p:spPr>
      </p:pic>
    </p:spTree>
    <p:extLst>
      <p:ext uri="{BB962C8B-B14F-4D97-AF65-F5344CB8AC3E}">
        <p14:creationId xmlns:p14="http://schemas.microsoft.com/office/powerpoint/2010/main" val="3386732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Zikkurat</a:t>
            </a: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sz="1400" dirty="0" smtClean="0">
                <a:solidFill>
                  <a:schemeClr val="accent1">
                    <a:lumMod val="75000"/>
                  </a:schemeClr>
                </a:solidFill>
              </a:rPr>
              <a:t>byl </a:t>
            </a:r>
            <a:r>
              <a:rPr lang="cs-CZ" sz="1400" dirty="0">
                <a:solidFill>
                  <a:schemeClr val="accent1">
                    <a:lumMod val="75000"/>
                  </a:schemeClr>
                </a:solidFill>
              </a:rPr>
              <a:t>střediskem uctívání </a:t>
            </a:r>
            <a:r>
              <a:rPr lang="cs-CZ" sz="1400" dirty="0" smtClean="0">
                <a:solidFill>
                  <a:schemeClr val="accent1">
                    <a:lumMod val="75000"/>
                  </a:schemeClr>
                </a:solidFill>
              </a:rPr>
              <a:t>, na </a:t>
            </a:r>
            <a:r>
              <a:rPr lang="cs-CZ" sz="1400" dirty="0">
                <a:solidFill>
                  <a:schemeClr val="accent1">
                    <a:lumMod val="75000"/>
                  </a:schemeClr>
                </a:solidFill>
              </a:rPr>
              <a:t>vrcholku byl chrám</a:t>
            </a:r>
            <a:br>
              <a:rPr lang="cs-CZ" sz="1400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sz="1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cs-CZ" sz="14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sz="1400" dirty="0" smtClean="0"/>
              <a:t> </a:t>
            </a:r>
            <a:endParaRPr lang="cs-CZ" sz="14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400" y="1861344"/>
            <a:ext cx="6197600" cy="3911600"/>
          </a:xfrm>
        </p:spPr>
      </p:pic>
    </p:spTree>
    <p:extLst>
      <p:ext uri="{BB962C8B-B14F-4D97-AF65-F5344CB8AC3E}">
        <p14:creationId xmlns:p14="http://schemas.microsoft.com/office/powerpoint/2010/main" val="20202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Doplňte: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339652"/>
            <a:ext cx="8686800" cy="452596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cs-CZ" dirty="0"/>
          </a:p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Zakládání  _  _ _ _  v Malé Asii.</a:t>
            </a:r>
          </a:p>
          <a:p>
            <a:pPr marL="0" indent="0">
              <a:buNone/>
            </a:pP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Hliněné   </a:t>
            </a:r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_ _ _ _ _ _   .</a:t>
            </a:r>
          </a:p>
          <a:p>
            <a:pPr marL="0" indent="0">
              <a:buNone/>
            </a:pP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Chammurabiho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    _ _ _ _ _ _ _ .</a:t>
            </a:r>
          </a:p>
          <a:p>
            <a:pPr marL="0" indent="0">
              <a:buNone/>
            </a:pP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Nabukadnezar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-  dobytí  J _ _ _ _ _ _ _ _ a.</a:t>
            </a:r>
          </a:p>
          <a:p>
            <a:pPr marL="0" indent="0">
              <a:buNone/>
            </a:pP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539 př.n.l. – podlehnutí P _ _ _ _ _ _m.</a:t>
            </a: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267745" y="1559460"/>
            <a:ext cx="122413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OSAD</a:t>
            </a:r>
            <a:endParaRPr lang="cs-CZ" sz="3200" b="1" cap="none" spc="0" dirty="0">
              <a:ln w="11430"/>
              <a:solidFill>
                <a:srgbClr val="FF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907704" y="2355889"/>
            <a:ext cx="206678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TABULKY</a:t>
            </a:r>
            <a:endParaRPr lang="cs-CZ" sz="32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327152" y="3140968"/>
            <a:ext cx="174996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ZÁKONÍK</a:t>
            </a:r>
            <a:endParaRPr lang="cs-CZ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168895" y="3933056"/>
            <a:ext cx="236757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ERUZALÉM</a:t>
            </a:r>
            <a:endParaRPr lang="cs-CZ" sz="32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158437" y="4879373"/>
            <a:ext cx="193995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ERŠANŮ</a:t>
            </a:r>
            <a:endParaRPr lang="cs-CZ" sz="32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06595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1" build="allAtOnce"/>
      <p:bldP spid="6" grpId="0"/>
      <p:bldP spid="11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32856"/>
            <a:ext cx="7467600" cy="4341096"/>
          </a:xfrm>
        </p:spPr>
        <p:txBody>
          <a:bodyPr>
            <a:normAutofit/>
          </a:bodyPr>
          <a:lstStyle/>
          <a:p>
            <a:endParaRPr lang="cs-CZ" sz="1200" dirty="0" smtClean="0"/>
          </a:p>
          <a:p>
            <a:endParaRPr lang="cs-CZ" sz="1200" dirty="0"/>
          </a:p>
          <a:p>
            <a:r>
              <a:rPr lang="cs-CZ" sz="2000" dirty="0" smtClean="0"/>
              <a:t>POUŽITÉ  ZDROJE</a:t>
            </a:r>
          </a:p>
          <a:p>
            <a:r>
              <a:rPr lang="cs-CZ" sz="1200" dirty="0"/>
              <a:t>RULF, Jan; VÁLKOVÁ, Veronika a kol. </a:t>
            </a:r>
            <a:r>
              <a:rPr lang="cs-CZ" sz="1200" i="1" dirty="0"/>
              <a:t>Dějepis pro VI. r. ZŠ- pravěk a starověk</a:t>
            </a:r>
            <a:r>
              <a:rPr lang="cs-CZ" sz="1200" dirty="0"/>
              <a:t>. Praha: SPN- pedagogické nakladatelství, akciová společnost, 2004, ISBN 80-7235-274-1.</a:t>
            </a:r>
          </a:p>
          <a:p>
            <a:r>
              <a:rPr lang="cs-CZ" sz="1200" dirty="0"/>
              <a:t>KOLEKTIV AUTORŮ. </a:t>
            </a:r>
            <a:r>
              <a:rPr lang="cs-CZ" sz="1200" i="1" dirty="0"/>
              <a:t>Dějepis 6, učebnice pro základní školy a víceletá gymnázia</a:t>
            </a:r>
            <a:r>
              <a:rPr lang="cs-CZ" sz="1200" dirty="0"/>
              <a:t>. Plzeň: Fraus, 2007, ISBN 978-80-7238-208-8</a:t>
            </a:r>
            <a:r>
              <a:rPr lang="cs-CZ" sz="1200" dirty="0" smtClean="0"/>
              <a:t>.</a:t>
            </a:r>
          </a:p>
          <a:p>
            <a:r>
              <a:rPr lang="cs-CZ" sz="1200" dirty="0"/>
              <a:t>www.office.com – snímek 3 </a:t>
            </a:r>
          </a:p>
          <a:p>
            <a:r>
              <a:rPr lang="nl-NL" sz="1200" dirty="0" smtClean="0"/>
              <a:t>KMUSSER</a:t>
            </a:r>
            <a:r>
              <a:rPr lang="nl-NL" sz="1200" dirty="0"/>
              <a:t>. </a:t>
            </a:r>
            <a:r>
              <a:rPr lang="nl-NL" sz="1200" i="1" dirty="0"/>
              <a:t>wikipedia.org</a:t>
            </a:r>
            <a:r>
              <a:rPr lang="nl-NL" sz="1200" dirty="0"/>
              <a:t> [online]. [cit. 6.3.2013]. Dostupný na WWW: http://cs.wikipedia.org/wiki/Soubor:Tigr-euph.png </a:t>
            </a:r>
            <a:r>
              <a:rPr lang="cs-CZ" sz="1200" dirty="0" smtClean="0"/>
              <a:t>  - snímek 2</a:t>
            </a:r>
            <a:endParaRPr lang="cs-CZ" sz="1200" dirty="0"/>
          </a:p>
          <a:p>
            <a:r>
              <a:rPr lang="cs-CZ" sz="1200" dirty="0" smtClean="0"/>
              <a:t>RAMA</a:t>
            </a:r>
            <a:r>
              <a:rPr lang="cs-CZ" sz="1200" dirty="0"/>
              <a:t>. </a:t>
            </a:r>
            <a:r>
              <a:rPr lang="cs-CZ" sz="1200" i="1" dirty="0"/>
              <a:t>Wikipedia.org</a:t>
            </a:r>
            <a:r>
              <a:rPr lang="cs-CZ" sz="1200" dirty="0"/>
              <a:t> [online]. [cit. 20.1.2013]. Dostupný na WWW: </a:t>
            </a:r>
            <a:endParaRPr lang="cs-CZ" sz="1200" dirty="0" smtClean="0"/>
          </a:p>
          <a:p>
            <a:r>
              <a:rPr lang="cs-CZ" sz="1200" dirty="0" smtClean="0"/>
              <a:t>http://cs.wikipedia.org/wiki/Soubor:Code-de-Hammurabi-1.jpg </a:t>
            </a:r>
            <a:r>
              <a:rPr lang="cs-CZ" sz="1200" dirty="0" smtClean="0"/>
              <a:t>  - snímek 9</a:t>
            </a:r>
            <a:endParaRPr lang="cs-CZ" sz="1200" dirty="0" smtClean="0"/>
          </a:p>
          <a:p>
            <a:r>
              <a:rPr lang="cs-CZ" sz="1200" dirty="0" smtClean="0"/>
              <a:t>RADOMIL</a:t>
            </a:r>
            <a:r>
              <a:rPr lang="cs-CZ" sz="1200" dirty="0"/>
              <a:t>. </a:t>
            </a:r>
            <a:r>
              <a:rPr lang="cs-CZ" sz="1200" i="1" dirty="0"/>
              <a:t>Wikipedia.org</a:t>
            </a:r>
            <a:r>
              <a:rPr lang="cs-CZ" sz="1200" dirty="0"/>
              <a:t> [online]. [cit. 20.1.2013]. Dostupný na WWW: http://upload.wikimedia.org/wikipedia/commons/0/04/Plan_of_Babylon_RB.JPG </a:t>
            </a:r>
            <a:r>
              <a:rPr lang="cs-CZ" sz="1200" dirty="0" smtClean="0"/>
              <a:t> - snímek 10</a:t>
            </a:r>
            <a:endParaRPr lang="cs-CZ" sz="1200" dirty="0" smtClean="0"/>
          </a:p>
          <a:p>
            <a:r>
              <a:rPr lang="cs-CZ" sz="1200" dirty="0"/>
              <a:t>ZERESHK. </a:t>
            </a:r>
            <a:r>
              <a:rPr lang="cs-CZ" sz="1200" i="1" dirty="0"/>
              <a:t>cs.wikipedia.org</a:t>
            </a:r>
            <a:r>
              <a:rPr lang="cs-CZ" sz="1200" dirty="0"/>
              <a:t> [online]. [cit. 20.1.2013]. Dostupný na WWW: http://cs.wikipedia.org/wiki/Soubor:Choghazanbil2.jpg </a:t>
            </a:r>
            <a:r>
              <a:rPr lang="cs-CZ" sz="1200" dirty="0" smtClean="0"/>
              <a:t> - snímek 11</a:t>
            </a:r>
          </a:p>
          <a:p>
            <a:r>
              <a:rPr lang="cs-CZ" sz="1200" dirty="0"/>
              <a:t>AUTOR NEUVEDEN. </a:t>
            </a:r>
            <a:r>
              <a:rPr lang="cs-CZ" sz="1200" i="1" dirty="0" err="1"/>
              <a:t>Chammurapiho</a:t>
            </a:r>
            <a:r>
              <a:rPr lang="cs-CZ" sz="1200" i="1" dirty="0"/>
              <a:t> zákoník</a:t>
            </a:r>
            <a:r>
              <a:rPr lang="cs-CZ" sz="1200" dirty="0"/>
              <a:t> [online]. [cit. 6.3.2013]. Dostupný na WWW: </a:t>
            </a:r>
            <a:r>
              <a:rPr lang="cs-CZ" sz="1200" dirty="0">
                <a:hlinkClick r:id="rId2"/>
              </a:rPr>
              <a:t>http://</a:t>
            </a:r>
            <a:r>
              <a:rPr lang="cs-CZ" sz="1200" dirty="0" smtClean="0">
                <a:hlinkClick r:id="rId2"/>
              </a:rPr>
              <a:t>cs.wikipedia.org/wiki/Chammurapiho_z%C3%A1kon%C3%ADk</a:t>
            </a:r>
            <a:r>
              <a:rPr lang="cs-CZ" sz="1200" dirty="0" smtClean="0"/>
              <a:t> - snímek 8</a:t>
            </a:r>
            <a:endParaRPr lang="cs-CZ" sz="1200" dirty="0" smtClean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631599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7" name="Picture 3" descr="C:\Users\Paja\Documents\Paja\Škola\logo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10884" y="631621"/>
            <a:ext cx="885202" cy="148587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76813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1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Motiv1</Template>
  <TotalTime>501</TotalTime>
  <Words>683</Words>
  <Application>Microsoft Office PowerPoint</Application>
  <PresentationFormat>Předvádění na obrazovce (4:3)</PresentationFormat>
  <Paragraphs>108</Paragraphs>
  <Slides>13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Motiv1</vt:lpstr>
      <vt:lpstr>Prezentace aplikace PowerPoint</vt:lpstr>
      <vt:lpstr>Asýrie a Babylonie</vt:lpstr>
      <vt:lpstr>Prezentace aplikace PowerPoint</vt:lpstr>
      <vt:lpstr>Asýrie  (20. století – 612 př.n.l.)</vt:lpstr>
      <vt:lpstr>Prezentace aplikace PowerPoint</vt:lpstr>
      <vt:lpstr>Babylonie (1900 -539  př.n.l..)</vt:lpstr>
      <vt:lpstr>Prezentace aplikace PowerPoint</vt:lpstr>
      <vt:lpstr>Ukázka z Chammurabiho zákoníku</vt:lpstr>
      <vt:lpstr>Chammurabiho zákoník</vt:lpstr>
      <vt:lpstr>Plán města Babylonu</vt:lpstr>
      <vt:lpstr>Zikkurat  byl střediskem uctívání , na vrcholku byl chrám   </vt:lpstr>
      <vt:lpstr>Doplňte: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Asýrie a Babylonie</dc:title>
  <dc:creator>Věra Nídrová</dc:creator>
  <cp:lastModifiedBy>Věra Nídrová</cp:lastModifiedBy>
  <cp:revision>54</cp:revision>
  <cp:lastPrinted>2013-01-16T10:15:00Z</cp:lastPrinted>
  <dcterms:created xsi:type="dcterms:W3CDTF">2013-01-16T09:39:26Z</dcterms:created>
  <dcterms:modified xsi:type="dcterms:W3CDTF">2013-03-06T17:38:37Z</dcterms:modified>
</cp:coreProperties>
</file>