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0" r:id="rId4"/>
    <p:sldId id="259" r:id="rId5"/>
    <p:sldId id="260" r:id="rId6"/>
    <p:sldId id="261" r:id="rId7"/>
    <p:sldId id="262" r:id="rId8"/>
    <p:sldId id="263" r:id="rId9"/>
    <p:sldId id="271" r:id="rId10"/>
    <p:sldId id="264" r:id="rId11"/>
    <p:sldId id="268" r:id="rId12"/>
    <p:sldId id="265" r:id="rId13"/>
    <p:sldId id="266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32906120"/>
              </p:ext>
            </p:extLst>
          </p:nvPr>
        </p:nvGraphicFramePr>
        <p:xfrm>
          <a:off x="857224" y="2288550"/>
          <a:ext cx="7470799" cy="366073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Kultura a vzdělanost ve starověké Mezopotámii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915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 prezentaci se žáci se seznámí s architekturou, sochařstvím, malířstvím a písmem Mezopotámie.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Určeno k výkladu a zápisu do sešitu. Závěrečné doplňovací cvičení slouží k procvičení a zopakování látky. Předpokládá se využití na interaktivní tabuli.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3549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500042"/>
            <a:ext cx="885202" cy="14859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980728"/>
            <a:ext cx="5253975" cy="3861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365105"/>
            <a:ext cx="8515672" cy="1710682"/>
          </a:xfrm>
        </p:spPr>
        <p:txBody>
          <a:bodyPr/>
          <a:lstStyle/>
          <a:p>
            <a:r>
              <a:rPr lang="cs-CZ" dirty="0" smtClean="0"/>
              <a:t>Kultura a vzdělanost ve </a:t>
            </a:r>
            <a:br>
              <a:rPr lang="cs-CZ" dirty="0" smtClean="0"/>
            </a:br>
            <a:r>
              <a:rPr lang="cs-CZ" dirty="0" smtClean="0"/>
              <a:t>starověké Mezopotámii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RYMWQXZX\MC900325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45568"/>
            <a:ext cx="263639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4527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896"/>
          <a:stretch/>
        </p:blipFill>
        <p:spPr bwMode="auto">
          <a:xfrm>
            <a:off x="467544" y="1319857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>
            <a:off x="5123603" y="2756265"/>
            <a:ext cx="14365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72000" y="2320220"/>
            <a:ext cx="154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Mezopotámie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8180" y="20795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.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73726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náboženské představy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/>
              <a:t>vznik </a:t>
            </a:r>
            <a:r>
              <a:rPr lang="cs-CZ" dirty="0"/>
              <a:t>světa podle přání bohů nebes, moře, země a </a:t>
            </a:r>
            <a:r>
              <a:rPr lang="cs-CZ" dirty="0" smtClean="0"/>
              <a:t>vzduchu; </a:t>
            </a:r>
            <a:r>
              <a:rPr lang="cs-CZ" dirty="0"/>
              <a:t>č</a:t>
            </a:r>
            <a:r>
              <a:rPr lang="cs-CZ" dirty="0" smtClean="0"/>
              <a:t>lověk </a:t>
            </a:r>
            <a:r>
              <a:rPr lang="cs-CZ" dirty="0"/>
              <a:t>vytvořen z hlíny, aby bohům </a:t>
            </a:r>
            <a:r>
              <a:rPr lang="cs-CZ" dirty="0" smtClean="0"/>
              <a:t>sloužil; </a:t>
            </a:r>
            <a:r>
              <a:rPr lang="cs-CZ" dirty="0"/>
              <a:t>v</a:t>
            </a:r>
            <a:r>
              <a:rPr lang="cs-CZ" dirty="0" smtClean="0"/>
              <a:t>šechna </a:t>
            </a:r>
            <a:r>
              <a:rPr lang="cs-CZ" dirty="0"/>
              <a:t>jeho činnost řízena </a:t>
            </a:r>
            <a:r>
              <a:rPr lang="cs-CZ" dirty="0" smtClean="0"/>
              <a:t>bohy</a:t>
            </a:r>
            <a:endParaRPr lang="cs-CZ" dirty="0"/>
          </a:p>
          <a:p>
            <a:r>
              <a:rPr lang="cs-CZ" dirty="0" smtClean="0"/>
              <a:t>m</a:t>
            </a:r>
            <a:r>
              <a:rPr lang="cs-CZ" dirty="0" smtClean="0"/>
              <a:t>nohobožství – </a:t>
            </a:r>
            <a:r>
              <a:rPr lang="cs-CZ" dirty="0" smtClean="0"/>
              <a:t>polyteismus</a:t>
            </a:r>
          </a:p>
          <a:p>
            <a:r>
              <a:rPr lang="cs-CZ" dirty="0" smtClean="0"/>
              <a:t>velký vliv kněží i za vlády králů</a:t>
            </a:r>
          </a:p>
          <a:p>
            <a:r>
              <a:rPr lang="cs-CZ" dirty="0" err="1" smtClean="0"/>
              <a:t>Nippur</a:t>
            </a:r>
            <a:r>
              <a:rPr lang="cs-CZ" dirty="0" smtClean="0"/>
              <a:t> – náboženské středisko</a:t>
            </a:r>
          </a:p>
          <a:p>
            <a:r>
              <a:rPr lang="cs-CZ" dirty="0"/>
              <a:t>b</a:t>
            </a:r>
            <a:r>
              <a:rPr lang="cs-CZ" dirty="0" smtClean="0"/>
              <a:t>udování svatyní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488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Jazyk, písmo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klínové písmo </a:t>
            </a:r>
            <a:r>
              <a:rPr lang="cs-CZ" dirty="0" smtClean="0"/>
              <a:t>– původně </a:t>
            </a:r>
            <a:r>
              <a:rPr lang="cs-CZ" dirty="0" smtClean="0"/>
              <a:t>slabičné, později </a:t>
            </a:r>
          </a:p>
          <a:p>
            <a:pPr marL="0" indent="0">
              <a:buNone/>
            </a:pPr>
            <a:r>
              <a:rPr lang="cs-CZ" dirty="0" smtClean="0"/>
              <a:t>    hláskové</a:t>
            </a:r>
          </a:p>
          <a:p>
            <a:r>
              <a:rPr lang="cs-CZ" dirty="0" err="1" smtClean="0"/>
              <a:t>Aššurbanipalova</a:t>
            </a:r>
            <a:r>
              <a:rPr lang="cs-CZ" dirty="0" smtClean="0"/>
              <a:t> knihovna v Ninive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(seznamy králů, dopisy, úřední záznamy,   </a:t>
            </a:r>
          </a:p>
          <a:p>
            <a:pPr marL="0" indent="0">
              <a:buNone/>
            </a:pPr>
            <a:r>
              <a:rPr lang="cs-CZ" dirty="0" smtClean="0"/>
              <a:t>    odborná díla, básně, eposy)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330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Epos o </a:t>
            </a:r>
            <a:r>
              <a:rPr lang="cs-CZ" dirty="0" err="1"/>
              <a:t>Gilgamešovi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noFill/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E</a:t>
            </a:r>
            <a:r>
              <a:rPr lang="cs-CZ" sz="2000" b="1" dirty="0" smtClean="0"/>
              <a:t>pos </a:t>
            </a:r>
            <a:r>
              <a:rPr lang="cs-CZ" sz="2000" b="1" dirty="0"/>
              <a:t>z </a:t>
            </a:r>
            <a:r>
              <a:rPr lang="cs-CZ" sz="2000" b="1" dirty="0" smtClean="0"/>
              <a:t>2. tisíciletí př.n.l., </a:t>
            </a:r>
            <a:r>
              <a:rPr lang="cs-CZ" sz="2000" b="1" dirty="0"/>
              <a:t>líčící </a:t>
            </a:r>
            <a:r>
              <a:rPr lang="cs-CZ" sz="2000" b="1" dirty="0" smtClean="0"/>
              <a:t>dobrodružství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smtClean="0"/>
              <a:t>sumerského krále </a:t>
            </a:r>
            <a:r>
              <a:rPr lang="cs-CZ" sz="2000" b="1" dirty="0" err="1" smtClean="0"/>
              <a:t>Gilgameše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„</a:t>
            </a:r>
            <a:r>
              <a:rPr lang="cs-CZ" sz="2000" i="1" dirty="0" err="1" smtClean="0"/>
              <a:t>Gilgameš</a:t>
            </a:r>
            <a:r>
              <a:rPr lang="cs-CZ" sz="2000" i="1" dirty="0" smtClean="0"/>
              <a:t> byl vládcem města </a:t>
            </a:r>
            <a:r>
              <a:rPr lang="cs-CZ" sz="2000" i="1" dirty="0" err="1" smtClean="0"/>
              <a:t>Uruku</a:t>
            </a:r>
            <a:r>
              <a:rPr lang="cs-CZ" sz="2000" i="1" dirty="0" smtClean="0"/>
              <a:t>. Měl  přítele </a:t>
            </a:r>
            <a:r>
              <a:rPr lang="cs-CZ" sz="2000" i="1" dirty="0" err="1" smtClean="0">
                <a:solidFill>
                  <a:schemeClr val="tx1"/>
                </a:solidFill>
              </a:rPr>
              <a:t>Enkuida</a:t>
            </a:r>
            <a:r>
              <a:rPr lang="cs-CZ" sz="2000" i="1" dirty="0" smtClean="0">
                <a:solidFill>
                  <a:schemeClr val="tx1"/>
                </a:solidFill>
              </a:rPr>
              <a:t>, se kterým podstupoval různá dobrodružství. Zabil například zlého obra </a:t>
            </a:r>
            <a:r>
              <a:rPr lang="cs-CZ" sz="2000" i="1" dirty="0" err="1" smtClean="0">
                <a:solidFill>
                  <a:schemeClr val="tx1"/>
                </a:solidFill>
              </a:rPr>
              <a:t>Chuvavu</a:t>
            </a:r>
            <a:r>
              <a:rPr lang="cs-CZ" sz="2000" i="1" dirty="0" smtClean="0">
                <a:solidFill>
                  <a:schemeClr val="tx1"/>
                </a:solidFill>
              </a:rPr>
              <a:t> a hrozného nebeského býka, který měl zničit </a:t>
            </a:r>
            <a:r>
              <a:rPr lang="cs-CZ" sz="2000" i="1" dirty="0" err="1" smtClean="0">
                <a:solidFill>
                  <a:schemeClr val="tx1"/>
                </a:solidFill>
              </a:rPr>
              <a:t>Gilgamešovo</a:t>
            </a:r>
            <a:r>
              <a:rPr lang="cs-CZ" sz="2000" i="1" dirty="0" smtClean="0">
                <a:solidFill>
                  <a:schemeClr val="tx1"/>
                </a:solidFill>
              </a:rPr>
              <a:t> rodné město </a:t>
            </a:r>
            <a:r>
              <a:rPr lang="cs-CZ" sz="2000" i="1" dirty="0" err="1" smtClean="0">
                <a:solidFill>
                  <a:schemeClr val="tx1"/>
                </a:solidFill>
              </a:rPr>
              <a:t>Uruk</a:t>
            </a:r>
            <a:r>
              <a:rPr lang="cs-CZ" sz="2000" i="1" dirty="0" smtClean="0">
                <a:solidFill>
                  <a:schemeClr val="tx1"/>
                </a:solidFill>
              </a:rPr>
              <a:t>. </a:t>
            </a:r>
            <a:r>
              <a:rPr lang="cs-CZ" sz="2000" i="1" dirty="0" err="1" smtClean="0">
                <a:solidFill>
                  <a:schemeClr val="tx1"/>
                </a:solidFill>
              </a:rPr>
              <a:t>Enkidu</a:t>
            </a:r>
            <a:r>
              <a:rPr lang="cs-CZ" sz="2000" i="1" dirty="0" smtClean="0">
                <a:solidFill>
                  <a:schemeClr val="tx1"/>
                </a:solidFill>
              </a:rPr>
              <a:t> však jednoho dne zemřel. </a:t>
            </a:r>
            <a:r>
              <a:rPr lang="cs-CZ" sz="2000" i="1" dirty="0" err="1" smtClean="0">
                <a:solidFill>
                  <a:schemeClr val="tx1"/>
                </a:solidFill>
              </a:rPr>
              <a:t>Gilgameš</a:t>
            </a:r>
            <a:r>
              <a:rPr lang="cs-CZ" sz="2000" i="1" dirty="0" smtClean="0">
                <a:solidFill>
                  <a:schemeClr val="tx1"/>
                </a:solidFill>
              </a:rPr>
              <a:t> se polekal, </a:t>
            </a:r>
            <a:r>
              <a:rPr lang="cs-CZ" sz="2000" i="1" dirty="0" err="1" smtClean="0">
                <a:solidFill>
                  <a:schemeClr val="tx1"/>
                </a:solidFill>
              </a:rPr>
              <a:t>ža</a:t>
            </a:r>
            <a:r>
              <a:rPr lang="cs-CZ" sz="2000" i="1" dirty="0" smtClean="0">
                <a:solidFill>
                  <a:schemeClr val="tx1"/>
                </a:solidFill>
              </a:rPr>
              <a:t> by jednou mohl zemřít i on sám, a začal hledat nesmrtelnost. Starý a moudrý  </a:t>
            </a:r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tx1"/>
                </a:solidFill>
              </a:rPr>
              <a:t>      </a:t>
            </a:r>
            <a:r>
              <a:rPr lang="cs-CZ" sz="2000" i="1" dirty="0" err="1" smtClean="0">
                <a:solidFill>
                  <a:schemeClr val="tx1"/>
                </a:solidFill>
              </a:rPr>
              <a:t>Utanapištim</a:t>
            </a:r>
            <a:r>
              <a:rPr lang="cs-CZ" sz="2000" i="1" dirty="0" smtClean="0">
                <a:solidFill>
                  <a:schemeClr val="tx1"/>
                </a:solidFill>
              </a:rPr>
              <a:t>, kterému byla jako jedinému  z lidí nesmrtelnost dána,   </a:t>
            </a:r>
          </a:p>
          <a:p>
            <a:pPr marL="0" indent="0">
              <a:buNone/>
            </a:pPr>
            <a:r>
              <a:rPr lang="cs-CZ" sz="2000" i="1" dirty="0">
                <a:solidFill>
                  <a:schemeClr val="tx1"/>
                </a:solidFill>
              </a:rPr>
              <a:t> </a:t>
            </a:r>
            <a:r>
              <a:rPr lang="cs-CZ" sz="2000" i="1" dirty="0" smtClean="0">
                <a:solidFill>
                  <a:schemeClr val="tx1"/>
                </a:solidFill>
              </a:rPr>
              <a:t>     </a:t>
            </a:r>
            <a:r>
              <a:rPr lang="cs-CZ" sz="2000" i="1" dirty="0" err="1" smtClean="0">
                <a:solidFill>
                  <a:schemeClr val="tx1"/>
                </a:solidFill>
              </a:rPr>
              <a:t>Gilgamešovi</a:t>
            </a:r>
            <a:r>
              <a:rPr lang="cs-CZ" sz="2000" i="1" dirty="0" smtClean="0">
                <a:solidFill>
                  <a:schemeClr val="tx1"/>
                </a:solidFill>
              </a:rPr>
              <a:t> poradil, ať získá kouzelný květ z mořského dna. </a:t>
            </a:r>
            <a:r>
              <a:rPr lang="cs-CZ" sz="2000" i="1" dirty="0" err="1" smtClean="0">
                <a:solidFill>
                  <a:schemeClr val="tx1"/>
                </a:solidFill>
              </a:rPr>
              <a:t>Gigamešovi</a:t>
            </a:r>
            <a:r>
              <a:rPr lang="cs-CZ" sz="2000" i="1" dirty="0" smtClean="0">
                <a:solidFill>
                  <a:schemeClr val="tx1"/>
                </a:solidFill>
              </a:rPr>
              <a:t> se</a:t>
            </a:r>
          </a:p>
          <a:p>
            <a:pPr marL="0" indent="0">
              <a:buNone/>
            </a:pPr>
            <a:r>
              <a:rPr lang="cs-CZ" sz="2000" i="1" dirty="0">
                <a:solidFill>
                  <a:schemeClr val="tx1"/>
                </a:solidFill>
              </a:rPr>
              <a:t> </a:t>
            </a:r>
            <a:r>
              <a:rPr lang="cs-CZ" sz="2000" i="1" dirty="0" smtClean="0">
                <a:solidFill>
                  <a:schemeClr val="tx1"/>
                </a:solidFill>
              </a:rPr>
              <a:t>     to podařilo. Když se však cestou domů do </a:t>
            </a:r>
            <a:r>
              <a:rPr lang="cs-CZ" sz="2000" i="1" dirty="0" err="1" smtClean="0">
                <a:solidFill>
                  <a:schemeClr val="tx1"/>
                </a:solidFill>
              </a:rPr>
              <a:t>Uruku</a:t>
            </a:r>
            <a:r>
              <a:rPr lang="cs-CZ" sz="2000" i="1" dirty="0" smtClean="0">
                <a:solidFill>
                  <a:schemeClr val="tx1"/>
                </a:solidFill>
              </a:rPr>
              <a:t> zastavil u studánky  v </a:t>
            </a:r>
            <a:r>
              <a:rPr lang="cs-CZ" sz="2000" i="1" dirty="0">
                <a:solidFill>
                  <a:schemeClr val="tx1"/>
                </a:solidFill>
              </a:rPr>
              <a:t> </a:t>
            </a:r>
            <a:r>
              <a:rPr lang="cs-CZ" sz="2000" i="1" dirty="0" smtClean="0">
                <a:solidFill>
                  <a:schemeClr val="tx1"/>
                </a:solidFill>
              </a:rPr>
              <a:t>     </a:t>
            </a:r>
          </a:p>
          <a:p>
            <a:pPr marL="0" indent="0">
              <a:buNone/>
            </a:pPr>
            <a:r>
              <a:rPr lang="cs-CZ" sz="2000" i="1" dirty="0" smtClean="0"/>
              <a:t>      poušti, aby se napil, a odložil květ do písku, aby si mohl nabrat vodu, 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připlazila se písečná zmije a květ sežrala. Tehdy </a:t>
            </a:r>
            <a:r>
              <a:rPr lang="cs-CZ" sz="2000" i="1" dirty="0" err="1" smtClean="0"/>
              <a:t>Gilgameš</a:t>
            </a:r>
            <a:r>
              <a:rPr lang="cs-CZ" sz="2000" i="1" dirty="0" smtClean="0"/>
              <a:t> pochopil, že 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nesmrtelnost se dá získat i jiným  - tím, že vykoná něco užitečného pro své 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bližní. Vybudoval tedy kolem svého města mohutné hradby, které jej měly</a:t>
            </a:r>
          </a:p>
          <a:p>
            <a:pPr marL="0" indent="0">
              <a:buNone/>
            </a:pPr>
            <a:r>
              <a:rPr lang="cs-CZ" sz="2000" i="1" dirty="0" smtClean="0"/>
              <a:t>     jeho potomkům navždy připomínat.“  </a:t>
            </a:r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r>
              <a:rPr lang="cs-CZ" sz="2000" i="1" dirty="0" smtClean="0"/>
              <a:t>  </a:t>
            </a:r>
          </a:p>
          <a:p>
            <a:pPr marL="0" indent="0">
              <a:buNone/>
            </a:pPr>
            <a:r>
              <a:rPr lang="cs-CZ" sz="1300" dirty="0"/>
              <a:t>RULF, Jan; VÁLKOVÁ, Veronika a kol. </a:t>
            </a:r>
            <a:r>
              <a:rPr lang="cs-CZ" sz="1300" i="1" dirty="0"/>
              <a:t>Dějepis pro VI. r. ZŠ- pravěk a starověk</a:t>
            </a:r>
            <a:r>
              <a:rPr lang="cs-CZ" sz="1300" dirty="0"/>
              <a:t>. Praha: SPN- pedagogické nakladatelství, akciová společnost, 2004, ISBN 80-7235-274-1., str. 59</a:t>
            </a:r>
          </a:p>
          <a:p>
            <a:pPr marL="0" indent="0">
              <a:buNone/>
            </a:pPr>
            <a:r>
              <a:rPr lang="cs-CZ" sz="2000" i="1" dirty="0" smtClean="0"/>
              <a:t>  </a:t>
            </a:r>
          </a:p>
          <a:p>
            <a:pPr marL="0" indent="0">
              <a:buNone/>
            </a:pP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428369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šedesátinná </a:t>
            </a:r>
            <a:r>
              <a:rPr lang="cs-CZ" u="sng" dirty="0" smtClean="0"/>
              <a:t>soustava – </a:t>
            </a:r>
            <a:r>
              <a:rPr lang="cs-CZ" dirty="0" smtClean="0"/>
              <a:t>rozdělení kruhu 360 stupňů, rozdělení hodiny na minuty, dne na 24 hod., staré početní </a:t>
            </a:r>
            <a:r>
              <a:rPr lang="cs-CZ" dirty="0" smtClean="0"/>
              <a:t>míry: kopa – 60</a:t>
            </a:r>
            <a:r>
              <a:rPr lang="cs-CZ" dirty="0"/>
              <a:t>, </a:t>
            </a:r>
            <a:r>
              <a:rPr lang="cs-CZ" dirty="0" smtClean="0"/>
              <a:t>tucet – </a:t>
            </a:r>
            <a:r>
              <a:rPr lang="cs-CZ" dirty="0"/>
              <a:t>12 </a:t>
            </a:r>
            <a:endParaRPr lang="cs-CZ" dirty="0" smtClean="0"/>
          </a:p>
          <a:p>
            <a:r>
              <a:rPr lang="cs-CZ" u="sng" dirty="0" smtClean="0"/>
              <a:t>délkové míry </a:t>
            </a:r>
            <a:r>
              <a:rPr lang="cs-CZ" dirty="0" smtClean="0"/>
              <a:t>– od rozměrů lidského těla</a:t>
            </a:r>
          </a:p>
          <a:p>
            <a:r>
              <a:rPr lang="cs-CZ" u="sng" dirty="0" smtClean="0"/>
              <a:t>astronomie</a:t>
            </a:r>
            <a:r>
              <a:rPr lang="cs-CZ" dirty="0" smtClean="0"/>
              <a:t> – pozorování oblohy – kalendář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vynálezy –</a:t>
            </a:r>
            <a:r>
              <a:rPr lang="cs-CZ" dirty="0" smtClean="0"/>
              <a:t> </a:t>
            </a:r>
            <a:r>
              <a:rPr lang="cs-CZ" dirty="0" smtClean="0"/>
              <a:t>kolo, hrnčířský kruh, vůz tažený dobytkem nebo koňmi</a:t>
            </a:r>
          </a:p>
        </p:txBody>
      </p:sp>
    </p:spTree>
    <p:extLst>
      <p:ext uri="{BB962C8B-B14F-4D97-AF65-F5344CB8AC3E}">
        <p14:creationId xmlns:p14="http://schemas.microsoft.com/office/powerpoint/2010/main" xmlns="" val="280230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Umění a architektura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zruční řemeslníci – zpracování vzácných kovů a drahých kamení</a:t>
            </a:r>
          </a:p>
          <a:p>
            <a:r>
              <a:rPr lang="cs-CZ" dirty="0">
                <a:solidFill>
                  <a:schemeClr val="tx1"/>
                </a:solidFill>
              </a:rPr>
              <a:t>š</a:t>
            </a:r>
            <a:r>
              <a:rPr lang="cs-CZ" dirty="0" smtClean="0">
                <a:solidFill>
                  <a:schemeClr val="tx1"/>
                </a:solidFill>
              </a:rPr>
              <a:t>perky, sošky, reliéfy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zdi paláců a hradeb zdobeny barevnými cihlami, z nichž se skládaly ornamenty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zikkuraty – stupňovité věžovité stavby, na jejichž vrcholku byl chrám – babylónská věž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81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476672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Zikkurat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7FD8X5NP\MC90040812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656676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370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 babylonské věži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„</a:t>
            </a:r>
            <a:r>
              <a:rPr lang="cs-CZ" i="1" dirty="0" smtClean="0"/>
              <a:t>Kdysi dávno se lidé v Babyloně rozhodli postavit tak vysokou věž, aby dosáhla až do nebes. Hned se pustili do díla. Bůh jejich počínání sledoval, a když viděl, že ve svém úsilí nepolevují, rozhněval se nad jejich pýchou a troufalostí a přísně je potrestal. Lidé, kteří do této chvíle mluvili stejným jazykem, hovořili najednou každý jinak a přestali si rozumět. A protože se mezi sebou nemohli domluvit, nemohli ani pokračovat ve stavbě. Opustili tady nedostavěnou „babylonskou věž“ a rozešli se do různých končin světa. Z jejich potomků se později vytvořily národy, mluvící tolika různými jazyky.“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sz="1500" dirty="0"/>
              <a:t>RULF, Jan; VÁLKOVÁ, Veronika a kol. </a:t>
            </a:r>
            <a:r>
              <a:rPr lang="cs-CZ" sz="1500" i="1" dirty="0"/>
              <a:t>Dějepis pro VI. r. ZŠ- pravěk a starověk</a:t>
            </a:r>
            <a:r>
              <a:rPr lang="cs-CZ" sz="1500" dirty="0"/>
              <a:t>. Praha: SPN- pedagogické nakladatelství, akciová společnost, 2004, ISBN 80-7235-274-1</a:t>
            </a:r>
            <a:r>
              <a:rPr lang="cs-CZ" sz="1500" dirty="0" smtClean="0"/>
              <a:t>., str. 60</a:t>
            </a:r>
            <a:endParaRPr lang="cs-CZ" sz="1500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35041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Ištařina</a:t>
            </a:r>
            <a:r>
              <a:rPr lang="cs-CZ" dirty="0" smtClean="0"/>
              <a:t> brána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1052736"/>
            <a:ext cx="4752528" cy="5417166"/>
          </a:xfrm>
        </p:spPr>
      </p:pic>
    </p:spTree>
    <p:extLst>
      <p:ext uri="{BB962C8B-B14F-4D97-AF65-F5344CB8AC3E}">
        <p14:creationId xmlns:p14="http://schemas.microsoft.com/office/powerpoint/2010/main" xmlns="" val="126231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starého Izraele a monoteismus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bible (posvátná kniha křesťanů – celá, i Židů – jen první část – Starý zákon)</a:t>
            </a:r>
          </a:p>
          <a:p>
            <a:r>
              <a:rPr lang="cs-CZ" dirty="0" smtClean="0"/>
              <a:t>s</a:t>
            </a:r>
            <a:r>
              <a:rPr lang="cs-CZ" dirty="0" smtClean="0"/>
              <a:t>kupina </a:t>
            </a:r>
            <a:r>
              <a:rPr lang="cs-CZ" dirty="0" smtClean="0"/>
              <a:t>lidí, která odešla z Babylonie vytvořila starověký stát Izrael, na území zvaném Palestina – obyvatelé Židé</a:t>
            </a:r>
          </a:p>
          <a:p>
            <a:r>
              <a:rPr lang="cs-CZ" dirty="0" smtClean="0"/>
              <a:t>místo mnoha bohů  uznávají jediného Boha</a:t>
            </a:r>
          </a:p>
          <a:p>
            <a:r>
              <a:rPr lang="cs-CZ" dirty="0" smtClean="0"/>
              <a:t>Desatero božích přikázání, zapsané ve Starém zákoně hebrejským písmem  na svitky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883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1. </a:t>
            </a:r>
            <a:r>
              <a:rPr lang="cs-CZ" sz="2800" dirty="0" err="1" smtClean="0"/>
              <a:t>Chammurabi</a:t>
            </a:r>
            <a:r>
              <a:rPr lang="cs-CZ" sz="2800" dirty="0" smtClean="0"/>
              <a:t>        A. perský král</a:t>
            </a:r>
          </a:p>
          <a:p>
            <a:r>
              <a:rPr lang="cs-CZ" sz="2800" dirty="0" smtClean="0"/>
              <a:t>2. </a:t>
            </a:r>
            <a:r>
              <a:rPr lang="cs-CZ" sz="2800" dirty="0" err="1" smtClean="0"/>
              <a:t>Kyros</a:t>
            </a:r>
            <a:r>
              <a:rPr lang="cs-CZ" sz="2800" dirty="0" smtClean="0"/>
              <a:t>                      B. zákoník z 18. stol. př.n.l.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Gilgameš</a:t>
            </a:r>
            <a:r>
              <a:rPr lang="cs-CZ" sz="2800" dirty="0" smtClean="0"/>
              <a:t>               C. knihovna v Ninive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Aššurbanipal</a:t>
            </a:r>
            <a:r>
              <a:rPr lang="cs-CZ" sz="2800" dirty="0" smtClean="0"/>
              <a:t>         D. hrdina z asyrského eposu</a:t>
            </a:r>
          </a:p>
          <a:p>
            <a:r>
              <a:rPr lang="cs-CZ" sz="2800" dirty="0" smtClean="0"/>
              <a:t>5. </a:t>
            </a:r>
            <a:r>
              <a:rPr lang="cs-CZ" sz="2800" dirty="0" err="1" smtClean="0"/>
              <a:t>Nabukadnezar</a:t>
            </a:r>
            <a:r>
              <a:rPr lang="cs-CZ" sz="2800" dirty="0" smtClean="0"/>
              <a:t>       E. dobytí Jeruzaléma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2495724" y="1556714"/>
            <a:ext cx="1008112" cy="734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2A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259632" y="1551530"/>
            <a:ext cx="1008112" cy="734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1B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5076056" y="1556714"/>
            <a:ext cx="1008112" cy="734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4C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3808636" y="1551530"/>
            <a:ext cx="1008112" cy="734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3D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6372200" y="1556714"/>
            <a:ext cx="1008112" cy="734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50910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435280" cy="3482981"/>
          </a:xfrm>
        </p:spPr>
        <p:txBody>
          <a:bodyPr>
            <a:normAutofit/>
          </a:bodyPr>
          <a:lstStyle/>
          <a:p>
            <a:r>
              <a:rPr lang="cs-CZ" sz="1400" dirty="0"/>
              <a:t>RULF, Jan; VÁLKOVÁ, Veronika a kol. </a:t>
            </a:r>
            <a:r>
              <a:rPr lang="cs-CZ" sz="1400" i="1" dirty="0"/>
              <a:t>Dějepis pro VI. r. ZŠ- pravěk a starověk</a:t>
            </a:r>
            <a:r>
              <a:rPr lang="cs-CZ" sz="1400" dirty="0"/>
              <a:t>. Praha: SPN- pedagogické nakladatelství, akciová společnost, 2004, ISBN 80-7235-274-1.</a:t>
            </a:r>
          </a:p>
          <a:p>
            <a:r>
              <a:rPr lang="cs-CZ" sz="1400" dirty="0"/>
              <a:t>KOLEKTIV AUTORŮ. </a:t>
            </a:r>
            <a:r>
              <a:rPr lang="cs-CZ" sz="1400" i="1" dirty="0"/>
              <a:t>Dějepis 6, učebnice pro základní školy a víceletá gymnázia</a:t>
            </a:r>
            <a:r>
              <a:rPr lang="cs-CZ" sz="1400" dirty="0"/>
              <a:t>. Plzeň: Fraus, 2007, ISBN 978-80-7238-208-8. </a:t>
            </a:r>
            <a:endParaRPr lang="cs-CZ" sz="1400" dirty="0" smtClean="0"/>
          </a:p>
          <a:p>
            <a:r>
              <a:rPr lang="cs-CZ" sz="1400" dirty="0"/>
              <a:t>MAKSIM. </a:t>
            </a:r>
            <a:r>
              <a:rPr lang="cs-CZ" sz="1400" i="1" dirty="0"/>
              <a:t>wikipedia.org</a:t>
            </a:r>
            <a:r>
              <a:rPr lang="cs-CZ" sz="1400" dirty="0"/>
              <a:t> [online]. [cit. 7.3.2013]. Dostupný na WWW: WWW: http://cs.wikipedia.org/wiki/Soubor:GilgameshTablet.jpg </a:t>
            </a:r>
            <a:r>
              <a:rPr lang="cs-CZ" sz="1400" dirty="0" smtClean="0"/>
              <a:t>– snímek 1</a:t>
            </a:r>
          </a:p>
          <a:p>
            <a:r>
              <a:rPr lang="cs-CZ" sz="1400" dirty="0"/>
              <a:t>HAHAHA. </a:t>
            </a:r>
            <a:r>
              <a:rPr lang="cs-CZ" sz="1400" i="1" dirty="0"/>
              <a:t>wikipedia.org</a:t>
            </a:r>
            <a:r>
              <a:rPr lang="cs-CZ" sz="1400" dirty="0"/>
              <a:t> [online]. [cit. 7.3.2013]. Dostupný na WWW: http://cs.wikipedia.org/wiki/Soubor:Pergamonmuseum_Ishtartor_06.jpg </a:t>
            </a:r>
            <a:r>
              <a:rPr lang="cs-CZ" sz="1400" dirty="0" smtClean="0"/>
              <a:t> - snímek 10</a:t>
            </a:r>
          </a:p>
          <a:p>
            <a:r>
              <a:rPr lang="cs-CZ" sz="1400" dirty="0"/>
              <a:t>www.office.com – </a:t>
            </a:r>
            <a:r>
              <a:rPr lang="cs-CZ" sz="1400" dirty="0" smtClean="0"/>
              <a:t>snímky 2, 9 </a:t>
            </a:r>
            <a:endParaRPr lang="cs-CZ" sz="1400" dirty="0"/>
          </a:p>
          <a:p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984000" cy="14859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360</TotalTime>
  <Words>887</Words>
  <Application>Microsoft Office PowerPoint</Application>
  <PresentationFormat>Předvádění na obrazovce (4:3)</PresentationFormat>
  <Paragraphs>87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</vt:lpstr>
      <vt:lpstr>Snímek 1</vt:lpstr>
      <vt:lpstr>Kultura a vzdělanost ve  starověké Mezopotámii</vt:lpstr>
      <vt:lpstr>Snímek 3</vt:lpstr>
      <vt:lpstr>Náboženství</vt:lpstr>
      <vt:lpstr>Jazyk, písmo a literatura</vt:lpstr>
      <vt:lpstr>Epos o Gilgamešovi  </vt:lpstr>
      <vt:lpstr>Věda</vt:lpstr>
      <vt:lpstr>Umění a architektura</vt:lpstr>
      <vt:lpstr>Zikkurat</vt:lpstr>
      <vt:lpstr>O babylonské věži</vt:lpstr>
      <vt:lpstr>Ištařina brána</vt:lpstr>
      <vt:lpstr>Vznik starého Izraele a monoteismus</vt:lpstr>
      <vt:lpstr>Sestav správné dvojice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U1</cp:lastModifiedBy>
  <cp:revision>40</cp:revision>
  <dcterms:created xsi:type="dcterms:W3CDTF">2012-11-26T19:09:11Z</dcterms:created>
  <dcterms:modified xsi:type="dcterms:W3CDTF">2013-03-10T18:18:25Z</dcterms:modified>
</cp:coreProperties>
</file>