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60" r:id="rId7"/>
    <p:sldId id="267" r:id="rId8"/>
    <p:sldId id="264" r:id="rId9"/>
    <p:sldId id="268" r:id="rId10"/>
    <p:sldId id="259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190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70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585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184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864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93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076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861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469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92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450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3BC255-BFF9-426E-B166-9B6639F95FC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E1E06-A632-4112-9725-76BE7D5E93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9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4313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VY_32_INOVACE_XIII_1_9_Slovní </a:t>
            </a:r>
            <a:r>
              <a:rPr lang="cs-CZ" dirty="0"/>
              <a:t>úlohy řešené pomocí soustavy rovnic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XIII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1            Pořadové číslo DUM:  9 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67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102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Nácvik řešení slovních úloh </a:t>
            </a:r>
            <a:r>
              <a:rPr lang="cs-CZ" sz="1600" dirty="0"/>
              <a:t>pomocí </a:t>
            </a:r>
            <a:r>
              <a:rPr lang="cs-CZ" sz="1600" dirty="0" smtClean="0"/>
              <a:t>soustav </a:t>
            </a:r>
            <a:r>
              <a:rPr lang="cs-CZ" sz="1600" dirty="0"/>
              <a:t>rovnic</a:t>
            </a:r>
            <a:r>
              <a:rPr lang="cs-CZ" sz="1600" b="1" dirty="0" smtClean="0"/>
              <a:t> . </a:t>
            </a:r>
            <a:r>
              <a:rPr lang="cs-CZ" sz="1600" dirty="0" smtClean="0"/>
              <a:t>Srovnání užití jedné či dvou neznámých. Základní úlohy na směsi.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/>
              <a:t>Žák </a:t>
            </a:r>
            <a:r>
              <a:rPr lang="cs-CZ" sz="1600" dirty="0" smtClean="0"/>
              <a:t>vyřeší slovní </a:t>
            </a:r>
            <a:r>
              <a:rPr lang="cs-CZ" sz="1600" dirty="0"/>
              <a:t>ú</a:t>
            </a:r>
            <a:r>
              <a:rPr lang="cs-CZ" sz="1600" dirty="0" smtClean="0"/>
              <a:t>lohy pomocí jedné či dvou neznámých. Seznámí se se základními úlohami o směsích (3-4 </a:t>
            </a:r>
            <a:r>
              <a:rPr lang="cs-CZ" sz="1600" dirty="0" err="1" smtClean="0"/>
              <a:t>lůžk</a:t>
            </a:r>
            <a:r>
              <a:rPr lang="cs-CZ" sz="1600" dirty="0" smtClean="0"/>
              <a:t>. </a:t>
            </a:r>
            <a:r>
              <a:rPr lang="cs-CZ" sz="1600" dirty="0"/>
              <a:t>p</a:t>
            </a:r>
            <a:r>
              <a:rPr lang="cs-CZ" sz="1600" dirty="0" smtClean="0"/>
              <a:t>okoje)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Slovní úlohy řešené pomocí rovnic s jednou či dvěma neznámými, úlohy o směsích - základní</a:t>
            </a:r>
            <a:br>
              <a:rPr lang="cs-CZ" sz="1600" dirty="0" smtClean="0"/>
            </a:br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 </a:t>
            </a:r>
            <a:r>
              <a:rPr lang="cs-CZ" sz="1400" dirty="0" smtClean="0"/>
              <a:t>Na začátku hodiny jsou žákům zadány k samostatné práci dvě úlohy, které je vhodné řešit  pomocí dvou neznámých. Po zkušenostech z předchozích hodin žáci pravděpodobně bez problémů vyřeší 1. úlohu, ve které jsou zadány vlastnosti dvou čísel a kde sestavení soustavy rovnic je vlastně jen zadáno slovy. Druhou úlohu o dvou typech sešitů řeší někteří žáci pomocí jedné neznámé, jiní pomocí dvou neznámých. Zde je velmi vhodné oba postupy předvést a srovnat, při společné diskusi se odstraní řady nejasností plynoucí  právě z toho, že žáci nerozliší oba postupy. Těžiště hodiny spočívá ve společném řešení úlohy o ubytování ve 4 a 5ti lůžkových pokojích. Žáci většinu kroků zvládají sami, drobná úskalí překonají po návodných otázkách. Důraz je třeba položit na zkoušku. Podobnou úlohu se stokorunovými a dvěstěkorunovými bankovkami zvládnou většinou sami při drobnější pomoci. V úloze stejného typu jako předchozí je třeba věnovat pozornost odpovědi, která není zcela samozřejmá. I zde však po upozornění  je většina žáků úspěšná. </a:t>
            </a:r>
          </a:p>
        </p:txBody>
      </p:sp>
    </p:spTree>
    <p:extLst>
      <p:ext uri="{BB962C8B-B14F-4D97-AF65-F5344CB8AC3E}">
        <p14:creationId xmlns:p14="http://schemas.microsoft.com/office/powerpoint/2010/main" val="408798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 řešené pomocí soustavy rovnic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Úlohy na směsi </a:t>
            </a:r>
            <a:r>
              <a:rPr lang="cs-CZ" smtClean="0"/>
              <a:t>-úvod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625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Rozcvička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1)Součet dvou čísel se rovná 24. Součet dvou pětin prvního čísla a dvou třetin druhého čísla se rovná 12. Urči obě čísla.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2) Silný sešit je o 4,50 dražší než slabý sešit. Za tři silné sešity a 2 slabé sešity zaplatíme 61 Kč. Urči cenu silného a cenu slabého sešitu.</a:t>
            </a:r>
          </a:p>
        </p:txBody>
      </p:sp>
    </p:spTree>
    <p:extLst>
      <p:ext uri="{BB962C8B-B14F-4D97-AF65-F5344CB8AC3E}">
        <p14:creationId xmlns:p14="http://schemas.microsoft.com/office/powerpoint/2010/main" val="50415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Kontroluj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5649" y="548680"/>
                <a:ext cx="8229600" cy="5832648"/>
              </a:xfrm>
              <a:noFill/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000" dirty="0" smtClean="0"/>
                  <a:t>1)Součet dvou čísel se rovná 24. Součet dvou pětin prvního čísla a dvou třetin druhého čísla se rovná 12. Urči obě čísla.</a:t>
                </a:r>
              </a:p>
              <a:p>
                <a:pPr marL="457200" indent="-457200">
                  <a:buAutoNum type="arabicPeriod"/>
                </a:pPr>
                <a:r>
                  <a:rPr lang="cs-CZ" sz="2400" dirty="0" smtClean="0"/>
                  <a:t>číslo …………….x</a:t>
                </a:r>
              </a:p>
              <a:p>
                <a:pPr marL="457200" indent="-457200">
                  <a:buAutoNum type="arabicPeriod"/>
                </a:pPr>
                <a:r>
                  <a:rPr lang="cs-CZ" sz="2400" dirty="0"/>
                  <a:t>č</a:t>
                </a:r>
                <a:r>
                  <a:rPr lang="cs-CZ" sz="2400" dirty="0" smtClean="0"/>
                  <a:t>íslo…………….y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Součet……………..24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y……………..12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	x + y = 24  /∙(-6)		x + 9 = 24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 smtClean="0"/>
                  <a:t>x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dirty="0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y = 12  /∙ 15		</a:t>
                </a:r>
                <a:r>
                  <a:rPr lang="cs-CZ" sz="2400" b="1" u="sng" dirty="0"/>
                  <a:t>     x  = 15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 - 6x - 6y = - 144			</a:t>
                </a:r>
                <a:r>
                  <a:rPr lang="cs-CZ" sz="2400" b="1" dirty="0" smtClean="0">
                    <a:solidFill>
                      <a:schemeClr val="accent6"/>
                    </a:solidFill>
                  </a:rPr>
                  <a:t>zkouška: 15 + 9 = 24</a:t>
                </a:r>
              </a:p>
              <a:p>
                <a:pPr marL="0" indent="0">
                  <a:buNone/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   6x + 10y =  180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𝒛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𝟏𝟓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𝟏𝟓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400" b="1" dirty="0" smtClean="0">
                    <a:solidFill>
                      <a:schemeClr val="accent6"/>
                    </a:solidFill>
                  </a:rPr>
                  <a:t>6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                  4y =  36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𝒛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𝟗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6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𝟗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400" b="1" i="1" smtClean="0">
                        <a:solidFill>
                          <a:schemeClr val="accent6"/>
                        </a:solidFill>
                        <a:latin typeface="Cambria Math"/>
                        <a:ea typeface="Cambria Math"/>
                      </a:rPr>
                      <m:t>𝟔</m:t>
                    </m:r>
                  </m:oMath>
                </a14:m>
                <a:endParaRPr lang="cs-CZ" sz="2400" b="1" dirty="0" smtClean="0">
                  <a:solidFill>
                    <a:schemeClr val="accent6"/>
                  </a:solidFill>
                </a:endParaRPr>
              </a:p>
              <a:p>
                <a:pPr marL="0" indent="0">
                  <a:buNone/>
                </a:pPr>
                <a:r>
                  <a:rPr lang="cs-CZ" sz="2400" dirty="0"/>
                  <a:t>	 </a:t>
                </a:r>
                <a:r>
                  <a:rPr lang="cs-CZ" sz="2400" dirty="0" smtClean="0"/>
                  <a:t>      </a:t>
                </a:r>
                <a:r>
                  <a:rPr lang="cs-CZ" sz="2400" b="1" u="sng" dirty="0" smtClean="0"/>
                  <a:t>y =   9</a:t>
                </a:r>
                <a:r>
                  <a:rPr lang="cs-CZ" sz="2400" dirty="0" smtClean="0"/>
                  <a:t>			</a:t>
                </a:r>
                <a:r>
                  <a:rPr lang="cs-CZ" sz="2400" dirty="0" smtClean="0">
                    <a:solidFill>
                      <a:schemeClr val="accent6"/>
                    </a:solidFill>
                  </a:rPr>
                  <a:t>6 + 6 = 12</a:t>
                </a:r>
              </a:p>
              <a:p>
                <a:pPr marL="0" indent="0">
                  <a:buNone/>
                </a:pPr>
                <a:r>
                  <a:rPr lang="cs-CZ" sz="2400" b="1" u="sng" dirty="0" smtClean="0"/>
                  <a:t>Hledanými čísly jsou čísla 15 a 9</a:t>
                </a:r>
                <a:endParaRPr lang="cs-CZ" sz="2400" b="1" u="sng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5649" y="548680"/>
                <a:ext cx="8229600" cy="5832648"/>
              </a:xfrm>
              <a:blipFill rotWithShape="1">
                <a:blip r:embed="rId2"/>
                <a:stretch>
                  <a:fillRect l="-1185" t="-1045" r="-370" b="-11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395536" y="2996952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9552" y="3933056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9552" y="494116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402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Kontroluj- </a:t>
            </a:r>
            <a:r>
              <a:rPr lang="cs-CZ" sz="2400" i="1" dirty="0" smtClean="0">
                <a:solidFill>
                  <a:srgbClr val="00B050"/>
                </a:solidFill>
              </a:rPr>
              <a:t>řešení pomocí jedné neznámé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49" y="548680"/>
            <a:ext cx="8229600" cy="5832648"/>
          </a:xfrm>
          <a:noFill/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2) Silný sešit je o 4,50 dražší než slabý sešit. Za tři silné sešity a dva slabé sešity zaplatíme 61 Kč. Urči cenu silného a cenu slabého sešitu.</a:t>
            </a:r>
          </a:p>
          <a:p>
            <a:pPr marL="0" indent="0">
              <a:buNone/>
            </a:pPr>
            <a:r>
              <a:rPr lang="cs-CZ" sz="2400" dirty="0" smtClean="0"/>
              <a:t>slabý sešit ………………...x Kč</a:t>
            </a:r>
          </a:p>
          <a:p>
            <a:pPr marL="0" indent="0">
              <a:buNone/>
            </a:pPr>
            <a:r>
              <a:rPr lang="cs-CZ" sz="2400" dirty="0" smtClean="0"/>
              <a:t>silný sešit……………..….x + 4,50 Kč</a:t>
            </a:r>
          </a:p>
          <a:p>
            <a:pPr marL="0" indent="0">
              <a:buNone/>
            </a:pPr>
            <a:r>
              <a:rPr lang="cs-CZ" sz="2400" dirty="0" smtClean="0"/>
              <a:t>3silné + 2 slabé……….3(x + 4,50) </a:t>
            </a:r>
            <a:r>
              <a:rPr lang="cs-CZ" sz="2400" dirty="0"/>
              <a:t>+ </a:t>
            </a:r>
            <a:r>
              <a:rPr lang="cs-CZ" sz="2400" dirty="0" smtClean="0"/>
              <a:t>2x</a:t>
            </a:r>
          </a:p>
          <a:p>
            <a:pPr marL="0" indent="0">
              <a:buNone/>
            </a:pPr>
            <a:r>
              <a:rPr lang="cs-CZ" sz="2400" dirty="0" smtClean="0"/>
              <a:t>3silné + 2slabé ………………………61 Kč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 smtClean="0"/>
              <a:t>3(x + 4,50) + 2x = 61		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    </a:t>
            </a:r>
            <a:r>
              <a:rPr lang="cs-CZ" sz="2400" dirty="0" err="1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zk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:  slabý sešit …..9,50 Kč </a:t>
            </a:r>
          </a:p>
          <a:p>
            <a:pPr marL="0" indent="0">
              <a:buNone/>
            </a:pPr>
            <a:r>
              <a:rPr lang="cs-CZ" sz="2400" dirty="0" smtClean="0"/>
              <a:t>  3x + 13,50 + 2x = 61	</a:t>
            </a: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r>
              <a:rPr lang="cs-CZ" sz="2400" b="1" dirty="0" smtClean="0">
                <a:solidFill>
                  <a:schemeClr val="accent6"/>
                </a:solidFill>
              </a:rPr>
              <a:t>sil</a:t>
            </a:r>
            <a:r>
              <a:rPr lang="cs-CZ" sz="2400" b="1" dirty="0">
                <a:solidFill>
                  <a:schemeClr val="accent6"/>
                </a:solidFill>
              </a:rPr>
              <a:t>. sešit…9,50 + 4,50 = 14 Kč </a:t>
            </a:r>
            <a:endParaRPr lang="cs-CZ" sz="2400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5x + = 61 -13,50	   </a:t>
            </a:r>
            <a:r>
              <a:rPr lang="cs-CZ" sz="2400" b="1" dirty="0" smtClean="0">
                <a:solidFill>
                  <a:schemeClr val="accent6"/>
                </a:solidFill>
              </a:rPr>
              <a:t>3 </a:t>
            </a:r>
            <a:r>
              <a:rPr lang="cs-CZ" sz="2400" b="1" dirty="0">
                <a:solidFill>
                  <a:schemeClr val="accent6"/>
                </a:solidFill>
              </a:rPr>
              <a:t>silné </a:t>
            </a:r>
            <a:r>
              <a:rPr lang="cs-CZ" sz="2400" b="1" dirty="0" smtClean="0">
                <a:solidFill>
                  <a:schemeClr val="accent6"/>
                </a:solidFill>
              </a:rPr>
              <a:t>seš……3</a:t>
            </a:r>
            <a:r>
              <a:rPr lang="cs-CZ" sz="2400" b="1" dirty="0">
                <a:solidFill>
                  <a:schemeClr val="accent6"/>
                </a:solidFill>
              </a:rPr>
              <a:t>∙14 Kč = </a:t>
            </a:r>
            <a:r>
              <a:rPr lang="cs-CZ" sz="2400" b="1" dirty="0" smtClean="0">
                <a:solidFill>
                  <a:schemeClr val="accent6"/>
                </a:solidFill>
              </a:rPr>
              <a:t>42Kč</a:t>
            </a:r>
          </a:p>
          <a:p>
            <a:pPr marL="0" indent="0">
              <a:buNone/>
            </a:pPr>
            <a:r>
              <a:rPr lang="cs-CZ" sz="2400" dirty="0" smtClean="0"/>
              <a:t>                      5x    =  47,50 /: 5	   </a:t>
            </a:r>
            <a:r>
              <a:rPr lang="cs-CZ" sz="2400" b="1" dirty="0" smtClean="0">
                <a:solidFill>
                  <a:schemeClr val="accent6"/>
                </a:solidFill>
              </a:rPr>
              <a:t>2 slabé seš…..</a:t>
            </a:r>
            <a:r>
              <a:rPr lang="cs-CZ" sz="2400" b="1" dirty="0">
                <a:solidFill>
                  <a:schemeClr val="accent6"/>
                </a:solidFill>
              </a:rPr>
              <a:t>2 ∙ 9,50Kč = 19Kč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x    =  9,50 </a:t>
            </a:r>
            <a:r>
              <a:rPr lang="cs-CZ" sz="2400" dirty="0"/>
              <a:t>	</a:t>
            </a:r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chemeClr val="accent6"/>
                </a:solidFill>
              </a:rPr>
              <a:t>42 </a:t>
            </a:r>
            <a:r>
              <a:rPr lang="cs-CZ" sz="2400" b="1" dirty="0">
                <a:solidFill>
                  <a:schemeClr val="accent6"/>
                </a:solidFill>
              </a:rPr>
              <a:t>Kč+ 19 Kč = 61 Kč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u="sng" dirty="0" smtClean="0"/>
              <a:t>Silný sešit stál 14 Kč, slabý sešit měl cenu 9,50 Kč</a:t>
            </a:r>
            <a:r>
              <a:rPr lang="cs-CZ" sz="2400" dirty="0" smtClean="0"/>
              <a:t>	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284984"/>
            <a:ext cx="45365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395536" y="1628800"/>
            <a:ext cx="360040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7228" y="1988840"/>
            <a:ext cx="414477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80476" y="2480855"/>
            <a:ext cx="466758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7228" y="2840894"/>
            <a:ext cx="4752768" cy="7321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5536" y="1628800"/>
            <a:ext cx="414477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80476" y="3628493"/>
            <a:ext cx="308341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0476" y="4045829"/>
            <a:ext cx="2984260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99592" y="4412769"/>
            <a:ext cx="3240360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55440" y="4772809"/>
            <a:ext cx="3096344" cy="50525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611288" y="5278062"/>
            <a:ext cx="238464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351784" y="3601874"/>
            <a:ext cx="3892623" cy="20362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5651348"/>
            <a:ext cx="640871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374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Kontroluj – </a:t>
            </a:r>
            <a:r>
              <a:rPr lang="cs-CZ" sz="2400" i="1" dirty="0" smtClean="0">
                <a:solidFill>
                  <a:srgbClr val="00B050"/>
                </a:solidFill>
              </a:rPr>
              <a:t>řešení pomocí jedné neznámé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49" y="548680"/>
            <a:ext cx="8229600" cy="5832648"/>
          </a:xfrm>
          <a:noFill/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2) Silný sešit je o 4,50 dražší než slabý sešit. Za tři silné sešity a dva slabé sešity zaplatíme 61 Kč. Urči cenu silného a cenu slabého sešitu.</a:t>
            </a:r>
          </a:p>
          <a:p>
            <a:pPr marL="0" indent="0">
              <a:buNone/>
            </a:pPr>
            <a:r>
              <a:rPr lang="cs-CZ" sz="2400" dirty="0" smtClean="0"/>
              <a:t>slabý sešit ………………...x Kč</a:t>
            </a:r>
          </a:p>
          <a:p>
            <a:pPr marL="0" indent="0">
              <a:buNone/>
            </a:pPr>
            <a:r>
              <a:rPr lang="cs-CZ" sz="2400" dirty="0" smtClean="0"/>
              <a:t>silný sešit……………..….x + 4,50 Kč</a:t>
            </a:r>
          </a:p>
          <a:p>
            <a:pPr marL="0" indent="0">
              <a:buNone/>
            </a:pPr>
            <a:r>
              <a:rPr lang="cs-CZ" sz="2400" dirty="0" smtClean="0"/>
              <a:t>3silné + 2 slabé……….3(x + 4,50) </a:t>
            </a:r>
            <a:r>
              <a:rPr lang="cs-CZ" sz="2400" dirty="0"/>
              <a:t>+ </a:t>
            </a:r>
            <a:r>
              <a:rPr lang="cs-CZ" sz="2400" dirty="0" smtClean="0"/>
              <a:t>2x</a:t>
            </a:r>
          </a:p>
          <a:p>
            <a:pPr marL="0" indent="0">
              <a:buNone/>
            </a:pPr>
            <a:r>
              <a:rPr lang="cs-CZ" sz="2400" dirty="0" smtClean="0"/>
              <a:t>3silné + 2slabé ………………………61 Kč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 smtClean="0"/>
              <a:t>3(x + 4,50) + 2x = 61		</a:t>
            </a:r>
            <a:r>
              <a:rPr lang="cs-CZ" sz="2400" dirty="0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    </a:t>
            </a:r>
            <a:r>
              <a:rPr lang="cs-CZ" sz="2400" dirty="0" err="1" smtClean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zk</a:t>
            </a:r>
            <a:r>
              <a:rPr lang="cs-CZ" sz="2400" dirty="0">
                <a:ln>
                  <a:solidFill>
                    <a:schemeClr val="accent6"/>
                  </a:solidFill>
                </a:ln>
                <a:solidFill>
                  <a:schemeClr val="accent6"/>
                </a:solidFill>
              </a:rPr>
              <a:t>:  slabý sešit …..9,50 Kč </a:t>
            </a:r>
          </a:p>
          <a:p>
            <a:pPr marL="0" indent="0">
              <a:buNone/>
            </a:pPr>
            <a:r>
              <a:rPr lang="cs-CZ" sz="2400" dirty="0" smtClean="0"/>
              <a:t>  3x + 13,50 + 2x = 61	</a:t>
            </a: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r>
              <a:rPr lang="cs-CZ" sz="2400" b="1" dirty="0" smtClean="0">
                <a:solidFill>
                  <a:schemeClr val="accent6"/>
                </a:solidFill>
              </a:rPr>
              <a:t>sil</a:t>
            </a:r>
            <a:r>
              <a:rPr lang="cs-CZ" sz="2400" b="1" dirty="0">
                <a:solidFill>
                  <a:schemeClr val="accent6"/>
                </a:solidFill>
              </a:rPr>
              <a:t>. sešit…9,50 + 4,50 = 14 Kč </a:t>
            </a:r>
            <a:endParaRPr lang="cs-CZ" sz="2400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5x + = 61 -13,50	   </a:t>
            </a:r>
            <a:r>
              <a:rPr lang="cs-CZ" sz="2400" b="1" dirty="0" smtClean="0">
                <a:solidFill>
                  <a:schemeClr val="accent6"/>
                </a:solidFill>
              </a:rPr>
              <a:t>3 </a:t>
            </a:r>
            <a:r>
              <a:rPr lang="cs-CZ" sz="2400" b="1" dirty="0">
                <a:solidFill>
                  <a:schemeClr val="accent6"/>
                </a:solidFill>
              </a:rPr>
              <a:t>silné </a:t>
            </a:r>
            <a:r>
              <a:rPr lang="cs-CZ" sz="2400" b="1" dirty="0" smtClean="0">
                <a:solidFill>
                  <a:schemeClr val="accent6"/>
                </a:solidFill>
              </a:rPr>
              <a:t>seš……3</a:t>
            </a:r>
            <a:r>
              <a:rPr lang="cs-CZ" sz="2400" b="1" dirty="0">
                <a:solidFill>
                  <a:schemeClr val="accent6"/>
                </a:solidFill>
              </a:rPr>
              <a:t>∙14 Kč = </a:t>
            </a:r>
            <a:r>
              <a:rPr lang="cs-CZ" sz="2400" b="1" dirty="0" smtClean="0">
                <a:solidFill>
                  <a:schemeClr val="accent6"/>
                </a:solidFill>
              </a:rPr>
              <a:t>42Kč</a:t>
            </a:r>
          </a:p>
          <a:p>
            <a:pPr marL="0" indent="0">
              <a:buNone/>
            </a:pPr>
            <a:r>
              <a:rPr lang="cs-CZ" sz="2400" dirty="0" smtClean="0"/>
              <a:t>                      5x    =  47,50 /: 5	   </a:t>
            </a:r>
            <a:r>
              <a:rPr lang="cs-CZ" sz="2400" b="1" dirty="0" smtClean="0">
                <a:solidFill>
                  <a:schemeClr val="accent6"/>
                </a:solidFill>
              </a:rPr>
              <a:t>2 slabé seš…..</a:t>
            </a:r>
            <a:r>
              <a:rPr lang="cs-CZ" sz="2400" b="1" dirty="0">
                <a:solidFill>
                  <a:schemeClr val="accent6"/>
                </a:solidFill>
              </a:rPr>
              <a:t>2 ∙ 9,50Kč = 19Kč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x    =  9,50 </a:t>
            </a:r>
            <a:r>
              <a:rPr lang="cs-CZ" sz="2400" dirty="0"/>
              <a:t>	</a:t>
            </a:r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chemeClr val="accent6"/>
                </a:solidFill>
              </a:rPr>
              <a:t>42 </a:t>
            </a:r>
            <a:r>
              <a:rPr lang="cs-CZ" sz="2400" b="1" dirty="0">
                <a:solidFill>
                  <a:schemeClr val="accent6"/>
                </a:solidFill>
              </a:rPr>
              <a:t>Kč+ 19 Kč = 61 Kč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u="sng" dirty="0" smtClean="0"/>
              <a:t>Silný sešit stál 14 Kč, slabý sešit měl cenu 9,50 Kč</a:t>
            </a:r>
            <a:r>
              <a:rPr lang="cs-CZ" sz="2400" dirty="0" smtClean="0"/>
              <a:t>	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284984"/>
            <a:ext cx="45365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440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Kontroluj- </a:t>
            </a:r>
            <a:r>
              <a:rPr lang="cs-CZ" sz="2400" i="1" dirty="0" smtClean="0">
                <a:solidFill>
                  <a:srgbClr val="00B050"/>
                </a:solidFill>
              </a:rPr>
              <a:t>řešení pomocí dvou neznámých</a:t>
            </a:r>
            <a:endParaRPr lang="cs-CZ" sz="2400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49" y="548680"/>
            <a:ext cx="8229600" cy="5832648"/>
          </a:xfrm>
          <a:noFill/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2) Silný sešit je o 4,50 dražší než slabý sešit. Za tři silné sešity a dva slabé sešity zaplatíme 61 Kč. Urči cenu silného a cenu slabého sešitu.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ilný sešit ………………...x Kč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labý sešit……………..….y Kč</a:t>
            </a:r>
          </a:p>
          <a:p>
            <a:pPr marL="0" indent="0">
              <a:buNone/>
            </a:pPr>
            <a:r>
              <a:rPr lang="cs-CZ" sz="2400" dirty="0" smtClean="0"/>
              <a:t>Silný sešit dražší o………4,50 Kč</a:t>
            </a:r>
          </a:p>
          <a:p>
            <a:pPr marL="0" indent="0">
              <a:buNone/>
            </a:pPr>
            <a:r>
              <a:rPr lang="cs-CZ" sz="2400" dirty="0" smtClean="0"/>
              <a:t>3silné + 2slabé ………………………61 Kč</a:t>
            </a:r>
          </a:p>
          <a:p>
            <a:pPr marL="0" indent="0">
              <a:buNone/>
            </a:pPr>
            <a:r>
              <a:rPr lang="cs-CZ" sz="2400" dirty="0" smtClean="0"/>
              <a:t>	x - y = 4,50  /∙ 2		14 – y = 4,50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/>
              <a:t>3</a:t>
            </a:r>
            <a:r>
              <a:rPr lang="cs-CZ" sz="2400" dirty="0" smtClean="0"/>
              <a:t>x + </a:t>
            </a:r>
            <a:r>
              <a:rPr lang="cs-CZ" sz="2400" dirty="0"/>
              <a:t>2</a:t>
            </a:r>
            <a:r>
              <a:rPr lang="cs-CZ" sz="2400" dirty="0" smtClean="0"/>
              <a:t>y = 61  		        14 – 4,50 = y		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2x -  2y = 9			</a:t>
            </a:r>
            <a:r>
              <a:rPr lang="cs-CZ" sz="2400" b="1" u="sng" dirty="0" smtClean="0"/>
              <a:t>         y = 9,50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3x + 2y = 61		</a:t>
            </a:r>
            <a:r>
              <a:rPr lang="cs-CZ" sz="2400" dirty="0" smtClean="0">
                <a:solidFill>
                  <a:schemeClr val="accent6"/>
                </a:solidFill>
              </a:rPr>
              <a:t>zkouška:  14 Kč – 9,50 Kč = 4,50 Kč</a:t>
            </a:r>
            <a:r>
              <a:rPr lang="cs-CZ" sz="2400" dirty="0" smtClean="0"/>
              <a:t>        </a:t>
            </a:r>
          </a:p>
          <a:p>
            <a:pPr marL="0" indent="0">
              <a:buNone/>
            </a:pPr>
            <a:r>
              <a:rPr lang="cs-CZ" sz="2400" dirty="0" smtClean="0"/>
              <a:t>         5x        =  70 /: 5		</a:t>
            </a:r>
            <a:r>
              <a:rPr lang="cs-CZ" sz="2400" dirty="0" smtClean="0">
                <a:solidFill>
                  <a:schemeClr val="accent6"/>
                </a:solidFill>
              </a:rPr>
              <a:t>3 silné sešity …3∙14 Kč = 42Kč</a:t>
            </a:r>
          </a:p>
          <a:p>
            <a:pPr marL="0" indent="0">
              <a:buNone/>
            </a:pPr>
            <a:r>
              <a:rPr lang="cs-CZ" sz="2400" dirty="0" smtClean="0"/>
              <a:t>                  </a:t>
            </a:r>
            <a:r>
              <a:rPr lang="cs-CZ" sz="2400" b="1" u="sng" dirty="0" smtClean="0"/>
              <a:t>x =  14</a:t>
            </a:r>
            <a:r>
              <a:rPr lang="cs-CZ" sz="2400" dirty="0" smtClean="0"/>
              <a:t>		</a:t>
            </a:r>
            <a:r>
              <a:rPr lang="cs-CZ" sz="2400" dirty="0" smtClean="0">
                <a:solidFill>
                  <a:schemeClr val="accent6"/>
                </a:solidFill>
              </a:rPr>
              <a:t>2 slabé sešity…..2 ∙ 9,50Kč = 19Kč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</a:t>
            </a:r>
            <a:r>
              <a:rPr lang="cs-CZ" sz="2400" dirty="0" smtClean="0">
                <a:solidFill>
                  <a:schemeClr val="accent6"/>
                </a:solidFill>
              </a:rPr>
              <a:t>42 Kč + 19 Kč = 61 Kč</a:t>
            </a:r>
          </a:p>
          <a:p>
            <a:pPr marL="0" indent="0">
              <a:buNone/>
            </a:pPr>
            <a:r>
              <a:rPr lang="cs-CZ" sz="2400" b="1" u="sng" dirty="0" smtClean="0"/>
              <a:t>Silný sešit stál 14 Kč, slabý sešit měl cenu 9,50 Kč</a:t>
            </a:r>
            <a:r>
              <a:rPr lang="cs-CZ" sz="2400" dirty="0" smtClean="0"/>
              <a:t>	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2924944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371703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1560" y="450912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467544" y="1340768"/>
            <a:ext cx="316835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1709192"/>
            <a:ext cx="316835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2077616"/>
            <a:ext cx="360040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2446040"/>
            <a:ext cx="4248472" cy="4973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2814464"/>
            <a:ext cx="2232248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7544" y="3293368"/>
            <a:ext cx="3168352" cy="495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44" y="3789040"/>
            <a:ext cx="3168352" cy="3516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39552" y="4072078"/>
            <a:ext cx="3168352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99792" y="2943436"/>
            <a:ext cx="1368152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41836" y="4550982"/>
            <a:ext cx="1341931" cy="4196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83766" y="4613265"/>
            <a:ext cx="792089" cy="3573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618511" y="4970632"/>
            <a:ext cx="973269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11960" y="2814464"/>
            <a:ext cx="2088232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11960" y="4072078"/>
            <a:ext cx="3960440" cy="158916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7544" y="5661247"/>
            <a:ext cx="5732040" cy="478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11352" y="3310136"/>
            <a:ext cx="2088232" cy="7619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668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Kontroluj- </a:t>
            </a:r>
            <a:r>
              <a:rPr lang="cs-CZ" sz="2400" i="1" dirty="0">
                <a:solidFill>
                  <a:srgbClr val="00B050"/>
                </a:solidFill>
              </a:rPr>
              <a:t>řešení pomocí dvou neznámých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5649" y="548680"/>
            <a:ext cx="8229600" cy="5832648"/>
          </a:xfrm>
          <a:noFill/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2) Silný sešit je o 4,50 dražší než slabý sešit. Za tři silné sešity a dva slabé sešity zaplatíme 61 Kč. Urči cenu silného a cenu slabého sešitu.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ilný sešit ………………...x Kč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labý sešit……………..….y Kč</a:t>
            </a:r>
          </a:p>
          <a:p>
            <a:pPr marL="0" indent="0">
              <a:buNone/>
            </a:pPr>
            <a:r>
              <a:rPr lang="cs-CZ" sz="2400" dirty="0" smtClean="0"/>
              <a:t>Silný sešit dražší o………4,50 Kč</a:t>
            </a:r>
          </a:p>
          <a:p>
            <a:pPr marL="0" indent="0">
              <a:buNone/>
            </a:pPr>
            <a:r>
              <a:rPr lang="cs-CZ" sz="2400" dirty="0" smtClean="0"/>
              <a:t>3silné + 2slabé ………………………61 Kč</a:t>
            </a:r>
          </a:p>
          <a:p>
            <a:pPr marL="0" indent="0">
              <a:buNone/>
            </a:pPr>
            <a:r>
              <a:rPr lang="cs-CZ" sz="2400" dirty="0" smtClean="0"/>
              <a:t>	x - y = 4,50  /∙ 2		14 – y = 4,50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/>
              <a:t>3</a:t>
            </a:r>
            <a:r>
              <a:rPr lang="cs-CZ" sz="2400" dirty="0" smtClean="0"/>
              <a:t>x + </a:t>
            </a:r>
            <a:r>
              <a:rPr lang="cs-CZ" sz="2400" dirty="0"/>
              <a:t>2</a:t>
            </a:r>
            <a:r>
              <a:rPr lang="cs-CZ" sz="2400" dirty="0" smtClean="0"/>
              <a:t>y = 61  		        14 – 4,50 = y		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2x -  2y = 9			</a:t>
            </a:r>
            <a:r>
              <a:rPr lang="cs-CZ" sz="2400" b="1" u="sng" dirty="0" smtClean="0"/>
              <a:t>         y = 9,50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3x + 2y = 61		</a:t>
            </a:r>
            <a:r>
              <a:rPr lang="cs-CZ" sz="2400" b="1" dirty="0" smtClean="0">
                <a:solidFill>
                  <a:schemeClr val="accent6"/>
                </a:solidFill>
              </a:rPr>
              <a:t>zkouška:  14 Kč – 9,50 Kč = 4,50 Kč</a:t>
            </a:r>
            <a:r>
              <a:rPr lang="cs-CZ" sz="2400" dirty="0" smtClean="0"/>
              <a:t>        </a:t>
            </a:r>
          </a:p>
          <a:p>
            <a:pPr marL="0" indent="0">
              <a:buNone/>
            </a:pPr>
            <a:r>
              <a:rPr lang="cs-CZ" sz="2400" dirty="0" smtClean="0"/>
              <a:t>         5x        =  70 /: 5		</a:t>
            </a:r>
            <a:r>
              <a:rPr lang="cs-CZ" sz="2400" b="1" dirty="0" smtClean="0">
                <a:solidFill>
                  <a:schemeClr val="accent6"/>
                </a:solidFill>
              </a:rPr>
              <a:t>3 silné sešity …3∙14 Kč = 42Kč</a:t>
            </a:r>
          </a:p>
          <a:p>
            <a:pPr marL="0" indent="0">
              <a:buNone/>
            </a:pPr>
            <a:r>
              <a:rPr lang="cs-CZ" sz="2400" dirty="0" smtClean="0"/>
              <a:t>                  </a:t>
            </a:r>
            <a:r>
              <a:rPr lang="cs-CZ" sz="2400" b="1" u="sng" dirty="0" smtClean="0"/>
              <a:t>x =  14</a:t>
            </a: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chemeClr val="accent6"/>
                </a:solidFill>
              </a:rPr>
              <a:t>2 slabé sešity…..2 ∙ 9,50Kč = 19Kč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		</a:t>
            </a:r>
            <a:r>
              <a:rPr lang="cs-CZ" sz="2400" b="1" dirty="0" smtClean="0">
                <a:solidFill>
                  <a:schemeClr val="accent6"/>
                </a:solidFill>
              </a:rPr>
              <a:t>42 Kč + 19 Kč = 61 Kč</a:t>
            </a:r>
          </a:p>
          <a:p>
            <a:pPr marL="0" indent="0">
              <a:buNone/>
            </a:pPr>
            <a:r>
              <a:rPr lang="cs-CZ" sz="2400" b="1" u="sng" dirty="0" smtClean="0"/>
              <a:t>Silný sešit stál 14 Kč, slabý sešit měl cenu 9,50 Kč</a:t>
            </a:r>
            <a:r>
              <a:rPr lang="cs-CZ" sz="2400" dirty="0" smtClean="0"/>
              <a:t>	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2924944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11560" y="3717032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11560" y="4509120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88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Nový typ úlohy, kterou je vhodné </a:t>
            </a:r>
            <a:r>
              <a:rPr lang="cs-CZ" sz="2400" dirty="0"/>
              <a:t>ř</a:t>
            </a:r>
            <a:r>
              <a:rPr lang="cs-CZ" sz="2400" dirty="0" smtClean="0"/>
              <a:t>ešit pomocí dvou neznámých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lyžařský kurz odjelo 58 žáků, kteří byli ubytováni ve 13 pokojích, některé pokoje byly čtyřlůžkové ostatní byly pětilůžkové. Všechna lůžka byla obsazena. Kolik pokojů bylo čtyř a kolik pětilůžkových?</a:t>
            </a:r>
          </a:p>
          <a:p>
            <a:pPr marL="0" indent="0">
              <a:buNone/>
            </a:pPr>
            <a:r>
              <a:rPr lang="cs-CZ" sz="2400" dirty="0" smtClean="0"/>
              <a:t>4lůžkových pokojů………..x		  x  + y  = 13 /∙ (-4)</a:t>
            </a:r>
          </a:p>
          <a:p>
            <a:pPr marL="0" indent="0">
              <a:buNone/>
            </a:pPr>
            <a:r>
              <a:rPr lang="cs-CZ" sz="2400" dirty="0" smtClean="0"/>
              <a:t>5ti lůžkových pokojů ……..y		4x + 5y = 58 </a:t>
            </a:r>
          </a:p>
          <a:p>
            <a:pPr marL="0" indent="0">
              <a:buNone/>
            </a:pPr>
            <a:r>
              <a:rPr lang="cs-CZ" sz="2400" dirty="0" smtClean="0"/>
              <a:t>Pokojů celkem ………………13	           - 4x – 4y = - 52</a:t>
            </a:r>
          </a:p>
          <a:p>
            <a:pPr marL="0" indent="0">
              <a:buNone/>
            </a:pPr>
            <a:r>
              <a:rPr lang="cs-CZ" sz="2400" dirty="0" smtClean="0"/>
              <a:t>Lůžek ve 4lůžk. p……………4 x                4x + 5 y = 58</a:t>
            </a:r>
          </a:p>
          <a:p>
            <a:pPr marL="0" indent="0">
              <a:buNone/>
            </a:pPr>
            <a:r>
              <a:rPr lang="cs-CZ" sz="2400" dirty="0" smtClean="0"/>
              <a:t>Lůžek v 5tilůžk.p…………….5                         </a:t>
            </a:r>
            <a:r>
              <a:rPr lang="cs-CZ" sz="2400" b="1" u="sng" dirty="0" smtClean="0"/>
              <a:t>    y  =  6</a:t>
            </a:r>
          </a:p>
          <a:p>
            <a:pPr marL="0" indent="0">
              <a:buNone/>
            </a:pPr>
            <a:r>
              <a:rPr lang="cs-CZ" sz="2400" dirty="0" smtClean="0"/>
              <a:t>Lůžek celkem………………….58		           </a:t>
            </a:r>
            <a:r>
              <a:rPr lang="cs-CZ" sz="2400" b="1" u="sng" dirty="0" smtClean="0"/>
              <a:t>x =  7</a:t>
            </a:r>
          </a:p>
          <a:p>
            <a:pPr marL="0" indent="0">
              <a:buNone/>
            </a:pPr>
            <a:r>
              <a:rPr lang="cs-CZ" sz="2400" dirty="0" smtClean="0"/>
              <a:t>Zkouška: Pokojů bylo 6 + 7 = 13. Ve 4 lůžkových bydlelo 7∙ 4=28 ž.</a:t>
            </a:r>
          </a:p>
          <a:p>
            <a:pPr marL="0" indent="0">
              <a:buNone/>
            </a:pPr>
            <a:r>
              <a:rPr lang="cs-CZ" sz="2400" dirty="0" smtClean="0"/>
              <a:t>V 5tilůžkových pokojích bydlelo 6∙5 =30 ž. /30+28 = 58/</a:t>
            </a:r>
          </a:p>
          <a:p>
            <a:pPr marL="0" indent="0">
              <a:buNone/>
            </a:pPr>
            <a:r>
              <a:rPr lang="cs-CZ" sz="2400" b="1" u="sng" dirty="0" smtClean="0"/>
              <a:t>Obsazeno bylo 7 čtyřlůžkových a 6 pětilůžkových pokojů.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83936" y="4946218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04048" y="321297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32040" y="407707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67544" y="2420888"/>
            <a:ext cx="345638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2646" y="2829775"/>
            <a:ext cx="345638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7748" y="3238662"/>
            <a:ext cx="345638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12850" y="3647549"/>
            <a:ext cx="362710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7952" y="4056436"/>
            <a:ext cx="345638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3936" y="4465322"/>
            <a:ext cx="3828024" cy="6198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83968" y="2334070"/>
            <a:ext cx="230425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2806614"/>
            <a:ext cx="309634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41320" y="3261823"/>
            <a:ext cx="309634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16016" y="3679272"/>
            <a:ext cx="266429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690712" y="4096721"/>
            <a:ext cx="266429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65408" y="4514170"/>
            <a:ext cx="266429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67544" y="5029766"/>
            <a:ext cx="8136904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17634" y="5920432"/>
            <a:ext cx="7294726" cy="4345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556506" y="2416955"/>
            <a:ext cx="147187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06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Nový typ úlohy, kterou je vhodné </a:t>
            </a:r>
            <a:r>
              <a:rPr lang="cs-CZ" sz="2400" dirty="0"/>
              <a:t>ř</a:t>
            </a:r>
            <a:r>
              <a:rPr lang="cs-CZ" sz="2400" dirty="0" smtClean="0"/>
              <a:t>ešit pomocí dvou neznámých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lyžařský kurz odjelo 58 žáků, kteří byli ubytováni ve 13 pokojích, některé pokoje byly čtyřlůžkové ostatní byly pětilůžkové. Všechna lůžka byla obsazena. Kolik pokojů bylo čtyř a kolik pětilůžkových?</a:t>
            </a:r>
          </a:p>
          <a:p>
            <a:pPr marL="0" indent="0">
              <a:buNone/>
            </a:pPr>
            <a:r>
              <a:rPr lang="cs-CZ" sz="2400" dirty="0" smtClean="0"/>
              <a:t>4lůžkových pokojů………..x		  x  + y  = 13 /∙ (-4)</a:t>
            </a:r>
          </a:p>
          <a:p>
            <a:pPr marL="0" indent="0">
              <a:buNone/>
            </a:pPr>
            <a:r>
              <a:rPr lang="cs-CZ" sz="2400" dirty="0" smtClean="0"/>
              <a:t>5ti lůžkových pokojů ……..y		4x + 5y = 58 </a:t>
            </a:r>
          </a:p>
          <a:p>
            <a:pPr marL="0" indent="0">
              <a:buNone/>
            </a:pPr>
            <a:r>
              <a:rPr lang="cs-CZ" sz="2400" dirty="0" smtClean="0"/>
              <a:t>Pokojů celkem ………………13	           - 4x – 4y = - 52</a:t>
            </a:r>
          </a:p>
          <a:p>
            <a:pPr marL="0" indent="0">
              <a:buNone/>
            </a:pPr>
            <a:r>
              <a:rPr lang="cs-CZ" sz="2400" dirty="0" smtClean="0"/>
              <a:t>Lůžek ve 4lůžk. p……………4 x                4x + 5 y = 58</a:t>
            </a:r>
          </a:p>
          <a:p>
            <a:pPr marL="0" indent="0">
              <a:buNone/>
            </a:pPr>
            <a:r>
              <a:rPr lang="cs-CZ" sz="2400" dirty="0" smtClean="0"/>
              <a:t>Lůžek v 5tilůžk.p…………….5y                         </a:t>
            </a:r>
            <a:r>
              <a:rPr lang="cs-CZ" sz="2400" b="1" u="sng" dirty="0" smtClean="0"/>
              <a:t>    y  =  6</a:t>
            </a:r>
          </a:p>
          <a:p>
            <a:pPr marL="0" indent="0">
              <a:buNone/>
            </a:pPr>
            <a:r>
              <a:rPr lang="cs-CZ" sz="2400" dirty="0" smtClean="0"/>
              <a:t>Lůžek celkem………………….58		           </a:t>
            </a:r>
            <a:r>
              <a:rPr lang="cs-CZ" sz="2400" b="1" u="sng" dirty="0" smtClean="0"/>
              <a:t>x =  7</a:t>
            </a:r>
          </a:p>
          <a:p>
            <a:pPr marL="0" indent="0">
              <a:buNone/>
            </a:pPr>
            <a:r>
              <a:rPr lang="cs-CZ" sz="2400" dirty="0" smtClean="0"/>
              <a:t>Zkouška: Pokojů bylo 6 + 7 = 13. Ve 4 lůžkových bydlelo 7∙ 4=28 ž.</a:t>
            </a:r>
          </a:p>
          <a:p>
            <a:pPr marL="0" indent="0">
              <a:buNone/>
            </a:pPr>
            <a:r>
              <a:rPr lang="cs-CZ" sz="2400" dirty="0" smtClean="0"/>
              <a:t>V 5tilůžkových pokojích bydlelo 6∙5 =30 ž. /30+28 = 58/</a:t>
            </a:r>
          </a:p>
          <a:p>
            <a:pPr marL="0" indent="0">
              <a:buNone/>
            </a:pPr>
            <a:r>
              <a:rPr lang="cs-CZ" sz="2400" b="1" u="sng" dirty="0" smtClean="0"/>
              <a:t>Obsazeno bylo 7 čtyřlůžkových a 6 pětilůžkových pokojů.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83936" y="4946218"/>
            <a:ext cx="37444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04048" y="321297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32040" y="4077072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54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Úlohu řeš podobným způsobem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Ve třídě 9.A zaplatilo příspěvek  KRPD ve výši 200,-Kč patnáct žáků. Kolik žáků platilo dvoustovkovou  bankovkou a kolik žáků přineslo dvě stokoruny,  jestliže třídní učitelka předávala do pokladny KRPD 21 bankovek?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tokorun ……………..x kusů		       x   +   y   =  21 /  ∙(-100)</a:t>
            </a:r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vousetkorun ……..y kusů	</a:t>
            </a:r>
            <a:r>
              <a:rPr lang="cs-CZ" sz="2400" dirty="0"/>
              <a:t> </a:t>
            </a:r>
            <a:r>
              <a:rPr lang="cs-CZ" sz="2400" dirty="0" smtClean="0"/>
              <a:t>            100x + 200y = 3000</a:t>
            </a:r>
          </a:p>
          <a:p>
            <a:pPr marL="0" indent="0">
              <a:buNone/>
            </a:pPr>
            <a:r>
              <a:rPr lang="cs-CZ" sz="2400" dirty="0" smtClean="0"/>
              <a:t>bankovek celkem …..21 kusů               -100x – 100y = - 2100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ve 100korunách ……100 x Kč      100x + 200y = 3000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ve 200korunách …….200y Kč                   100y = 900 / : 100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celkem…………..15 ∙ 200 Kč                              </a:t>
            </a:r>
            <a:r>
              <a:rPr lang="cs-CZ" sz="2400" b="1" u="sng" dirty="0" smtClean="0"/>
              <a:t>y = 9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		</a:t>
            </a: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r>
              <a:rPr lang="cs-CZ" sz="2400" b="1" u="sng" dirty="0" smtClean="0"/>
              <a:t>x = 12</a:t>
            </a:r>
          </a:p>
          <a:p>
            <a:pPr marL="0" indent="0">
              <a:buNone/>
            </a:pPr>
            <a:r>
              <a:rPr lang="cs-CZ" sz="2400" dirty="0" smtClean="0"/>
              <a:t>Zkouška: Bankovek bylo 12 + 9 = 21. Ve stokorunách to bylo </a:t>
            </a:r>
          </a:p>
          <a:p>
            <a:pPr marL="0" indent="0">
              <a:buNone/>
            </a:pPr>
            <a:r>
              <a:rPr lang="cs-CZ" sz="2400" dirty="0" smtClean="0"/>
              <a:t>12∙100Kč =1200Kč. Ve dvoustovkách 9∙200Kč =1800Kč. </a:t>
            </a:r>
          </a:p>
          <a:p>
            <a:pPr marL="0" indent="0">
              <a:buNone/>
            </a:pPr>
            <a:r>
              <a:rPr lang="cs-CZ" sz="2400" dirty="0" smtClean="0"/>
              <a:t>/1200 + 1800 = 3000/. </a:t>
            </a:r>
            <a:r>
              <a:rPr lang="cs-CZ" sz="2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na odpověď, přečti si znovu otázku!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u="sng" dirty="0" smtClean="0"/>
              <a:t>Stokorunami platilo 6 žáků, </a:t>
            </a:r>
            <a:r>
              <a:rPr lang="cs-CZ" sz="2400" b="1" u="sng" dirty="0" err="1" smtClean="0"/>
              <a:t>dvosetkoruny</a:t>
            </a:r>
            <a:r>
              <a:rPr lang="cs-CZ" sz="2400" b="1" u="sng" dirty="0" smtClean="0"/>
              <a:t> přineslo 9 žáků.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4365104"/>
            <a:ext cx="42484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88024" y="2780928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350100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67544" y="2060848"/>
            <a:ext cx="316835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2389611"/>
            <a:ext cx="3168352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4" y="2718374"/>
            <a:ext cx="338437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5878" y="3087749"/>
            <a:ext cx="4032448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03548" y="3447789"/>
            <a:ext cx="4032448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5536" y="3966231"/>
            <a:ext cx="4248472" cy="5232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364088" y="1975550"/>
            <a:ext cx="1728192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92280" y="2060848"/>
            <a:ext cx="1152128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2444583"/>
            <a:ext cx="3168352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427984" y="2807863"/>
            <a:ext cx="3168352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3137694"/>
            <a:ext cx="3168352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868416" y="3571525"/>
            <a:ext cx="3015952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24128" y="3902695"/>
            <a:ext cx="1440160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876528" y="4227834"/>
            <a:ext cx="1440160" cy="3947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2790" y="4641836"/>
            <a:ext cx="7439570" cy="11634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19944" y="5733256"/>
            <a:ext cx="6696744" cy="5952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306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Úlohu řeš podobným způsobem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886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Ve třídě 9.A zaplatilo příspěvek  KRPD ve výši 200,-Kč patnáct žáků. Kolik žáků platilo dvoustovkovou  bankovkou a kolik žáků přineslo dvě stokoruny,  jestliže třídní učitelka předávala do pokladny KRPD 21 bankovek?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tokorun ……………..x kusů		       x   +   y   =  21 /  ∙(-100)</a:t>
            </a:r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vousetkorun ……..y kusů	</a:t>
            </a:r>
            <a:r>
              <a:rPr lang="cs-CZ" sz="2400" dirty="0"/>
              <a:t> </a:t>
            </a:r>
            <a:r>
              <a:rPr lang="cs-CZ" sz="2400" dirty="0" smtClean="0"/>
              <a:t>            100x + 200y = 3000</a:t>
            </a:r>
          </a:p>
          <a:p>
            <a:pPr marL="0" indent="0">
              <a:buNone/>
            </a:pPr>
            <a:r>
              <a:rPr lang="cs-CZ" sz="2400" dirty="0" smtClean="0"/>
              <a:t>bankovek celkem …..21 kusů               -100x – 100y = - 2100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ve 100korunách ……100 x Kč      100x + 200y = 3000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ve 200korunách …….200y Kč                   100y = 900 / : 100</a:t>
            </a:r>
          </a:p>
          <a:p>
            <a:pPr marL="0" indent="0">
              <a:buNone/>
            </a:pPr>
            <a:r>
              <a:rPr lang="cs-CZ" sz="2400" dirty="0" err="1"/>
              <a:t>h</a:t>
            </a:r>
            <a:r>
              <a:rPr lang="cs-CZ" sz="2400" dirty="0" err="1" smtClean="0"/>
              <a:t>odn</a:t>
            </a:r>
            <a:r>
              <a:rPr lang="cs-CZ" sz="2400" dirty="0" smtClean="0"/>
              <a:t>. celkem…………..15 ∙ 200 Kč                              </a:t>
            </a:r>
            <a:r>
              <a:rPr lang="cs-CZ" sz="2400" b="1" u="sng" dirty="0" smtClean="0"/>
              <a:t>y = 9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					</a:t>
            </a: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r>
              <a:rPr lang="cs-CZ" sz="2400" b="1" u="sng" dirty="0" smtClean="0"/>
              <a:t>x = 12</a:t>
            </a:r>
          </a:p>
          <a:p>
            <a:pPr marL="0" indent="0">
              <a:buNone/>
            </a:pPr>
            <a:r>
              <a:rPr lang="cs-CZ" sz="2400" dirty="0" smtClean="0"/>
              <a:t>Zkouška: Bankovek bylo 12 + 9 = 21. Ve stokorunách to bylo </a:t>
            </a:r>
          </a:p>
          <a:p>
            <a:pPr marL="0" indent="0">
              <a:buNone/>
            </a:pPr>
            <a:r>
              <a:rPr lang="cs-CZ" sz="2400" dirty="0" smtClean="0"/>
              <a:t>12∙100Kč =1200Kč. Ve dvoustovkách 9∙200Kč =1800Kč. </a:t>
            </a:r>
          </a:p>
          <a:p>
            <a:pPr marL="0" indent="0">
              <a:buNone/>
            </a:pPr>
            <a:r>
              <a:rPr lang="cs-CZ" sz="2400" dirty="0" smtClean="0"/>
              <a:t>/1200 + 1800 = 3000/. </a:t>
            </a:r>
            <a:r>
              <a:rPr lang="cs-CZ" sz="2400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 na odpověď, přečti si znovu otázku!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2400" b="1" u="sng" dirty="0" smtClean="0"/>
              <a:t>Stokorunami platilo 6 žáků, </a:t>
            </a:r>
            <a:r>
              <a:rPr lang="cs-CZ" sz="2400" b="1" u="sng" dirty="0" err="1" smtClean="0"/>
              <a:t>dvosetkoruny</a:t>
            </a:r>
            <a:r>
              <a:rPr lang="cs-CZ" sz="2400" b="1" u="sng" dirty="0" smtClean="0"/>
              <a:t> přineslo 9 žáků.</a:t>
            </a:r>
            <a:endParaRPr lang="cs-CZ" sz="2400" b="1" u="sng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4365104"/>
            <a:ext cx="42484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88024" y="2780928"/>
            <a:ext cx="31683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88024" y="3501008"/>
            <a:ext cx="30243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08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692</Words>
  <Application>Microsoft Office PowerPoint</Application>
  <PresentationFormat>Předvádění na obrazovce (4:3)</PresentationFormat>
  <Paragraphs>137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 </vt:lpstr>
      <vt:lpstr>Prezentace aplikace PowerPoint</vt:lpstr>
      <vt:lpstr>Slovní úlohy řešené pomocí soustavy rovnic</vt:lpstr>
      <vt:lpstr>Rozcvička</vt:lpstr>
      <vt:lpstr>Kontroluj</vt:lpstr>
      <vt:lpstr>Kontroluj- řešení pomocí jedné neznámé</vt:lpstr>
      <vt:lpstr>Kontroluj – řešení pomocí jedné neznámé</vt:lpstr>
      <vt:lpstr>Kontroluj- řešení pomocí dvou neznámých</vt:lpstr>
      <vt:lpstr>Kontroluj- řešení pomocí dvou neznámých</vt:lpstr>
      <vt:lpstr>Nový typ úlohy, kterou je vhodné řešit pomocí dvou neznámých</vt:lpstr>
      <vt:lpstr>Nový typ úlohy, kterou je vhodné řešit pomocí dvou neznámých</vt:lpstr>
      <vt:lpstr>Úlohu řeš podobným způsobem</vt:lpstr>
      <vt:lpstr>Úlohu řeš podobným způsobem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řešené pomocí soustavy rovnic</dc:title>
  <dc:creator>mrkackovav</dc:creator>
  <cp:lastModifiedBy>mrkackovav</cp:lastModifiedBy>
  <cp:revision>32</cp:revision>
  <dcterms:created xsi:type="dcterms:W3CDTF">2013-02-10T19:41:03Z</dcterms:created>
  <dcterms:modified xsi:type="dcterms:W3CDTF">2013-03-10T11:37:29Z</dcterms:modified>
</cp:coreProperties>
</file>