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60" r:id="rId7"/>
    <p:sldId id="259" r:id="rId8"/>
    <p:sldId id="262" r:id="rId9"/>
    <p:sldId id="261" r:id="rId10"/>
    <p:sldId id="266" r:id="rId11"/>
    <p:sldId id="263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975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512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056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49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653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351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08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494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53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93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89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50999-7942-46FC-9635-A46B0ABF0EF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D78F9-D590-46B0-A9A9-007B761766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16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24313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VY_32_INOVACE_XIII_1_10_Slovní </a:t>
            </a:r>
            <a:r>
              <a:rPr lang="cs-CZ" dirty="0"/>
              <a:t>úlohy řešené pomocí soustavy </a:t>
            </a:r>
            <a:r>
              <a:rPr lang="cs-CZ" dirty="0" smtClean="0"/>
              <a:t>rovnic 2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XIII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1            Pořadové číslo DUM:  10 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313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Nácvik řešení slovních úloh o směsích. Opakování základních úloh typu úloh o směsích a použití stejného postupu i v úlohách chemické povahy</a:t>
            </a:r>
          </a:p>
          <a:p>
            <a:r>
              <a:rPr lang="cs-CZ" sz="1600" b="1" dirty="0" smtClean="0"/>
              <a:t>Očekávaný výstup: </a:t>
            </a:r>
            <a:r>
              <a:rPr lang="cs-CZ" sz="1600" dirty="0"/>
              <a:t>Žák </a:t>
            </a:r>
            <a:r>
              <a:rPr lang="cs-CZ" sz="1600" dirty="0" smtClean="0"/>
              <a:t>vyřeší slovní </a:t>
            </a:r>
            <a:r>
              <a:rPr lang="cs-CZ" sz="1600" dirty="0"/>
              <a:t>ú</a:t>
            </a:r>
            <a:r>
              <a:rPr lang="cs-CZ" sz="1600" dirty="0" smtClean="0"/>
              <a:t>lohy o dvou typech pokojů a dvou druhů zboží. Stejný princip použije při řešení úloh  chemických</a:t>
            </a:r>
          </a:p>
          <a:p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sz="1600" b="1" dirty="0" smtClean="0"/>
              <a:t>Typická věková skupina:   </a:t>
            </a:r>
            <a:r>
              <a:rPr lang="cs-CZ" sz="1600" dirty="0" smtClean="0"/>
              <a:t>14 - 15 let</a:t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Slovní úlohy o směsích – základní a s chemickým zadáním</a:t>
            </a:r>
            <a:br>
              <a:rPr lang="cs-CZ" sz="1600" dirty="0" smtClean="0"/>
            </a:br>
            <a:r>
              <a:rPr lang="cs-CZ" sz="1600" b="1" dirty="0" smtClean="0"/>
              <a:t>Pomůcky a materiál:   </a:t>
            </a:r>
            <a:r>
              <a:rPr lang="cs-CZ" sz="1600" dirty="0" smtClean="0"/>
              <a:t>interaktivní tabule, školní sešit</a:t>
            </a:r>
            <a:br>
              <a:rPr lang="cs-CZ" sz="1600" dirty="0" smtClean="0"/>
            </a:br>
            <a:r>
              <a:rPr lang="cs-CZ" sz="1600" b="1" dirty="0" smtClean="0"/>
              <a:t>Potřebný čas pro výuku DUM:  45</a:t>
            </a:r>
            <a:r>
              <a:rPr lang="cs-CZ" sz="1600" dirty="0" smtClean="0"/>
              <a:t> minut </a:t>
            </a:r>
            <a:r>
              <a:rPr lang="cs-CZ" sz="1600" b="1" dirty="0" smtClean="0"/>
              <a:t>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</a:t>
            </a:r>
            <a:r>
              <a:rPr lang="cs-CZ" sz="1400" b="1" dirty="0" smtClean="0"/>
              <a:t>: </a:t>
            </a:r>
            <a:r>
              <a:rPr lang="cs-CZ" sz="1600" dirty="0" smtClean="0"/>
              <a:t>Na začátku hodiny řeší žáci samostatně základní úlohy  o dvou druzích zboží a druhý příklad o dvou druzích pokojů. V této fázi je vhodná individuální práce s jednotlivými žáky, případně, je-li potřeba, je možné </a:t>
            </a:r>
            <a:r>
              <a:rPr lang="cs-CZ" sz="1600" dirty="0" smtClean="0"/>
              <a:t>celé třídě </a:t>
            </a:r>
            <a:r>
              <a:rPr lang="cs-CZ" sz="1600" dirty="0" smtClean="0"/>
              <a:t>v určitých krocích pomoci. Na závěr samostatné práce je vhodné znovu úlohy projít, ukázat vhodný zápis, upozornit na případná úskalí .  Nyní jsou žáci připraveni řešit úlohy o skutečných směsích a roztocích. Stačí jen společně rozebrat představu o procentuálním množství látky ve směsi či roztoku. Po společně řešené úloze je zadána problémová úloha, která je ve skutečnosti velmi jednoduchá a jejíž řešení žáky motivuje do další práce v příštích hodinách.</a:t>
            </a:r>
          </a:p>
        </p:txBody>
      </p:sp>
    </p:spTree>
    <p:extLst>
      <p:ext uri="{BB962C8B-B14F-4D97-AF65-F5344CB8AC3E}">
        <p14:creationId xmlns:p14="http://schemas.microsoft.com/office/powerpoint/2010/main" val="987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Slovní úlohy řešené pomocí soustav rovnic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Úlohy na směsi-pokračování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062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Rozcvička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1)Maminka koupila v zelenině 2 kg banánů a   5 kg brambor. Za nákup zaplatila 113 Kč. Kolik stál 1 kg brambor a kolik 1 kg banánů, jestliže víme, že brambory jsou o 25 Kč levnější.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2)V turistické ubytovně spalo 72 žáků ve 28 pokojích, z nichž část byla dvojlůžkových a část trojlůžkových. Na jakou částku byl vystaven účet pro všechny žáky, jestliže cena 1 lůžka na dvoulůžkovém pokoji je 90 Kč a 1 lůžko na trojlůžkovém pokoji stojí 80 Kč.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987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1)Maminka koupila v zelenině 2 kg banánů a   5 kg brambor. Za nákup zaplatila 113 Kč. Kolik stál 1 kg brambor a kolik 1 kg banánů, jestliže víme, že brambory jsou o 25 Kč levnější.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7853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 </a:t>
            </a:r>
            <a:r>
              <a:rPr lang="cs-CZ" sz="2400" dirty="0" smtClean="0">
                <a:solidFill>
                  <a:srgbClr val="FF0000"/>
                </a:solidFill>
              </a:rPr>
              <a:t>1kg brambor</a:t>
            </a:r>
            <a:r>
              <a:rPr lang="cs-CZ" sz="2400" dirty="0" smtClean="0"/>
              <a:t>………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 Kč	 	</a:t>
            </a:r>
            <a:r>
              <a:rPr lang="cs-CZ" sz="2400" dirty="0" smtClean="0">
                <a:solidFill>
                  <a:srgbClr val="FF0000"/>
                </a:solidFill>
              </a:rPr>
              <a:t>y = x + 25</a:t>
            </a:r>
            <a:r>
              <a:rPr lang="cs-CZ" sz="2400" dirty="0" smtClean="0"/>
              <a:t>	 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1kg banánů</a:t>
            </a:r>
            <a:r>
              <a:rPr lang="cs-CZ" sz="2400" dirty="0" smtClean="0"/>
              <a:t>………….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 Kč	    5x +2y = 113		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banány dražší o </a:t>
            </a:r>
            <a:r>
              <a:rPr lang="cs-CZ" sz="2400" dirty="0" smtClean="0"/>
              <a:t>…..</a:t>
            </a:r>
            <a:r>
              <a:rPr lang="cs-CZ" sz="2400" dirty="0" smtClean="0">
                <a:solidFill>
                  <a:srgbClr val="FF0000"/>
                </a:solidFill>
              </a:rPr>
              <a:t>25</a:t>
            </a:r>
            <a:r>
              <a:rPr lang="cs-CZ" sz="2400" dirty="0" smtClean="0"/>
              <a:t>Kč	     - x + y = 25  /∙ (-2)</a:t>
            </a:r>
          </a:p>
          <a:p>
            <a:pPr marL="0" indent="0">
              <a:buNone/>
            </a:pPr>
            <a:r>
              <a:rPr lang="cs-CZ" sz="2400" dirty="0" smtClean="0"/>
              <a:t>5 kg brambor………5x Kč	   5x + 2y = 113	</a:t>
            </a:r>
          </a:p>
          <a:p>
            <a:pPr marL="0" indent="0">
              <a:buNone/>
            </a:pPr>
            <a:r>
              <a:rPr lang="cs-CZ" sz="2400" dirty="0" smtClean="0"/>
              <a:t>2 kg banánů………..2y Kč	   2x – 2y = -50</a:t>
            </a:r>
          </a:p>
          <a:p>
            <a:pPr marL="0" indent="0">
              <a:buNone/>
            </a:pPr>
            <a:r>
              <a:rPr lang="cs-CZ" sz="2400" dirty="0" smtClean="0"/>
              <a:t>Nákup……………...113 Kč	   5x + 2y = 113</a:t>
            </a:r>
            <a:endParaRPr lang="cs-CZ" dirty="0"/>
          </a:p>
          <a:p>
            <a:pPr marL="0" indent="0">
              <a:buNone/>
            </a:pPr>
            <a:r>
              <a:rPr lang="cs-CZ" sz="2400" b="1" dirty="0" err="1" smtClean="0">
                <a:solidFill>
                  <a:schemeClr val="accent6"/>
                </a:solidFill>
              </a:rPr>
              <a:t>Zk</a:t>
            </a:r>
            <a:r>
              <a:rPr lang="cs-CZ" sz="2400" b="1" dirty="0" smtClean="0">
                <a:solidFill>
                  <a:schemeClr val="accent6"/>
                </a:solidFill>
              </a:rPr>
              <a:t>: 1 kg brambor  ..9 Kč</a:t>
            </a:r>
            <a:r>
              <a:rPr lang="cs-CZ" sz="2800" dirty="0" smtClean="0"/>
              <a:t>	        </a:t>
            </a:r>
            <a:r>
              <a:rPr lang="cs-CZ" sz="2400" dirty="0" smtClean="0"/>
              <a:t>7x</a:t>
            </a:r>
            <a:r>
              <a:rPr lang="cs-CZ" sz="2400" dirty="0"/>
              <a:t> </a:t>
            </a:r>
            <a:r>
              <a:rPr lang="cs-CZ" sz="2400" dirty="0" smtClean="0"/>
              <a:t>  = 63  / : 7	y = 9 + 25</a:t>
            </a:r>
          </a:p>
          <a:p>
            <a:pPr marL="0" indent="0">
              <a:buNone/>
            </a:pP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chemeClr val="accent6"/>
                </a:solidFill>
              </a:rPr>
              <a:t>1 kg banánů ….(9 + 25)Kč                </a:t>
            </a:r>
            <a:r>
              <a:rPr lang="cs-CZ" sz="2400" b="1" u="sng" dirty="0" smtClean="0"/>
              <a:t>x = 9</a:t>
            </a:r>
            <a:r>
              <a:rPr lang="cs-CZ" sz="2400" dirty="0" smtClean="0"/>
              <a:t>                </a:t>
            </a:r>
            <a:r>
              <a:rPr lang="cs-CZ" sz="2400" b="1" u="sng" dirty="0" smtClean="0"/>
              <a:t> y = 34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/>
                </a:solidFill>
              </a:rPr>
              <a:t>5 kg brambor…(5 ∙ 9 = 45)Kč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/>
                </a:solidFill>
              </a:rPr>
              <a:t>2 kg banánů…..(2∙ 34 = 68) Kč, Celý nákup….(45 + 68 = 113) Kč</a:t>
            </a:r>
          </a:p>
          <a:p>
            <a:pPr marL="0" indent="0">
              <a:buNone/>
            </a:pPr>
            <a:r>
              <a:rPr lang="cs-CZ" sz="2800" dirty="0"/>
              <a:t>1 kg brambor stál 9 Kč, 1 kg banánů 34 Kč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4222304" y="2276872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222304" y="3068960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222304" y="3820585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95536" y="3789040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395536" y="1484784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46731" y="1860937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47916" y="2285162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860032" y="1483946"/>
            <a:ext cx="201622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46731" y="2645202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95536" y="3053314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44341" y="3461426"/>
            <a:ext cx="302433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147762" y="1860937"/>
            <a:ext cx="3024336" cy="5350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222304" y="2285162"/>
            <a:ext cx="164584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222304" y="2649460"/>
            <a:ext cx="2509936" cy="419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922881" y="2285162"/>
            <a:ext cx="1097391" cy="311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222304" y="3068960"/>
            <a:ext cx="2509936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114040" y="3472814"/>
            <a:ext cx="2618200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222304" y="3876668"/>
            <a:ext cx="2249272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572000" y="4280522"/>
            <a:ext cx="1728192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732240" y="3885638"/>
            <a:ext cx="1512168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732240" y="4289492"/>
            <a:ext cx="1512168" cy="4038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97926" y="3887252"/>
            <a:ext cx="3616114" cy="11979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47916" y="5196049"/>
            <a:ext cx="779649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44341" y="5587108"/>
            <a:ext cx="800364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401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1)Maminka koupila v zelenině 2 kg banánů a   5 kg brambor. Za nákup zaplatila 113 Kč. Kolik stál 1 kg brambor a kolik 1 kg banánů, jestliže víme, že brambory jsou o 25 Kč levnější.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7853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 </a:t>
            </a:r>
            <a:r>
              <a:rPr lang="cs-CZ" sz="2400" dirty="0" smtClean="0">
                <a:solidFill>
                  <a:srgbClr val="FF0000"/>
                </a:solidFill>
              </a:rPr>
              <a:t>1kg brambor</a:t>
            </a:r>
            <a:r>
              <a:rPr lang="cs-CZ" sz="2400" dirty="0" smtClean="0"/>
              <a:t>………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 Kč	 	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 = </a:t>
            </a:r>
            <a:r>
              <a:rPr lang="cs-CZ" sz="2400" dirty="0" smtClean="0">
                <a:solidFill>
                  <a:srgbClr val="FF0000"/>
                </a:solidFill>
              </a:rPr>
              <a:t>x + 25</a:t>
            </a:r>
            <a:r>
              <a:rPr lang="cs-CZ" sz="2400" dirty="0" smtClean="0"/>
              <a:t>	 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1kg banánů</a:t>
            </a:r>
            <a:r>
              <a:rPr lang="cs-CZ" sz="2400" dirty="0" smtClean="0"/>
              <a:t>………….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 Kč	    5x +2y = 113		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banány dražší o</a:t>
            </a:r>
            <a:r>
              <a:rPr lang="cs-CZ" sz="2400" dirty="0" smtClean="0"/>
              <a:t> …..</a:t>
            </a:r>
            <a:r>
              <a:rPr lang="cs-CZ" sz="2400" dirty="0" smtClean="0">
                <a:solidFill>
                  <a:srgbClr val="FF0000"/>
                </a:solidFill>
              </a:rPr>
              <a:t>25</a:t>
            </a:r>
            <a:r>
              <a:rPr lang="cs-CZ" sz="2400" dirty="0" smtClean="0"/>
              <a:t>Kč	     - x + y = 25  /∙ (-2)</a:t>
            </a:r>
          </a:p>
          <a:p>
            <a:pPr marL="0" indent="0">
              <a:buNone/>
            </a:pPr>
            <a:r>
              <a:rPr lang="cs-CZ" sz="2400" dirty="0" smtClean="0"/>
              <a:t>5 kg brambor………5x Kč	   5x + 2y = 113	</a:t>
            </a:r>
          </a:p>
          <a:p>
            <a:pPr marL="0" indent="0">
              <a:buNone/>
            </a:pPr>
            <a:r>
              <a:rPr lang="cs-CZ" sz="2400" dirty="0" smtClean="0"/>
              <a:t>2 kg banánů………..2y Kč	   2x – 2y = -50</a:t>
            </a:r>
          </a:p>
          <a:p>
            <a:pPr marL="0" indent="0">
              <a:buNone/>
            </a:pPr>
            <a:r>
              <a:rPr lang="cs-CZ" sz="2400" dirty="0" smtClean="0"/>
              <a:t>Nákup……………...113 Kč	   5x + 2y = 113</a:t>
            </a:r>
            <a:endParaRPr lang="cs-CZ" dirty="0"/>
          </a:p>
          <a:p>
            <a:pPr marL="0" indent="0">
              <a:buNone/>
            </a:pPr>
            <a:r>
              <a:rPr lang="cs-CZ" sz="2400" b="1" dirty="0" err="1" smtClean="0">
                <a:solidFill>
                  <a:schemeClr val="accent6"/>
                </a:solidFill>
              </a:rPr>
              <a:t>Zk</a:t>
            </a:r>
            <a:r>
              <a:rPr lang="cs-CZ" sz="2400" b="1" dirty="0" smtClean="0">
                <a:solidFill>
                  <a:schemeClr val="accent6"/>
                </a:solidFill>
              </a:rPr>
              <a:t>: 1 kg brambor  ..9 Kč</a:t>
            </a:r>
            <a:r>
              <a:rPr lang="cs-CZ" sz="2800" dirty="0" smtClean="0"/>
              <a:t>	        </a:t>
            </a:r>
            <a:r>
              <a:rPr lang="cs-CZ" sz="2400" dirty="0" smtClean="0"/>
              <a:t>7x</a:t>
            </a:r>
            <a:r>
              <a:rPr lang="cs-CZ" sz="2400" dirty="0"/>
              <a:t> </a:t>
            </a:r>
            <a:r>
              <a:rPr lang="cs-CZ" sz="2400" dirty="0" smtClean="0"/>
              <a:t>  = 63  / : 7	y = 9 + 25</a:t>
            </a:r>
          </a:p>
          <a:p>
            <a:pPr marL="0" indent="0">
              <a:buNone/>
            </a:pP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chemeClr val="accent6"/>
                </a:solidFill>
              </a:rPr>
              <a:t>1 kg banánů ….(9 + 25)Kč                </a:t>
            </a:r>
            <a:r>
              <a:rPr lang="cs-CZ" sz="2400" b="1" u="sng" dirty="0" smtClean="0"/>
              <a:t>x = 9</a:t>
            </a:r>
            <a:r>
              <a:rPr lang="cs-CZ" sz="2400" dirty="0" smtClean="0"/>
              <a:t>                </a:t>
            </a:r>
            <a:r>
              <a:rPr lang="cs-CZ" sz="2400" b="1" u="sng" dirty="0" smtClean="0"/>
              <a:t> y = 34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/>
                </a:solidFill>
              </a:rPr>
              <a:t>5 kg brambor…(5 ∙ 9 = 45)Kč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/>
                </a:solidFill>
              </a:rPr>
              <a:t>2 kg banánů…..(2∙ 34 = 68) Kč, Celý nákup….(45 + 68 = 113) Kč</a:t>
            </a:r>
          </a:p>
          <a:p>
            <a:pPr marL="0" indent="0">
              <a:buNone/>
            </a:pPr>
            <a:r>
              <a:rPr lang="cs-CZ" sz="2800" dirty="0"/>
              <a:t>1 kg brambor stál 9 Kč, 1 kg banánů 34 Kč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4222304" y="2276872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222304" y="3068960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222304" y="3820585"/>
            <a:ext cx="2509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95536" y="3789040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17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V turistické ubytovně spalo 72 žáků ve 28 pokojích, z nichž část byla dvojlůžkových a část trojlůžkových. Na jakou částku byl vystaven účet pro všechny žáky, jestliže cena 1 lůžka na dvoulůžkovém pokoji je 90 Kč a 1 lůžko na trojlůžkovém pokoji stojí 80 Kč.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2lůžk</a:t>
            </a:r>
            <a:r>
              <a:rPr lang="cs-CZ" sz="2400" dirty="0" smtClean="0"/>
              <a:t>. </a:t>
            </a:r>
            <a:r>
              <a:rPr lang="cs-CZ" sz="2400" dirty="0"/>
              <a:t>p</a:t>
            </a:r>
            <a:r>
              <a:rPr lang="cs-CZ" sz="2400" dirty="0" smtClean="0"/>
              <a:t>okojů……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		       x + y = 28   /  ∙ ( - 2)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3lůžk</a:t>
            </a:r>
            <a:r>
              <a:rPr lang="cs-CZ" sz="2400" dirty="0" smtClean="0"/>
              <a:t>.pokojů…….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		   2x + 3y = 72</a:t>
            </a:r>
          </a:p>
          <a:p>
            <a:pPr marL="0" indent="0">
              <a:buNone/>
            </a:pPr>
            <a:r>
              <a:rPr lang="cs-CZ" sz="2400" dirty="0" smtClean="0"/>
              <a:t>Pokojů celkem……28                  - 2x – 2y = - 56</a:t>
            </a:r>
          </a:p>
          <a:p>
            <a:pPr marL="0" indent="0">
              <a:buNone/>
            </a:pPr>
            <a:r>
              <a:rPr lang="cs-CZ" sz="2400" dirty="0" smtClean="0"/>
              <a:t>Ve 2lůžk.pokojích….2x žáků        2x + 3y = 72           x + 16 = 28</a:t>
            </a:r>
          </a:p>
          <a:p>
            <a:pPr marL="0" indent="0">
              <a:buNone/>
            </a:pPr>
            <a:r>
              <a:rPr lang="cs-CZ" sz="2400" dirty="0" smtClean="0"/>
              <a:t>Ve 3lůžk.pokojích….3y žáků                  </a:t>
            </a:r>
            <a:r>
              <a:rPr lang="cs-CZ" sz="2400" b="1" u="sng" dirty="0" smtClean="0"/>
              <a:t>y = 16</a:t>
            </a:r>
            <a:r>
              <a:rPr lang="cs-CZ" sz="2400" dirty="0" smtClean="0"/>
              <a:t>                    </a:t>
            </a:r>
            <a:r>
              <a:rPr lang="cs-CZ" sz="2400" b="1" u="sng" dirty="0" smtClean="0"/>
              <a:t>x = 12</a:t>
            </a:r>
          </a:p>
          <a:p>
            <a:pPr marL="0" indent="0">
              <a:buNone/>
            </a:pPr>
            <a:r>
              <a:rPr lang="cs-CZ" sz="2400" dirty="0" smtClean="0"/>
              <a:t>Celkem………………..72 žáků           				             </a:t>
            </a:r>
            <a:r>
              <a:rPr lang="cs-CZ" sz="2400" dirty="0" err="1" smtClean="0">
                <a:solidFill>
                  <a:schemeClr val="accent6"/>
                </a:solidFill>
              </a:rPr>
              <a:t>Zk</a:t>
            </a:r>
            <a:r>
              <a:rPr lang="cs-CZ" sz="2400" dirty="0" smtClean="0">
                <a:solidFill>
                  <a:schemeClr val="accent6"/>
                </a:solidFill>
              </a:rPr>
              <a:t>. Pokojů (12 + 16 = 28). 	    </a:t>
            </a:r>
            <a:r>
              <a:rPr lang="cs-CZ" dirty="0">
                <a:solidFill>
                  <a:schemeClr val="accent6"/>
                </a:solidFill>
              </a:rPr>
              <a:t> </a:t>
            </a:r>
            <a:endParaRPr lang="cs-CZ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/>
                </a:solidFill>
              </a:rPr>
              <a:t>Ve 2lůžk. </a:t>
            </a:r>
            <a:r>
              <a:rPr lang="cs-CZ" sz="2400" dirty="0">
                <a:solidFill>
                  <a:schemeClr val="accent6"/>
                </a:solidFill>
              </a:rPr>
              <a:t>p</a:t>
            </a:r>
            <a:r>
              <a:rPr lang="cs-CZ" sz="2400" dirty="0" smtClean="0">
                <a:solidFill>
                  <a:schemeClr val="accent6"/>
                </a:solidFill>
              </a:rPr>
              <a:t>. ubytováno (12∙2 = 24)žáků…zaplatí-(24∙90 =2160)Kč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/>
                </a:solidFill>
              </a:rPr>
              <a:t>V 3lůžk.p.ubytováno (16∙3=48)Kč žáků….zaplatí-(48∙80=3840)Kč.</a:t>
            </a:r>
          </a:p>
          <a:p>
            <a:pPr marL="0" indent="0">
              <a:buNone/>
            </a:pPr>
            <a:r>
              <a:rPr lang="cs-CZ" sz="2400" b="1" dirty="0" smtClean="0"/>
              <a:t>Celkem bude zaplaceno za ubytování 6000 Kč</a:t>
            </a:r>
            <a:endParaRPr lang="cs-CZ" sz="2400" b="1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283968" y="2492896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283968" y="3356992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39552" y="4221088"/>
            <a:ext cx="37444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539552" y="1700808"/>
            <a:ext cx="244827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39552" y="2060848"/>
            <a:ext cx="244827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9552" y="2492896"/>
            <a:ext cx="273630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1700808"/>
            <a:ext cx="136815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206818" y="2093818"/>
            <a:ext cx="2165381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940152" y="1628800"/>
            <a:ext cx="1440161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206818" y="2534072"/>
            <a:ext cx="1949358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04706" y="2966120"/>
            <a:ext cx="349123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69860" y="3439344"/>
            <a:ext cx="349123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35014" y="3912568"/>
            <a:ext cx="384895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314828" y="3007296"/>
            <a:ext cx="2057371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422839" y="3480520"/>
            <a:ext cx="1733338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660232" y="2988893"/>
            <a:ext cx="158675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020272" y="3480520"/>
            <a:ext cx="122671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73884" y="4372262"/>
            <a:ext cx="7886548" cy="12169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04705" y="5589240"/>
            <a:ext cx="5867493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53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V turistické ubytovně spalo 72 žáků ve 28 pokojích, z nichž část byla dvojlůžkových a část trojlůžkových. Na jakou částku byl vystaven účet pro všechny žáky, jestliže cena 1 lůžka na dvoulůžkovém pokoji je 90 Kč a 1 lůžko na trojlůžkovém pokoji stojí 80 Kč.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2lůžk</a:t>
            </a:r>
            <a:r>
              <a:rPr lang="cs-CZ" sz="2400" dirty="0" smtClean="0"/>
              <a:t>. </a:t>
            </a:r>
            <a:r>
              <a:rPr lang="cs-CZ" sz="2400" dirty="0"/>
              <a:t>p</a:t>
            </a:r>
            <a:r>
              <a:rPr lang="cs-CZ" sz="2400" dirty="0" smtClean="0"/>
              <a:t>okojů……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		</a:t>
            </a:r>
            <a:r>
              <a:rPr lang="cs-CZ" sz="2400" dirty="0" smtClean="0">
                <a:solidFill>
                  <a:srgbClr val="FF0000"/>
                </a:solidFill>
              </a:rPr>
              <a:t>       x + y = 28   </a:t>
            </a:r>
            <a:r>
              <a:rPr lang="cs-CZ" sz="2400" dirty="0" smtClean="0"/>
              <a:t>/  ∙ ( - 2)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3lůžk</a:t>
            </a:r>
            <a:r>
              <a:rPr lang="cs-CZ" sz="2400" dirty="0" smtClean="0"/>
              <a:t>.pokojů…….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		</a:t>
            </a:r>
            <a:r>
              <a:rPr lang="cs-CZ" sz="2400" dirty="0" smtClean="0">
                <a:solidFill>
                  <a:srgbClr val="0070C0"/>
                </a:solidFill>
              </a:rPr>
              <a:t>   2x + 3y = 72</a:t>
            </a:r>
          </a:p>
          <a:p>
            <a:pPr marL="0" indent="0">
              <a:buNone/>
            </a:pPr>
            <a:r>
              <a:rPr lang="cs-CZ" sz="2400" dirty="0" smtClean="0"/>
              <a:t>Pokojů celkem……</a:t>
            </a:r>
            <a:r>
              <a:rPr lang="cs-CZ" sz="2400" dirty="0" smtClean="0">
                <a:solidFill>
                  <a:srgbClr val="FF0000"/>
                </a:solidFill>
              </a:rPr>
              <a:t>28</a:t>
            </a:r>
            <a:r>
              <a:rPr lang="cs-CZ" sz="2400" dirty="0" smtClean="0"/>
              <a:t>                  - 2x – 2y = - 56</a:t>
            </a:r>
          </a:p>
          <a:p>
            <a:pPr marL="0" indent="0">
              <a:buNone/>
            </a:pPr>
            <a:r>
              <a:rPr lang="cs-CZ" sz="2400" dirty="0" smtClean="0"/>
              <a:t>Ve 2lůžk.pokojích….</a:t>
            </a:r>
            <a:r>
              <a:rPr lang="cs-CZ" sz="2400" dirty="0" smtClean="0">
                <a:solidFill>
                  <a:srgbClr val="0070C0"/>
                </a:solidFill>
              </a:rPr>
              <a:t>2x</a:t>
            </a:r>
            <a:r>
              <a:rPr lang="cs-CZ" sz="2400" dirty="0" smtClean="0"/>
              <a:t> žáků        2x + 3y = 72           x + 16 = 28</a:t>
            </a:r>
          </a:p>
          <a:p>
            <a:pPr marL="0" indent="0">
              <a:buNone/>
            </a:pPr>
            <a:r>
              <a:rPr lang="cs-CZ" sz="2400" dirty="0" smtClean="0"/>
              <a:t>Ve 3lůžk.pokojích….</a:t>
            </a:r>
            <a:r>
              <a:rPr lang="cs-CZ" sz="2400" dirty="0" smtClean="0">
                <a:solidFill>
                  <a:srgbClr val="0070C0"/>
                </a:solidFill>
              </a:rPr>
              <a:t>3y</a:t>
            </a:r>
            <a:r>
              <a:rPr lang="cs-CZ" sz="2400" dirty="0" smtClean="0"/>
              <a:t> žáků                  </a:t>
            </a:r>
            <a:r>
              <a:rPr lang="cs-CZ" sz="2400" b="1" u="sng" dirty="0" smtClean="0"/>
              <a:t>y = 16</a:t>
            </a:r>
            <a:r>
              <a:rPr lang="cs-CZ" sz="2400" dirty="0" smtClean="0"/>
              <a:t>                    </a:t>
            </a:r>
            <a:r>
              <a:rPr lang="cs-CZ" sz="2400" b="1" u="sng" dirty="0" smtClean="0"/>
              <a:t>x = 12</a:t>
            </a:r>
          </a:p>
          <a:p>
            <a:pPr marL="0" indent="0">
              <a:buNone/>
            </a:pPr>
            <a:r>
              <a:rPr lang="cs-CZ" sz="2400" dirty="0" smtClean="0"/>
              <a:t>Celkem………………..</a:t>
            </a:r>
            <a:r>
              <a:rPr lang="cs-CZ" sz="2400" dirty="0" smtClean="0">
                <a:solidFill>
                  <a:srgbClr val="0070C0"/>
                </a:solidFill>
              </a:rPr>
              <a:t>72</a:t>
            </a:r>
            <a:r>
              <a:rPr lang="cs-CZ" sz="2400" dirty="0" smtClean="0"/>
              <a:t> žáků           				             </a:t>
            </a:r>
            <a:r>
              <a:rPr lang="cs-CZ" sz="2400" dirty="0" err="1" smtClean="0">
                <a:solidFill>
                  <a:schemeClr val="accent6"/>
                </a:solidFill>
              </a:rPr>
              <a:t>Zk</a:t>
            </a:r>
            <a:r>
              <a:rPr lang="cs-CZ" sz="2400" dirty="0" smtClean="0">
                <a:solidFill>
                  <a:schemeClr val="accent6"/>
                </a:solidFill>
              </a:rPr>
              <a:t>. Pokojů (12 + 16 = 28). 	    </a:t>
            </a:r>
            <a:r>
              <a:rPr lang="cs-CZ" dirty="0">
                <a:solidFill>
                  <a:schemeClr val="accent6"/>
                </a:solidFill>
              </a:rPr>
              <a:t> </a:t>
            </a:r>
            <a:endParaRPr lang="cs-CZ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/>
                </a:solidFill>
              </a:rPr>
              <a:t>Ve 2lůžk. </a:t>
            </a:r>
            <a:r>
              <a:rPr lang="cs-CZ" sz="2400" dirty="0">
                <a:solidFill>
                  <a:schemeClr val="accent6"/>
                </a:solidFill>
              </a:rPr>
              <a:t>p</a:t>
            </a:r>
            <a:r>
              <a:rPr lang="cs-CZ" sz="2400" dirty="0" smtClean="0">
                <a:solidFill>
                  <a:schemeClr val="accent6"/>
                </a:solidFill>
              </a:rPr>
              <a:t>. ubytováno (12∙2 = 24)žáků…zaplatí-(24∙90 =2160)Kč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/>
                </a:solidFill>
              </a:rPr>
              <a:t>V 3lůžk.p.ubytováno (16∙3=48)Kč žáků….zaplatí-(48∙80=3840)Kč.</a:t>
            </a:r>
          </a:p>
          <a:p>
            <a:pPr marL="0" indent="0">
              <a:buNone/>
            </a:pPr>
            <a:r>
              <a:rPr lang="cs-CZ" sz="2400" b="1" dirty="0" smtClean="0"/>
              <a:t>Celkem bude zaplaceno za ubytování 6000 Kč</a:t>
            </a:r>
            <a:endParaRPr lang="cs-CZ" sz="2400" b="1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283968" y="2492896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283968" y="3356992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39552" y="4221088"/>
            <a:ext cx="37444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12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rgbClr val="00B050"/>
                </a:solidFill>
              </a:rPr>
              <a:t>Úlohy na koncentraci roztoků a směsí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/>
              <a:t>Kolik l 80% lihu a kolik l 40% lihu musíme smíchat, abychom dostali 16 l 70% lihu?</a:t>
            </a: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791943"/>
            <a:ext cx="3888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80% roztoku .………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 l</a:t>
            </a:r>
          </a:p>
          <a:p>
            <a:r>
              <a:rPr lang="cs-CZ" sz="2400" dirty="0" smtClean="0"/>
              <a:t>40% roztoku .…..…</a:t>
            </a:r>
            <a:r>
              <a:rPr lang="cs-CZ" sz="2400" dirty="0" smtClean="0">
                <a:solidFill>
                  <a:srgbClr val="FF0000"/>
                </a:solidFill>
              </a:rPr>
              <a:t>y </a:t>
            </a:r>
            <a:r>
              <a:rPr lang="cs-CZ" sz="2400" dirty="0" smtClean="0"/>
              <a:t>l</a:t>
            </a:r>
          </a:p>
          <a:p>
            <a:r>
              <a:rPr lang="cs-CZ" sz="2400" dirty="0" smtClean="0"/>
              <a:t>Celkem roztoku …..</a:t>
            </a:r>
            <a:r>
              <a:rPr lang="cs-CZ" sz="2400" dirty="0" smtClean="0">
                <a:solidFill>
                  <a:srgbClr val="FF0000"/>
                </a:solidFill>
              </a:rPr>
              <a:t>16</a:t>
            </a:r>
            <a:r>
              <a:rPr lang="cs-CZ" sz="2400" dirty="0" smtClean="0"/>
              <a:t>  l</a:t>
            </a:r>
          </a:p>
          <a:p>
            <a:r>
              <a:rPr lang="cs-CZ" sz="2400" dirty="0" smtClean="0"/>
              <a:t>Lihu v 80%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……..0,80x l</a:t>
            </a:r>
          </a:p>
          <a:p>
            <a:r>
              <a:rPr lang="cs-CZ" sz="2400" dirty="0" smtClean="0"/>
              <a:t>Lihu v 40%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……….0,40y l</a:t>
            </a:r>
          </a:p>
          <a:p>
            <a:r>
              <a:rPr lang="cs-CZ" sz="2400" dirty="0" smtClean="0"/>
              <a:t>Lihu ve </a:t>
            </a:r>
            <a:r>
              <a:rPr lang="cs-CZ" sz="2400" dirty="0" err="1" smtClean="0"/>
              <a:t>výsl</a:t>
            </a:r>
            <a:r>
              <a:rPr lang="cs-CZ" sz="2400" dirty="0" smtClean="0"/>
              <a:t>. </a:t>
            </a:r>
            <a:r>
              <a:rPr lang="cs-CZ" sz="2400" dirty="0" err="1"/>
              <a:t>r</a:t>
            </a:r>
            <a:r>
              <a:rPr lang="cs-CZ" sz="2400" dirty="0" err="1" smtClean="0"/>
              <a:t>ozt</a:t>
            </a:r>
            <a:r>
              <a:rPr lang="cs-CZ" sz="2400" dirty="0" smtClean="0"/>
              <a:t>. ….0,70∙16 l     </a:t>
            </a:r>
          </a:p>
          <a:p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499992" y="1812012"/>
                <a:ext cx="4392488" cy="295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               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=16</m:t>
                    </m:r>
                  </m:oMath>
                </a14:m>
                <a:r>
                  <a:rPr lang="cs-CZ" sz="2400" b="0" dirty="0" smtClean="0">
                    <a:solidFill>
                      <a:srgbClr val="FF0000"/>
                    </a:solidFill>
                  </a:rPr>
                  <a:t>    </a:t>
                </a:r>
                <a:r>
                  <a:rPr lang="cs-CZ" sz="2400" b="0" dirty="0" smtClean="0"/>
                  <a:t>/∙(-4)</a:t>
                </a:r>
              </a:p>
              <a:p>
                <a:r>
                  <a:rPr lang="cs-CZ" sz="2400" b="0" dirty="0" smtClean="0"/>
                  <a:t>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0,8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+0,4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=0,7∙16  /∙10</m:t>
                    </m:r>
                  </m:oMath>
                </a14:m>
                <a:endParaRPr lang="cs-CZ" sz="2400" b="0" dirty="0" smtClean="0">
                  <a:ea typeface="Cambria Math"/>
                </a:endParaRPr>
              </a:p>
              <a:p>
                <a:r>
                  <a:rPr lang="cs-CZ" sz="2400" dirty="0" smtClean="0"/>
                  <a:t>   </a:t>
                </a:r>
                <a:r>
                  <a:rPr lang="cs-CZ" sz="2400" b="0" dirty="0" smtClean="0"/>
                  <a:t>     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=−64</m:t>
                    </m:r>
                  </m:oMath>
                </a14:m>
                <a:endParaRPr lang="cs-CZ" sz="2400" b="0" i="1" dirty="0" smtClean="0">
                  <a:latin typeface="Cambria Math"/>
                </a:endParaRPr>
              </a:p>
              <a:p>
                <a:r>
                  <a:rPr lang="cs-CZ" sz="2400" b="0" dirty="0" smtClean="0"/>
                  <a:t>        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8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=112</m:t>
                    </m:r>
                  </m:oMath>
                </a14:m>
                <a:endParaRPr lang="cs-CZ" sz="2400" b="0" dirty="0" smtClean="0"/>
              </a:p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                        4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=48 </m:t>
                    </m:r>
                  </m:oMath>
                </a14:m>
                <a:r>
                  <a:rPr lang="cs-CZ" sz="2400" dirty="0" smtClean="0"/>
                  <a:t> / : 4</a:t>
                </a:r>
              </a:p>
              <a:p>
                <a:r>
                  <a:rPr lang="cs-CZ" sz="2400" b="0" dirty="0" smtClean="0"/>
                  <a:t>                           </a:t>
                </a:r>
                <a14:m>
                  <m:oMath xmlns:m="http://schemas.openxmlformats.org/officeDocument/2006/math">
                    <m:r>
                      <a:rPr lang="cs-CZ" sz="2400" b="1" i="1" u="sng" smtClean="0">
                        <a:latin typeface="Cambria Math"/>
                      </a:rPr>
                      <m:t>𝒙</m:t>
                    </m:r>
                    <m:r>
                      <a:rPr lang="cs-CZ" sz="2400" b="1" i="1" u="sng" smtClean="0">
                        <a:latin typeface="Cambria Math"/>
                      </a:rPr>
                      <m:t>=</m:t>
                    </m:r>
                    <m:r>
                      <a:rPr lang="cs-CZ" sz="2400" b="1" i="1" u="sng" smtClean="0">
                        <a:latin typeface="Cambria Math"/>
                      </a:rPr>
                      <m:t>𝟏𝟐</m:t>
                    </m:r>
                  </m:oMath>
                </a14:m>
                <a:endParaRPr lang="cs-CZ" sz="2400" b="1" u="sng" dirty="0" smtClean="0"/>
              </a:p>
              <a:p>
                <a:r>
                  <a:rPr lang="cs-CZ" sz="2400" b="1" dirty="0" smtClean="0"/>
                  <a:t>                           </a:t>
                </a:r>
                <a14:m>
                  <m:oMath xmlns:m="http://schemas.openxmlformats.org/officeDocument/2006/math">
                    <m:r>
                      <a:rPr lang="cs-CZ" sz="2400" b="1" i="1" u="sng" smtClean="0">
                        <a:latin typeface="Cambria Math"/>
                      </a:rPr>
                      <m:t>𝒚</m:t>
                    </m:r>
                    <m:r>
                      <a:rPr lang="cs-CZ" sz="2400" b="1" i="1" u="sng" smtClean="0">
                        <a:latin typeface="Cambria Math"/>
                      </a:rPr>
                      <m:t>=</m:t>
                    </m:r>
                    <m:r>
                      <a:rPr lang="cs-CZ" sz="2400" b="1" i="1" u="sng" smtClean="0">
                        <a:latin typeface="Cambria Math"/>
                      </a:rPr>
                      <m:t>𝟒</m:t>
                    </m:r>
                  </m:oMath>
                </a14:m>
                <a:endParaRPr lang="cs-CZ" sz="2400" b="1" u="sng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812012"/>
                <a:ext cx="4392488" cy="2954655"/>
              </a:xfrm>
              <a:prstGeom prst="rect">
                <a:avLst/>
              </a:prstGeom>
              <a:blipFill rotWithShape="1">
                <a:blip r:embed="rId2"/>
                <a:stretch>
                  <a:fillRect t="-16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5148064" y="2564904"/>
            <a:ext cx="28803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436096" y="3284984"/>
            <a:ext cx="28803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11560" y="4245961"/>
            <a:ext cx="828092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chemeClr val="accent6"/>
                </a:solidFill>
              </a:rPr>
              <a:t>Zkouška: 12 l + 4  l  = 16  l</a:t>
            </a:r>
          </a:p>
          <a:p>
            <a:r>
              <a:rPr lang="cs-CZ" sz="2200" b="1" dirty="0" smtClean="0">
                <a:solidFill>
                  <a:schemeClr val="accent6"/>
                </a:solidFill>
              </a:rPr>
              <a:t>Ve 12 l 80 % roztoku je ..12 ∙ 0,8 l lihu (tj. 9,6 l lihu)</a:t>
            </a:r>
          </a:p>
          <a:p>
            <a:r>
              <a:rPr lang="cs-CZ" sz="2200" b="1" dirty="0">
                <a:solidFill>
                  <a:schemeClr val="accent6"/>
                </a:solidFill>
              </a:rPr>
              <a:t>Ve 4 l 40% </a:t>
            </a:r>
            <a:r>
              <a:rPr lang="cs-CZ" sz="2200" b="1" dirty="0" err="1">
                <a:solidFill>
                  <a:schemeClr val="accent6"/>
                </a:solidFill>
              </a:rPr>
              <a:t>rozt</a:t>
            </a:r>
            <a:r>
              <a:rPr lang="cs-CZ" sz="2200" b="1" dirty="0">
                <a:solidFill>
                  <a:schemeClr val="accent6"/>
                </a:solidFill>
              </a:rPr>
              <a:t>. je ..4 ∙ 0,4 l lihu (tj. 1,6 l lihu). </a:t>
            </a:r>
            <a:endParaRPr lang="cs-CZ" sz="2200" b="1" dirty="0" smtClean="0">
              <a:solidFill>
                <a:schemeClr val="accent6"/>
              </a:solidFill>
            </a:endParaRPr>
          </a:p>
          <a:p>
            <a:r>
              <a:rPr lang="cs-CZ" sz="2200" b="1" dirty="0" smtClean="0">
                <a:solidFill>
                  <a:schemeClr val="accent6"/>
                </a:solidFill>
              </a:rPr>
              <a:t>Dohromady </a:t>
            </a:r>
            <a:r>
              <a:rPr lang="cs-CZ" sz="2200" b="1" dirty="0">
                <a:solidFill>
                  <a:schemeClr val="accent6"/>
                </a:solidFill>
              </a:rPr>
              <a:t>je to 9,6 l+ 1,6 l = 11,2 l lihu</a:t>
            </a:r>
          </a:p>
          <a:p>
            <a:r>
              <a:rPr lang="cs-CZ" sz="2200" b="1" dirty="0">
                <a:solidFill>
                  <a:schemeClr val="accent6"/>
                </a:solidFill>
              </a:rPr>
              <a:t>V 16 l 70% roztoku je … 16∙0,7 l lihu (tj. 11,2 l </a:t>
            </a:r>
            <a:r>
              <a:rPr lang="cs-CZ" sz="2200" b="1" dirty="0" smtClean="0">
                <a:solidFill>
                  <a:schemeClr val="accent6"/>
                </a:solidFill>
              </a:rPr>
              <a:t>lihu)</a:t>
            </a:r>
          </a:p>
          <a:p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6338842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Musíme smíchat 12 litrů 80%lihu a 4 litry 40% lihu.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611560" y="1812012"/>
            <a:ext cx="2736304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11" y="2172052"/>
            <a:ext cx="2736304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53062" y="2532092"/>
            <a:ext cx="3054842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364087" y="1852570"/>
            <a:ext cx="1872209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54486" y="2892132"/>
            <a:ext cx="3557473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55910" y="3252172"/>
            <a:ext cx="3557473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57334" y="3612212"/>
            <a:ext cx="3557473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004048" y="2243882"/>
            <a:ext cx="3024336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956376" y="2240592"/>
            <a:ext cx="792088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452320" y="1847740"/>
            <a:ext cx="720080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156448" y="2584042"/>
            <a:ext cx="3024336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308848" y="2924202"/>
            <a:ext cx="3024336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461248" y="3264362"/>
            <a:ext cx="1991072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452320" y="3252172"/>
            <a:ext cx="1152128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00192" y="3657214"/>
            <a:ext cx="1152128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120172" y="4062256"/>
            <a:ext cx="1152128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11676" y="4653136"/>
            <a:ext cx="5904540" cy="1440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06992" y="6373248"/>
            <a:ext cx="6313280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11331" y="4157464"/>
            <a:ext cx="3557473" cy="392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95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rgbClr val="00B050"/>
                </a:solidFill>
              </a:rPr>
              <a:t>Úlohy na koncentraci roztoků a směsí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/>
              <a:t>Kolik l 80% lihu a kolik l 40% lihu musíme smíchat, abychom dostali 16 l 70% lihu?</a:t>
            </a: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791943"/>
            <a:ext cx="3888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80% roztoku .………</a:t>
            </a:r>
            <a:r>
              <a:rPr lang="cs-CZ" sz="2400" dirty="0" smtClean="0">
                <a:solidFill>
                  <a:srgbClr val="FF0000"/>
                </a:solidFill>
              </a:rPr>
              <a:t>x</a:t>
            </a:r>
            <a:r>
              <a:rPr lang="cs-CZ" sz="2400" dirty="0" smtClean="0"/>
              <a:t> l</a:t>
            </a:r>
          </a:p>
          <a:p>
            <a:r>
              <a:rPr lang="cs-CZ" sz="2400" dirty="0" smtClean="0"/>
              <a:t>40% roztoku .…..…</a:t>
            </a:r>
            <a:r>
              <a:rPr lang="cs-CZ" sz="2400" dirty="0" smtClean="0">
                <a:solidFill>
                  <a:srgbClr val="FF0000"/>
                </a:solidFill>
              </a:rPr>
              <a:t>y </a:t>
            </a:r>
            <a:r>
              <a:rPr lang="cs-CZ" sz="2400" dirty="0" smtClean="0"/>
              <a:t>l</a:t>
            </a:r>
          </a:p>
          <a:p>
            <a:r>
              <a:rPr lang="cs-CZ" sz="2400" dirty="0" smtClean="0"/>
              <a:t>Celkem roztoku …..</a:t>
            </a:r>
            <a:r>
              <a:rPr lang="cs-CZ" sz="2400" dirty="0" smtClean="0">
                <a:solidFill>
                  <a:srgbClr val="FF0000"/>
                </a:solidFill>
              </a:rPr>
              <a:t>16</a:t>
            </a:r>
            <a:r>
              <a:rPr lang="cs-CZ" sz="2400" dirty="0" smtClean="0"/>
              <a:t>  l</a:t>
            </a:r>
          </a:p>
          <a:p>
            <a:r>
              <a:rPr lang="cs-CZ" sz="2400" dirty="0" smtClean="0"/>
              <a:t>Lihu v 80%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……..0,80x l</a:t>
            </a:r>
          </a:p>
          <a:p>
            <a:r>
              <a:rPr lang="cs-CZ" sz="2400" dirty="0" smtClean="0"/>
              <a:t>Lihu v 40%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……….0,40y l</a:t>
            </a:r>
          </a:p>
          <a:p>
            <a:r>
              <a:rPr lang="cs-CZ" sz="2400" dirty="0" smtClean="0"/>
              <a:t>Lihu ve </a:t>
            </a:r>
            <a:r>
              <a:rPr lang="cs-CZ" sz="2400" dirty="0" err="1" smtClean="0"/>
              <a:t>výsl</a:t>
            </a:r>
            <a:r>
              <a:rPr lang="cs-CZ" sz="2400" dirty="0" smtClean="0"/>
              <a:t>. </a:t>
            </a:r>
            <a:r>
              <a:rPr lang="cs-CZ" sz="2400" dirty="0" err="1"/>
              <a:t>r</a:t>
            </a:r>
            <a:r>
              <a:rPr lang="cs-CZ" sz="2400" dirty="0" err="1" smtClean="0"/>
              <a:t>ozt</a:t>
            </a:r>
            <a:r>
              <a:rPr lang="cs-CZ" sz="2400" dirty="0" smtClean="0"/>
              <a:t>. ….0,70∙16 l     </a:t>
            </a:r>
          </a:p>
          <a:p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499992" y="1812012"/>
                <a:ext cx="4392488" cy="295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               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</a:rPr>
                      <m:t>=16</m:t>
                    </m:r>
                  </m:oMath>
                </a14:m>
                <a:r>
                  <a:rPr lang="cs-CZ" sz="2400" b="0" dirty="0" smtClean="0">
                    <a:solidFill>
                      <a:srgbClr val="FF0000"/>
                    </a:solidFill>
                  </a:rPr>
                  <a:t>    </a:t>
                </a:r>
                <a:r>
                  <a:rPr lang="cs-CZ" sz="2400" b="0" dirty="0" smtClean="0"/>
                  <a:t>/∙(-4)</a:t>
                </a:r>
              </a:p>
              <a:p>
                <a:r>
                  <a:rPr lang="cs-CZ" sz="2400" b="0" dirty="0" smtClean="0"/>
                  <a:t>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0,8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+0,4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=0,7∙16  /∙10</m:t>
                    </m:r>
                  </m:oMath>
                </a14:m>
                <a:endParaRPr lang="cs-CZ" sz="2400" b="0" dirty="0" smtClean="0">
                  <a:ea typeface="Cambria Math"/>
                </a:endParaRPr>
              </a:p>
              <a:p>
                <a:r>
                  <a:rPr lang="cs-CZ" sz="2400" dirty="0" smtClean="0"/>
                  <a:t>   </a:t>
                </a:r>
                <a:r>
                  <a:rPr lang="cs-CZ" sz="2400" b="0" dirty="0" smtClean="0"/>
                  <a:t>     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=−64</m:t>
                    </m:r>
                  </m:oMath>
                </a14:m>
                <a:endParaRPr lang="cs-CZ" sz="2400" b="0" i="1" dirty="0" smtClean="0">
                  <a:latin typeface="Cambria Math"/>
                </a:endParaRPr>
              </a:p>
              <a:p>
                <a:r>
                  <a:rPr lang="cs-CZ" sz="2400" b="0" dirty="0" smtClean="0"/>
                  <a:t>        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8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+4</m:t>
                    </m:r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=112</m:t>
                    </m:r>
                  </m:oMath>
                </a14:m>
                <a:endParaRPr lang="cs-CZ" sz="2400" b="0" dirty="0" smtClean="0"/>
              </a:p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                        4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=48 </m:t>
                    </m:r>
                  </m:oMath>
                </a14:m>
                <a:r>
                  <a:rPr lang="cs-CZ" sz="2400" dirty="0" smtClean="0"/>
                  <a:t> / : 4</a:t>
                </a:r>
              </a:p>
              <a:p>
                <a:r>
                  <a:rPr lang="cs-CZ" sz="2400" b="0" dirty="0" smtClean="0"/>
                  <a:t>                           </a:t>
                </a:r>
                <a14:m>
                  <m:oMath xmlns:m="http://schemas.openxmlformats.org/officeDocument/2006/math">
                    <m:r>
                      <a:rPr lang="cs-CZ" sz="2400" b="1" i="1" u="sng" smtClean="0">
                        <a:latin typeface="Cambria Math"/>
                      </a:rPr>
                      <m:t>𝒙</m:t>
                    </m:r>
                    <m:r>
                      <a:rPr lang="cs-CZ" sz="2400" b="1" i="1" u="sng" smtClean="0">
                        <a:latin typeface="Cambria Math"/>
                      </a:rPr>
                      <m:t>=</m:t>
                    </m:r>
                    <m:r>
                      <a:rPr lang="cs-CZ" sz="2400" b="1" i="1" u="sng" smtClean="0">
                        <a:latin typeface="Cambria Math"/>
                      </a:rPr>
                      <m:t>𝟏𝟐</m:t>
                    </m:r>
                  </m:oMath>
                </a14:m>
                <a:endParaRPr lang="cs-CZ" sz="2400" b="1" u="sng" dirty="0" smtClean="0"/>
              </a:p>
              <a:p>
                <a:r>
                  <a:rPr lang="cs-CZ" sz="2400" b="1" dirty="0" smtClean="0"/>
                  <a:t>                           </a:t>
                </a:r>
                <a14:m>
                  <m:oMath xmlns:m="http://schemas.openxmlformats.org/officeDocument/2006/math">
                    <m:r>
                      <a:rPr lang="cs-CZ" sz="2400" b="1" i="1" u="sng" smtClean="0">
                        <a:latin typeface="Cambria Math"/>
                      </a:rPr>
                      <m:t>𝒚</m:t>
                    </m:r>
                    <m:r>
                      <a:rPr lang="cs-CZ" sz="2400" b="1" i="1" u="sng" smtClean="0">
                        <a:latin typeface="Cambria Math"/>
                      </a:rPr>
                      <m:t>=</m:t>
                    </m:r>
                    <m:r>
                      <a:rPr lang="cs-CZ" sz="2400" b="1" i="1" u="sng" smtClean="0">
                        <a:latin typeface="Cambria Math"/>
                      </a:rPr>
                      <m:t>𝟒</m:t>
                    </m:r>
                  </m:oMath>
                </a14:m>
                <a:endParaRPr lang="cs-CZ" sz="2400" b="1" u="sng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812012"/>
                <a:ext cx="4392488" cy="2954655"/>
              </a:xfrm>
              <a:prstGeom prst="rect">
                <a:avLst/>
              </a:prstGeom>
              <a:blipFill rotWithShape="1">
                <a:blip r:embed="rId2"/>
                <a:stretch>
                  <a:fillRect t="-16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5148064" y="2564904"/>
            <a:ext cx="28803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436096" y="3284984"/>
            <a:ext cx="28803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11560" y="4245961"/>
            <a:ext cx="828092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chemeClr val="accent6"/>
                </a:solidFill>
              </a:rPr>
              <a:t>Zkouška: 12 l + 4  l  = 16  l</a:t>
            </a:r>
          </a:p>
          <a:p>
            <a:r>
              <a:rPr lang="cs-CZ" sz="2200" b="1" dirty="0" smtClean="0">
                <a:solidFill>
                  <a:schemeClr val="accent6"/>
                </a:solidFill>
              </a:rPr>
              <a:t>Ve 12 l 80 % roztoku je ..12 ∙ 0,8 l lihu (tj. 9,6 l lihu)</a:t>
            </a:r>
          </a:p>
          <a:p>
            <a:r>
              <a:rPr lang="cs-CZ" sz="2200" b="1" dirty="0">
                <a:solidFill>
                  <a:schemeClr val="accent6"/>
                </a:solidFill>
              </a:rPr>
              <a:t>Ve 4 l 40% </a:t>
            </a:r>
            <a:r>
              <a:rPr lang="cs-CZ" sz="2200" b="1" dirty="0" err="1">
                <a:solidFill>
                  <a:schemeClr val="accent6"/>
                </a:solidFill>
              </a:rPr>
              <a:t>rozt</a:t>
            </a:r>
            <a:r>
              <a:rPr lang="cs-CZ" sz="2200" b="1" dirty="0">
                <a:solidFill>
                  <a:schemeClr val="accent6"/>
                </a:solidFill>
              </a:rPr>
              <a:t>. je ..4 ∙ 0,4 l lihu (tj. 1,6 l lihu). </a:t>
            </a:r>
            <a:endParaRPr lang="cs-CZ" sz="2200" b="1" dirty="0" smtClean="0">
              <a:solidFill>
                <a:schemeClr val="accent6"/>
              </a:solidFill>
            </a:endParaRPr>
          </a:p>
          <a:p>
            <a:r>
              <a:rPr lang="cs-CZ" sz="2200" b="1" dirty="0" smtClean="0">
                <a:solidFill>
                  <a:schemeClr val="accent6"/>
                </a:solidFill>
              </a:rPr>
              <a:t>Dohromady </a:t>
            </a:r>
            <a:r>
              <a:rPr lang="cs-CZ" sz="2200" b="1" dirty="0">
                <a:solidFill>
                  <a:schemeClr val="accent6"/>
                </a:solidFill>
              </a:rPr>
              <a:t>je to 9,6 l+ 1,6 l = 11,2 l lihu</a:t>
            </a:r>
          </a:p>
          <a:p>
            <a:r>
              <a:rPr lang="cs-CZ" sz="2200" b="1" dirty="0">
                <a:solidFill>
                  <a:schemeClr val="accent6"/>
                </a:solidFill>
              </a:rPr>
              <a:t>V 16 l 70% roztoku je … 16∙0,7 l lihu (tj. 11,2 l </a:t>
            </a:r>
            <a:r>
              <a:rPr lang="cs-CZ" sz="2200" b="1" dirty="0" smtClean="0">
                <a:solidFill>
                  <a:schemeClr val="accent6"/>
                </a:solidFill>
              </a:rPr>
              <a:t>lihu)</a:t>
            </a:r>
          </a:p>
          <a:p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6338842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Musíme smíchat 12 litrů 80%lihu a 4 litry 40% lihu.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3033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743" y="548680"/>
            <a:ext cx="8201294" cy="85010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i="1" dirty="0"/>
              <a:t>Kolika procentní </a:t>
            </a:r>
            <a:r>
              <a:rPr lang="cs-CZ" sz="2400" i="1" dirty="0" smtClean="0"/>
              <a:t>alkohol </a:t>
            </a:r>
            <a:r>
              <a:rPr lang="cs-CZ" sz="2400" i="1" dirty="0"/>
              <a:t>obdržíme, jestliže ke 3 litrům 90% alkoholu přilejeme 2 l vody?</a:t>
            </a:r>
            <a:br>
              <a:rPr lang="cs-CZ" sz="2400" i="1" dirty="0"/>
            </a:b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84257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Výsledný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………x %</a:t>
            </a:r>
          </a:p>
          <a:p>
            <a:r>
              <a:rPr lang="cs-CZ" sz="2400" dirty="0" smtClean="0"/>
              <a:t>Alkoholu ve </a:t>
            </a:r>
            <a:r>
              <a:rPr lang="cs-CZ" sz="2400" dirty="0" err="1" smtClean="0"/>
              <a:t>výsl</a:t>
            </a:r>
            <a:r>
              <a:rPr lang="cs-CZ" sz="2400" dirty="0" smtClean="0"/>
              <a:t>. r. ….5 ∙ x l</a:t>
            </a:r>
          </a:p>
          <a:p>
            <a:r>
              <a:rPr lang="cs-CZ" sz="2400" dirty="0" smtClean="0"/>
              <a:t>Alkoholu použitého ….0,9 ∙ 3 l</a:t>
            </a:r>
          </a:p>
        </p:txBody>
      </p:sp>
      <p:sp>
        <p:nvSpPr>
          <p:cNvPr id="5" name="TextovéPole 4"/>
          <p:cNvSpPr txBox="1"/>
          <p:nvPr/>
        </p:nvSpPr>
        <p:spPr>
          <a:xfrm flipH="1">
            <a:off x="4875196" y="1684257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∙ x = 0,9 ∙ 3</a:t>
            </a:r>
          </a:p>
          <a:p>
            <a:r>
              <a:rPr lang="cs-CZ" sz="2400" dirty="0"/>
              <a:t>5 ∙ </a:t>
            </a:r>
            <a:r>
              <a:rPr lang="cs-CZ" sz="2400" dirty="0" smtClean="0"/>
              <a:t>x = 2,7  /: 5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x = 2,7 : 5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x = 0,54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253917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/>
                </a:solidFill>
              </a:rPr>
              <a:t>Zkouška: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V použitém alkoholu je 0,9 ∙ 3l (tj. 2,7 l)čistého alkoholu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Vznikne 5l alkoholu, který obsahuje 2,7 l čistého alkoholu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2,7 l je z 5 l  54%                                </a:t>
            </a:r>
            <a:endParaRPr lang="cs-CZ" sz="2400" b="1" dirty="0">
              <a:solidFill>
                <a:schemeClr val="accent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2" y="4638327"/>
            <a:ext cx="37084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/>
                </a:solidFill>
              </a:rPr>
              <a:t>100% …. 5 l	2,7 </a:t>
            </a:r>
            <a:r>
              <a:rPr lang="cs-CZ" sz="2000" b="1" dirty="0">
                <a:solidFill>
                  <a:schemeClr val="accent6"/>
                </a:solidFill>
              </a:rPr>
              <a:t>: 0,05 </a:t>
            </a:r>
            <a:endParaRPr lang="cs-CZ" sz="2000" b="1" dirty="0" smtClean="0">
              <a:solidFill>
                <a:schemeClr val="accent6"/>
              </a:solidFill>
            </a:endParaRPr>
          </a:p>
          <a:p>
            <a:r>
              <a:rPr lang="cs-CZ" sz="2000" b="1" dirty="0" smtClean="0">
                <a:solidFill>
                  <a:schemeClr val="accent6"/>
                </a:solidFill>
              </a:rPr>
              <a:t>1</a:t>
            </a:r>
            <a:r>
              <a:rPr lang="cs-CZ" sz="2000" b="1" dirty="0">
                <a:solidFill>
                  <a:schemeClr val="accent6"/>
                </a:solidFill>
              </a:rPr>
              <a:t>% </a:t>
            </a:r>
            <a:r>
              <a:rPr lang="cs-CZ" sz="2000" b="1" dirty="0" smtClean="0">
                <a:solidFill>
                  <a:schemeClr val="accent6"/>
                </a:solidFill>
              </a:rPr>
              <a:t>…….. </a:t>
            </a:r>
            <a:r>
              <a:rPr lang="cs-CZ" sz="2000" b="1" dirty="0">
                <a:solidFill>
                  <a:schemeClr val="accent6"/>
                </a:solidFill>
              </a:rPr>
              <a:t>0,05 l, </a:t>
            </a:r>
            <a:r>
              <a:rPr lang="cs-CZ" sz="2000" b="1" dirty="0" smtClean="0">
                <a:solidFill>
                  <a:schemeClr val="accent6"/>
                </a:solidFill>
              </a:rPr>
              <a:t>	270 : 5 = 54</a:t>
            </a:r>
            <a:endParaRPr lang="cs-CZ" sz="2000" b="1" dirty="0">
              <a:solidFill>
                <a:schemeClr val="accent6"/>
              </a:solidFill>
            </a:endParaRPr>
          </a:p>
          <a:p>
            <a:r>
              <a:rPr lang="cs-CZ" sz="2000" b="1" dirty="0">
                <a:solidFill>
                  <a:schemeClr val="accent6"/>
                </a:solidFill>
              </a:rPr>
              <a:t> </a:t>
            </a:r>
            <a:r>
              <a:rPr lang="cs-CZ" sz="2000" b="1" dirty="0" smtClean="0">
                <a:solidFill>
                  <a:schemeClr val="accent6"/>
                </a:solidFill>
              </a:rPr>
              <a:t>x %........ 2,7 l</a:t>
            </a:r>
            <a:endParaRPr lang="cs-CZ" sz="2000" b="1" dirty="0">
              <a:solidFill>
                <a:schemeClr val="accent6"/>
              </a:solidFill>
            </a:endParaRPr>
          </a:p>
          <a:p>
            <a:r>
              <a:rPr lang="cs-CZ" dirty="0"/>
              <a:t>		     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583865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Obdržíme 54% alkohol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467544" y="1684257"/>
            <a:ext cx="3888432" cy="1384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514737" y="1684257"/>
            <a:ext cx="2721559" cy="1537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55576" y="3373760"/>
            <a:ext cx="7416824" cy="233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63007" y="5712360"/>
            <a:ext cx="3168352" cy="552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55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743" y="548680"/>
            <a:ext cx="8201294" cy="85010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i="1" dirty="0"/>
              <a:t>Kolika procentní </a:t>
            </a:r>
            <a:r>
              <a:rPr lang="cs-CZ" sz="2400" i="1" dirty="0" smtClean="0"/>
              <a:t>alkohol </a:t>
            </a:r>
            <a:r>
              <a:rPr lang="cs-CZ" sz="2400" i="1" dirty="0"/>
              <a:t>obdržíme, jestliže ke 3 litrům 90% alkoholu přilejeme 2 l vody?</a:t>
            </a:r>
            <a:br>
              <a:rPr lang="cs-CZ" sz="2400" i="1" dirty="0"/>
            </a:b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84257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Výsledný </a:t>
            </a:r>
            <a:r>
              <a:rPr lang="cs-CZ" sz="2400" dirty="0" err="1" smtClean="0"/>
              <a:t>rozt</a:t>
            </a:r>
            <a:r>
              <a:rPr lang="cs-CZ" sz="2400" dirty="0" smtClean="0"/>
              <a:t>. ………x %</a:t>
            </a:r>
          </a:p>
          <a:p>
            <a:r>
              <a:rPr lang="cs-CZ" sz="2400" dirty="0" smtClean="0"/>
              <a:t>Alkoholu ve </a:t>
            </a:r>
            <a:r>
              <a:rPr lang="cs-CZ" sz="2400" dirty="0" err="1" smtClean="0"/>
              <a:t>výsl</a:t>
            </a:r>
            <a:r>
              <a:rPr lang="cs-CZ" sz="2400" dirty="0" smtClean="0"/>
              <a:t>. r. ….5 ∙ x l</a:t>
            </a:r>
          </a:p>
          <a:p>
            <a:r>
              <a:rPr lang="cs-CZ" sz="2400" dirty="0" smtClean="0"/>
              <a:t>Alkoholu použitého ….0,9 ∙ 3 l</a:t>
            </a:r>
          </a:p>
        </p:txBody>
      </p:sp>
      <p:sp>
        <p:nvSpPr>
          <p:cNvPr id="5" name="TextovéPole 4"/>
          <p:cNvSpPr txBox="1"/>
          <p:nvPr/>
        </p:nvSpPr>
        <p:spPr>
          <a:xfrm flipH="1">
            <a:off x="4875196" y="1684257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∙ x = 0,9 ∙ 3</a:t>
            </a:r>
          </a:p>
          <a:p>
            <a:r>
              <a:rPr lang="cs-CZ" sz="2400" dirty="0"/>
              <a:t>5 ∙ </a:t>
            </a:r>
            <a:r>
              <a:rPr lang="cs-CZ" sz="2400" dirty="0" smtClean="0"/>
              <a:t>x = 2,7  /: 5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x = 2,7 : 5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x = 0,54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253917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/>
                </a:solidFill>
              </a:rPr>
              <a:t>Zkouška: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V použitém alkoholu je 0,9 ∙ 3l (tj. 2,7 l)čistého alkoholu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Vznikne 5l alkoholu, který obsahuje 2,7 l čistého alkoholu</a:t>
            </a:r>
          </a:p>
          <a:p>
            <a:r>
              <a:rPr lang="cs-CZ" sz="2400" b="1" dirty="0" smtClean="0">
                <a:solidFill>
                  <a:schemeClr val="accent6"/>
                </a:solidFill>
              </a:rPr>
              <a:t>2,7 l je z 5 l  54%                                </a:t>
            </a:r>
            <a:endParaRPr lang="cs-CZ" sz="2400" b="1" dirty="0">
              <a:solidFill>
                <a:schemeClr val="accent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2" y="4638327"/>
            <a:ext cx="37084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/>
                </a:solidFill>
              </a:rPr>
              <a:t>100% …. 5 l	2,7 </a:t>
            </a:r>
            <a:r>
              <a:rPr lang="cs-CZ" sz="2000" b="1" dirty="0">
                <a:solidFill>
                  <a:schemeClr val="accent6"/>
                </a:solidFill>
              </a:rPr>
              <a:t>: 0,05 </a:t>
            </a:r>
            <a:endParaRPr lang="cs-CZ" sz="2000" b="1" dirty="0" smtClean="0">
              <a:solidFill>
                <a:schemeClr val="accent6"/>
              </a:solidFill>
            </a:endParaRPr>
          </a:p>
          <a:p>
            <a:r>
              <a:rPr lang="cs-CZ" sz="2000" b="1" dirty="0" smtClean="0">
                <a:solidFill>
                  <a:schemeClr val="accent6"/>
                </a:solidFill>
              </a:rPr>
              <a:t>1</a:t>
            </a:r>
            <a:r>
              <a:rPr lang="cs-CZ" sz="2000" b="1" dirty="0">
                <a:solidFill>
                  <a:schemeClr val="accent6"/>
                </a:solidFill>
              </a:rPr>
              <a:t>% </a:t>
            </a:r>
            <a:r>
              <a:rPr lang="cs-CZ" sz="2000" b="1" dirty="0" smtClean="0">
                <a:solidFill>
                  <a:schemeClr val="accent6"/>
                </a:solidFill>
              </a:rPr>
              <a:t>…….. </a:t>
            </a:r>
            <a:r>
              <a:rPr lang="cs-CZ" sz="2000" b="1" dirty="0">
                <a:solidFill>
                  <a:schemeClr val="accent6"/>
                </a:solidFill>
              </a:rPr>
              <a:t>0,05 l, </a:t>
            </a:r>
            <a:r>
              <a:rPr lang="cs-CZ" sz="2000" b="1" dirty="0" smtClean="0">
                <a:solidFill>
                  <a:schemeClr val="accent6"/>
                </a:solidFill>
              </a:rPr>
              <a:t>	270 : 5 = 54</a:t>
            </a:r>
            <a:endParaRPr lang="cs-CZ" sz="2000" b="1" dirty="0">
              <a:solidFill>
                <a:schemeClr val="accent6"/>
              </a:solidFill>
            </a:endParaRPr>
          </a:p>
          <a:p>
            <a:r>
              <a:rPr lang="cs-CZ" sz="2000" b="1" dirty="0">
                <a:solidFill>
                  <a:schemeClr val="accent6"/>
                </a:solidFill>
              </a:rPr>
              <a:t> </a:t>
            </a:r>
            <a:r>
              <a:rPr lang="cs-CZ" sz="2000" b="1" dirty="0" smtClean="0">
                <a:solidFill>
                  <a:schemeClr val="accent6"/>
                </a:solidFill>
              </a:rPr>
              <a:t>x %........ 2,7 l</a:t>
            </a:r>
            <a:endParaRPr lang="cs-CZ" sz="2000" b="1" dirty="0">
              <a:solidFill>
                <a:schemeClr val="accent6"/>
              </a:solidFill>
            </a:endParaRPr>
          </a:p>
          <a:p>
            <a:r>
              <a:rPr lang="cs-CZ" dirty="0"/>
              <a:t>		     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583865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Obdržíme 54% alkohol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276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835</Words>
  <Application>Microsoft Office PowerPoint</Application>
  <PresentationFormat>Předvádění na obrazovce (4:3)</PresentationFormat>
  <Paragraphs>140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  </vt:lpstr>
      <vt:lpstr>Prezentace aplikace PowerPoint</vt:lpstr>
      <vt:lpstr>Slovní úlohy řešené pomocí soustav rovnic 2</vt:lpstr>
      <vt:lpstr>Rozcvička</vt:lpstr>
      <vt:lpstr>1)Maminka koupila v zelenině 2 kg banánů a   5 kg brambor. Za nákup zaplatila 113 Kč. Kolik stál 1 kg brambor a kolik 1 kg banánů, jestliže víme, že brambory jsou o 25 Kč levnější. </vt:lpstr>
      <vt:lpstr>1)Maminka koupila v zelenině 2 kg banánů a   5 kg brambor. Za nákup zaplatila 113 Kč. Kolik stál 1 kg brambor a kolik 1 kg banánů, jestliže víme, že brambory jsou o 25 Kč levnější. </vt:lpstr>
      <vt:lpstr>V turistické ubytovně spalo 72 žáků ve 28 pokojích, z nichž část byla dvojlůžkových a část trojlůžkových. Na jakou částku byl vystaven účet pro všechny žáky, jestliže cena 1 lůžka na dvoulůžkovém pokoji je 90 Kč a 1 lůžko na trojlůžkovém pokoji stojí 80 Kč. </vt:lpstr>
      <vt:lpstr>V turistické ubytovně spalo 72 žáků ve 28 pokojích, z nichž část byla dvojlůžkových a část trojlůžkových. Na jakou částku byl vystaven účet pro všechny žáky, jestliže cena 1 lůžka na dvoulůžkovém pokoji je 90 Kč a 1 lůžko na trojlůžkovém pokoji stojí 80 Kč. </vt:lpstr>
      <vt:lpstr>Úlohy na koncentraci roztoků a směsí</vt:lpstr>
      <vt:lpstr>Úlohy na koncentraci roztoků a směsí</vt:lpstr>
      <vt:lpstr>Kolika procentní alkohol obdržíme, jestliže ke 3 litrům 90% alkoholu přilejeme 2 l vody? </vt:lpstr>
      <vt:lpstr>Kolika procentní alkohol obdržíme, jestliže ke 3 litrům 90% alkoholu přilejeme 2 l vody?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řešené pomocí soustav rovnic</dc:title>
  <dc:creator>mrkackovav</dc:creator>
  <cp:lastModifiedBy>mrkackovav</cp:lastModifiedBy>
  <cp:revision>22</cp:revision>
  <dcterms:created xsi:type="dcterms:W3CDTF">2013-02-14T21:55:04Z</dcterms:created>
  <dcterms:modified xsi:type="dcterms:W3CDTF">2013-03-10T11:42:20Z</dcterms:modified>
</cp:coreProperties>
</file>