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1" r:id="rId3"/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981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999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6738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676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37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9468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3206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6915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774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677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929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DB19D-F066-4CAE-9125-6C08406CC5CF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10C67-48AE-42E4-A064-829456829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023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24.wmf"/><Relationship Id="rId7" Type="http://schemas.openxmlformats.org/officeDocument/2006/relationships/image" Target="../media/image12.wm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6.jpeg"/><Relationship Id="rId4" Type="http://schemas.openxmlformats.org/officeDocument/2006/relationships/image" Target="../media/image20.wmf"/><Relationship Id="rId9" Type="http://schemas.openxmlformats.org/officeDocument/2006/relationships/image" Target="../media/image36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338" y="719138"/>
            <a:ext cx="6791325" cy="542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449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6606374"/>
              </p:ext>
            </p:extLst>
          </p:nvPr>
        </p:nvGraphicFramePr>
        <p:xfrm>
          <a:off x="1524000" y="1397000"/>
          <a:ext cx="6096000" cy="2946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</a:t>
                      </a:r>
                      <a:r>
                        <a:rPr lang="cs-CZ" baseline="0" dirty="0" smtClean="0"/>
                        <a:t> k učivu o vitaminech, k zápisu do sešitu a k aktivnímu ověření znalostí učiva s využitím interaktivní tabule.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162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Vitaminy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36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7099" y="1932293"/>
            <a:ext cx="772519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Vitaminy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- látky </a:t>
            </a:r>
            <a:r>
              <a:rPr lang="cs-CZ" sz="3600" b="1" dirty="0" smtClean="0"/>
              <a:t>nezbytné</a:t>
            </a:r>
            <a:r>
              <a:rPr lang="cs-CZ" sz="3600" dirty="0" smtClean="0"/>
              <a:t> pro život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- účastní se chemických reakcí v těle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- musíme je </a:t>
            </a:r>
            <a:r>
              <a:rPr lang="cs-CZ" sz="3600" b="1" dirty="0" smtClean="0"/>
              <a:t>získávat z potravy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</a:t>
            </a:r>
            <a:r>
              <a:rPr lang="cs-CZ" sz="3600" dirty="0" smtClean="0"/>
              <a:t>(některé </a:t>
            </a:r>
            <a:r>
              <a:rPr lang="cs-CZ" sz="3600" dirty="0" smtClean="0"/>
              <a:t>si vytváříme z provitaminů,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např. z karotenu – vitamin A)</a:t>
            </a:r>
            <a:endParaRPr lang="cs-CZ" sz="3600" dirty="0"/>
          </a:p>
        </p:txBody>
      </p:sp>
      <p:pic>
        <p:nvPicPr>
          <p:cNvPr id="1026" name="Picture 2" descr="C:\Users\Sladká\AppData\Local\Microsoft\Windows\Temporary Internet Files\Content.IE5\S7687CZ2\MC9002868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043" y="979738"/>
            <a:ext cx="2447976" cy="208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06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40768"/>
            <a:ext cx="6628738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Vitaminy:</a:t>
            </a:r>
          </a:p>
          <a:p>
            <a:pPr marL="742950" indent="-742950">
              <a:buAutoNum type="arabicPeriod"/>
            </a:pPr>
            <a:r>
              <a:rPr lang="cs-CZ" sz="3600" dirty="0" smtClean="0"/>
              <a:t>Rozpustné v tucích: </a:t>
            </a:r>
            <a:r>
              <a:rPr lang="cs-CZ" sz="3600" b="1" dirty="0" smtClean="0"/>
              <a:t>A</a:t>
            </a:r>
            <a:r>
              <a:rPr lang="cs-CZ" sz="3600" dirty="0" smtClean="0"/>
              <a:t>, </a:t>
            </a:r>
            <a:r>
              <a:rPr lang="cs-CZ" sz="3600" b="1" dirty="0" smtClean="0"/>
              <a:t>D</a:t>
            </a:r>
            <a:r>
              <a:rPr lang="cs-CZ" sz="3600" dirty="0" smtClean="0"/>
              <a:t>, </a:t>
            </a:r>
            <a:r>
              <a:rPr lang="cs-CZ" sz="3600" b="1" dirty="0" smtClean="0"/>
              <a:t>E</a:t>
            </a:r>
            <a:r>
              <a:rPr lang="cs-CZ" sz="3600" dirty="0" smtClean="0"/>
              <a:t>,</a:t>
            </a:r>
            <a:r>
              <a:rPr lang="cs-CZ" sz="3600" b="1" dirty="0" smtClean="0"/>
              <a:t>K</a:t>
            </a:r>
          </a:p>
          <a:p>
            <a:pPr marL="742950" indent="-742950">
              <a:buAutoNum type="arabicPeriod"/>
            </a:pPr>
            <a:r>
              <a:rPr lang="cs-CZ" sz="3600" dirty="0" smtClean="0"/>
              <a:t>Rozpustné ve vodě: </a:t>
            </a:r>
            <a:r>
              <a:rPr lang="cs-CZ" sz="3600" b="1" dirty="0" smtClean="0"/>
              <a:t>B</a:t>
            </a:r>
            <a:r>
              <a:rPr lang="cs-CZ" sz="3600" dirty="0" smtClean="0"/>
              <a:t>, </a:t>
            </a:r>
            <a:r>
              <a:rPr lang="cs-CZ" sz="3600" b="1" dirty="0" smtClean="0"/>
              <a:t>C</a:t>
            </a:r>
            <a:endParaRPr lang="cs-CZ" sz="3600" b="1" dirty="0"/>
          </a:p>
        </p:txBody>
      </p:sp>
      <p:pic>
        <p:nvPicPr>
          <p:cNvPr id="2050" name="Picture 2" descr="C:\Users\Sladká\AppData\Local\Microsoft\Windows\Temporary Internet Files\Content.IE5\S7687CZ2\MP900411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388" y="3573016"/>
            <a:ext cx="3357194" cy="239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952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35198" y="483349"/>
            <a:ext cx="2206758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A</a:t>
            </a: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599" y="1268760"/>
            <a:ext cx="75430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/>
              <a:t>správná funkce sliznic a sítnice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/>
              <a:t>šeroslepost, suchá kůže,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snížená odolnost vůči infekcím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</a:t>
            </a:r>
            <a:r>
              <a:rPr lang="cs-CZ" sz="3200" b="1" dirty="0">
                <a:solidFill>
                  <a:srgbClr val="C00000"/>
                </a:solidFill>
              </a:rPr>
              <a:t>: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/>
              <a:t>zelenina</a:t>
            </a:r>
            <a:r>
              <a:rPr lang="cs-CZ" sz="3200" dirty="0" smtClean="0"/>
              <a:t> (mrkev, rajčata,…)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</a:t>
            </a:r>
            <a:r>
              <a:rPr lang="cs-CZ" sz="3200" b="1" dirty="0" smtClean="0"/>
              <a:t>mléko, žloutek</a:t>
            </a:r>
            <a:endParaRPr lang="cs-CZ" sz="3200" b="1" dirty="0"/>
          </a:p>
        </p:txBody>
      </p:sp>
      <p:pic>
        <p:nvPicPr>
          <p:cNvPr id="3074" name="Picture 2" descr="C:\Users\Sladká\AppData\Local\Microsoft\Windows\Temporary Internet Files\Content.IE5\DE4CGPLA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16960"/>
            <a:ext cx="2099603" cy="1849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adká\AppData\Local\Microsoft\Windows\Temporary Internet Files\Content.IE5\S7687CZ2\MP900321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50230"/>
            <a:ext cx="1584176" cy="222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adká\AppData\Local\Microsoft\Windows\Temporary Internet Files\Content.IE5\AM1I8PN9\MP9004244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805" y="4008871"/>
            <a:ext cx="1368151" cy="1865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822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692696"/>
            <a:ext cx="22322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D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9521" y="1628799"/>
            <a:ext cx="808644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 </a:t>
            </a:r>
            <a:r>
              <a:rPr lang="cs-CZ" sz="3200" dirty="0" smtClean="0"/>
              <a:t>správný růst a vývoj kostí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 </a:t>
            </a:r>
            <a:r>
              <a:rPr lang="cs-CZ" sz="3200" dirty="0" smtClean="0"/>
              <a:t>křivice </a:t>
            </a:r>
            <a:r>
              <a:rPr lang="cs-CZ" sz="3200" dirty="0" smtClean="0"/>
              <a:t>(deformace </a:t>
            </a:r>
            <a:r>
              <a:rPr lang="cs-CZ" sz="3200" dirty="0" smtClean="0"/>
              <a:t>kostí)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rybí tuk, máslo, vejce,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</a:t>
            </a:r>
            <a:r>
              <a:rPr lang="cs-CZ" sz="3200" b="1" dirty="0" smtClean="0"/>
              <a:t>vzniká v kůži působením UV zářením</a:t>
            </a:r>
            <a:endParaRPr lang="cs-CZ" sz="3200" b="1" dirty="0"/>
          </a:p>
        </p:txBody>
      </p:sp>
      <p:pic>
        <p:nvPicPr>
          <p:cNvPr id="4098" name="Picture 2" descr="C:\Users\Sladká\AppData\Local\Microsoft\Windows\Temporary Internet Files\Content.IE5\S7687CZ2\MP9004028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411" y="3936443"/>
            <a:ext cx="2448272" cy="183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ladká\AppData\Local\Microsoft\Windows\Temporary Internet Files\Content.IE5\DE4CGPLA\MC9000882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21" y="4380960"/>
            <a:ext cx="2911858" cy="122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ladká\AppData\Local\Microsoft\Windows\Temporary Internet Files\Content.IE5\K0O7W0UI\MP9004052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36443"/>
            <a:ext cx="2559214" cy="1828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ladká\AppData\Local\Microsoft\Windows\Temporary Internet Files\Content.IE5\K0O7W0UI\MC9002127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152" y="332656"/>
            <a:ext cx="166329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32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692696"/>
            <a:ext cx="2206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E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97467"/>
            <a:ext cx="811472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</a:t>
            </a:r>
            <a:r>
              <a:rPr lang="cs-CZ" sz="3200" dirty="0" smtClean="0"/>
              <a:t> normální funkce pohlavních orgánů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Při nedostatku: </a:t>
            </a:r>
            <a:r>
              <a:rPr lang="cs-CZ" sz="3200" dirty="0" smtClean="0"/>
              <a:t>porucha tvorby </a:t>
            </a:r>
            <a:r>
              <a:rPr lang="cs-CZ" sz="3200" dirty="0" err="1" smtClean="0"/>
              <a:t>pohl</a:t>
            </a:r>
            <a:r>
              <a:rPr lang="cs-CZ" sz="3200" dirty="0" smtClean="0"/>
              <a:t>. hormonů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mléko, vejce, obilné klíčky, listová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</a:t>
            </a:r>
            <a:r>
              <a:rPr lang="cs-CZ" sz="3200" b="1" dirty="0" smtClean="0"/>
              <a:t>zelenina </a:t>
            </a:r>
            <a:endParaRPr lang="cs-CZ" sz="3200" b="1" dirty="0"/>
          </a:p>
        </p:txBody>
      </p:sp>
      <p:pic>
        <p:nvPicPr>
          <p:cNvPr id="5122" name="Picture 2" descr="C:\Users\Sladká\AppData\Local\Microsoft\Windows\Temporary Internet Files\Content.IE5\DE4CGPLA\MP9003211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09016"/>
            <a:ext cx="154097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ladká\AppData\Local\Microsoft\Windows\Temporary Internet Files\Content.IE5\DE4CGPLA\MC9002961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483" y="3716231"/>
            <a:ext cx="1887648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ladká\AppData\Local\Microsoft\Windows\Temporary Internet Files\Content.IE5\AM1I8PN9\MP9004005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913" y="3512866"/>
            <a:ext cx="1713070" cy="214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ladká\AppData\Local\Microsoft\Windows\Temporary Internet Files\Content.IE5\AM1I8PN9\MC9003535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41422"/>
            <a:ext cx="1994042" cy="1920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88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9998" y="861708"/>
            <a:ext cx="2257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K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4929" y="1508039"/>
            <a:ext cx="771833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 </a:t>
            </a:r>
            <a:r>
              <a:rPr lang="cs-CZ" sz="3200" dirty="0" smtClean="0"/>
              <a:t>zajišťuje srážlivost krve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 </a:t>
            </a:r>
            <a:r>
              <a:rPr lang="cs-CZ" sz="3200" dirty="0" smtClean="0"/>
              <a:t>poruchy srážlivosti krve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zelené části rostlin </a:t>
            </a:r>
            <a:r>
              <a:rPr lang="cs-CZ" sz="3200" dirty="0" smtClean="0"/>
              <a:t>(kapusta, špenát)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</a:t>
            </a:r>
            <a:r>
              <a:rPr lang="cs-CZ" sz="3200" b="1" dirty="0" smtClean="0"/>
              <a:t>mikroorganismy ve střevě</a:t>
            </a:r>
            <a:endParaRPr lang="cs-CZ" sz="3200" b="1" dirty="0"/>
          </a:p>
        </p:txBody>
      </p:sp>
      <p:pic>
        <p:nvPicPr>
          <p:cNvPr id="6148" name="Picture 4" descr="C:\Users\Sladká\AppData\Local\Microsoft\Windows\Temporary Internet Files\Content.IE5\S7687CZ2\MC900331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597" y="4035853"/>
            <a:ext cx="1810693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ladká\AppData\Local\Microsoft\Windows\Temporary Internet Files\Content.IE5\AM1I8PN9\MP900432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374" y="3570142"/>
            <a:ext cx="1543124" cy="2311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Sladká\AppData\Local\Microsoft\Windows\Temporary Internet Files\Content.IE5\S7687CZ2\MC90033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422" y="4365104"/>
            <a:ext cx="1809184" cy="119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86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653993"/>
            <a:ext cx="24373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B1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0487" y="1420117"/>
            <a:ext cx="782355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 </a:t>
            </a:r>
            <a:r>
              <a:rPr lang="cs-CZ" sz="3200" dirty="0" smtClean="0"/>
              <a:t>při přeměně látek v těle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(součást enzymů)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 </a:t>
            </a:r>
            <a:r>
              <a:rPr lang="cs-CZ" sz="3200" dirty="0" smtClean="0"/>
              <a:t>záněty nervů, únava,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úbytek svalů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kvasnice, vnitřnosti, obilí, luštěniny</a:t>
            </a:r>
            <a:endParaRPr lang="cs-CZ" sz="3200" b="1" dirty="0"/>
          </a:p>
        </p:txBody>
      </p:sp>
      <p:pic>
        <p:nvPicPr>
          <p:cNvPr id="7170" name="Picture 2" descr="C:\Users\Sladká\AppData\Local\Microsoft\Windows\Temporary Internet Files\Content.IE5\AM1I8PN9\MC900412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54" y="4183345"/>
            <a:ext cx="2520280" cy="177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ladká\AppData\Local\Microsoft\Windows\Temporary Internet Files\Content.IE5\S7687CZ2\MC90044183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345350"/>
            <a:ext cx="182245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ladká\AppData\Local\Microsoft\Windows\Temporary Internet Files\Content.IE5\S7687CZ2\MC900215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99123"/>
            <a:ext cx="1981827" cy="139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50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620688"/>
            <a:ext cx="2360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B</a:t>
            </a:r>
            <a:r>
              <a:rPr lang="cs-CZ" sz="3600" b="1" baseline="-25000" dirty="0" smtClean="0"/>
              <a:t>2</a:t>
            </a:r>
            <a:endParaRPr lang="cs-CZ" sz="3600" b="1" baseline="-25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3906" y="1411035"/>
            <a:ext cx="779149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 </a:t>
            </a:r>
            <a:r>
              <a:rPr lang="cs-CZ" sz="3200" dirty="0" smtClean="0"/>
              <a:t>při přeměnách látek v těle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(součást enzymů)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 </a:t>
            </a:r>
            <a:r>
              <a:rPr lang="cs-CZ" sz="3200" dirty="0" smtClean="0"/>
              <a:t>poškození sliznic (bolavé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ústní koutky)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kvasnice, obilí, mléko, vejce</a:t>
            </a:r>
            <a:endParaRPr lang="cs-CZ" sz="3200" b="1" dirty="0"/>
          </a:p>
        </p:txBody>
      </p:sp>
      <p:pic>
        <p:nvPicPr>
          <p:cNvPr id="8194" name="Picture 2" descr="C:\Users\Sladká\AppData\Local\Microsoft\Windows\Temporary Internet Files\Content.IE5\K0O7W0UI\MP90041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43859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ladká\AppData\Local\Microsoft\Windows\Temporary Internet Files\Content.IE5\AM1I8PN9\MC9004418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800" y="943853"/>
            <a:ext cx="182245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ladká\AppData\Local\Microsoft\Windows\Temporary Internet Files\Content.IE5\S7687CZ2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011" y="4062093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Sladká\AppData\Local\Microsoft\Windows\Temporary Internet Files\Content.IE5\DE4CGPLA\MP9004028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56866"/>
            <a:ext cx="2339561" cy="175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11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50298" y="620688"/>
            <a:ext cx="2360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B</a:t>
            </a:r>
            <a:r>
              <a:rPr lang="cs-CZ" sz="3600" b="1" baseline="-25000" dirty="0" smtClean="0"/>
              <a:t>6</a:t>
            </a:r>
            <a:endParaRPr lang="cs-CZ" sz="3600" b="1" baseline="-2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3475" y="1307901"/>
            <a:ext cx="830285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 </a:t>
            </a:r>
            <a:r>
              <a:rPr lang="cs-CZ" sz="3200" dirty="0" smtClean="0"/>
              <a:t>při přeměnách látek v těle (součást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enzymů)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 </a:t>
            </a:r>
            <a:r>
              <a:rPr lang="cs-CZ" sz="3200" dirty="0" smtClean="0"/>
              <a:t>záněty kůže, poruchy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krvetvorby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kvasnice, obilí, maso, mléko, luštěniny</a:t>
            </a:r>
            <a:endParaRPr lang="cs-CZ" sz="3200" b="1" dirty="0"/>
          </a:p>
        </p:txBody>
      </p:sp>
      <p:pic>
        <p:nvPicPr>
          <p:cNvPr id="9218" name="Picture 2" descr="C:\Users\Sladká\AppData\Local\Microsoft\Windows\Temporary Internet Files\Content.IE5\K0O7W0UI\MC900441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04244"/>
            <a:ext cx="182245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ladká\AppData\Local\Microsoft\Windows\Temporary Internet Files\Content.IE5\AM1I8PN9\MC9004418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4733" y="4166100"/>
            <a:ext cx="1618296" cy="160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ladká\AppData\Local\Microsoft\Windows\Temporary Internet Files\Content.IE5\S7687CZ2\MC900441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28069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ladká\AppData\Local\Microsoft\Windows\Temporary Internet Files\Content.IE5\DE4CGPLA\MC9002344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26094"/>
            <a:ext cx="1872208" cy="1613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11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71072" y="766445"/>
            <a:ext cx="25143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B</a:t>
            </a:r>
            <a:r>
              <a:rPr lang="cs-CZ" sz="3600" b="1" baseline="-25000" dirty="0" smtClean="0"/>
              <a:t>12</a:t>
            </a:r>
            <a:endParaRPr lang="cs-CZ" sz="3600" b="1" baseline="-25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44823"/>
            <a:ext cx="86874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 </a:t>
            </a:r>
            <a:r>
              <a:rPr lang="cs-CZ" sz="3200" dirty="0" smtClean="0"/>
              <a:t>při přeměnách látek v těle, krvetvorba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 </a:t>
            </a:r>
            <a:r>
              <a:rPr lang="cs-CZ" sz="3200" dirty="0" smtClean="0"/>
              <a:t>záněty sliznic, poruchy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krvetvorby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vnitřnosti, maso </a:t>
            </a:r>
            <a:endParaRPr lang="cs-CZ" sz="3200" b="1" dirty="0"/>
          </a:p>
        </p:txBody>
      </p:sp>
      <p:pic>
        <p:nvPicPr>
          <p:cNvPr id="10242" name="Picture 2" descr="C:\Users\Sladká\AppData\Local\Microsoft\Windows\Temporary Internet Files\Content.IE5\K0O7W0UI\MC9004418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023" y="4046270"/>
            <a:ext cx="18192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ladká\AppData\Local\Microsoft\Windows\Temporary Internet Files\Content.IE5\DE4CGPLA\MP900432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02667"/>
            <a:ext cx="2713058" cy="180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Sladká\AppData\Local\Microsoft\Windows\Temporary Internet Files\Content.IE5\AM1I8PN9\MC900237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270"/>
            <a:ext cx="1475631" cy="169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59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7518" y="573787"/>
            <a:ext cx="22322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Vitamin C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220118"/>
            <a:ext cx="770025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Význam: </a:t>
            </a:r>
            <a:r>
              <a:rPr lang="cs-CZ" sz="3200" dirty="0" smtClean="0"/>
              <a:t>odolnost proti nachlazení, tvorba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kolagenu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Projev nedostatku: </a:t>
            </a:r>
            <a:r>
              <a:rPr lang="cs-CZ" sz="3200" dirty="0" smtClean="0"/>
              <a:t>únava, nemoc kurděje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(krvácení dásní), snížení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obranyschopnosti těla 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Zdroje: </a:t>
            </a:r>
            <a:r>
              <a:rPr lang="cs-CZ" sz="3200" b="1" dirty="0" smtClean="0"/>
              <a:t>zelenina, ovoce, šípky, brambory                                       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</a:t>
            </a:r>
          </a:p>
        </p:txBody>
      </p:sp>
      <p:pic>
        <p:nvPicPr>
          <p:cNvPr id="11267" name="Picture 3" descr="C:\Users\Sladká\AppData\Local\Microsoft\Windows\Temporary Internet Files\Content.IE5\DE4CGPLA\MP9004006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17741"/>
            <a:ext cx="1512168" cy="1573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Sladká\AppData\Local\Microsoft\Windows\Temporary Internet Files\Content.IE5\DE4CGPLA\MP9004231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335186"/>
            <a:ext cx="1390442" cy="173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Sladká\AppData\Local\Microsoft\Windows\Temporary Internet Files\Content.IE5\AM1I8PN9\MC900123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171" y="4433561"/>
            <a:ext cx="1346693" cy="156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Sladká\AppData\Local\Microsoft\Windows\Temporary Internet Files\Content.IE5\S7687CZ2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36398"/>
            <a:ext cx="2111435" cy="140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05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4364"/>
            <a:ext cx="81884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Úkol: </a:t>
            </a:r>
            <a:r>
              <a:rPr lang="cs-CZ" sz="3200" dirty="0" smtClean="0"/>
              <a:t>Které vitaminy získáme z těchto potravin?</a:t>
            </a:r>
            <a:endParaRPr lang="cs-CZ" sz="3200" dirty="0"/>
          </a:p>
        </p:txBody>
      </p:sp>
      <p:pic>
        <p:nvPicPr>
          <p:cNvPr id="12290" name="Picture 2" descr="C:\Users\Sladká\AppData\Local\Microsoft\Windows\Temporary Internet Files\Content.IE5\S7687CZ2\MP900402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77503"/>
            <a:ext cx="1656184" cy="1889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Sladká\AppData\Local\Microsoft\Windows\Temporary Internet Files\Content.IE5\DE4CGPLA\MC90044185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499" y="1721949"/>
            <a:ext cx="18192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Sladká\AppData\Local\Microsoft\Windows\Temporary Internet Files\Content.IE5\K0O7W0UI\MC900215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732" y="1973536"/>
            <a:ext cx="1836759" cy="129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Sladká\AppData\Local\Microsoft\Windows\Temporary Internet Files\Content.IE5\AM1I8PN9\MP900321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185" y="3678933"/>
            <a:ext cx="1561373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Sladká\AppData\Local\Microsoft\Windows\Temporary Internet Files\Content.IE5\DE4CGPLA\MP9004005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500" y="4012022"/>
            <a:ext cx="1377272" cy="172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Sladká\AppData\Local\Microsoft\Windows\Temporary Internet Files\Content.IE5\K0O7W0UI\MC9002961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26" y="4017408"/>
            <a:ext cx="1887648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Sladká\AppData\Local\Microsoft\Windows\Temporary Internet Files\Content.IE5\S7687CZ2\MC9004133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25" y="1850955"/>
            <a:ext cx="1872208" cy="154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7" name="Picture 9" descr="C:\Users\Sladká\AppData\Local\Microsoft\Windows\Temporary Internet Files\Content.IE5\DE4CGPLA\MC9002322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464" y="4017407"/>
            <a:ext cx="1515968" cy="1541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11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908720"/>
            <a:ext cx="512031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Kontrola:</a:t>
            </a:r>
          </a:p>
          <a:p>
            <a:r>
              <a:rPr lang="cs-CZ" sz="3200" dirty="0" smtClean="0"/>
              <a:t>Citróny – vitamin</a:t>
            </a:r>
            <a:r>
              <a:rPr lang="cs-CZ" sz="3200" b="1" dirty="0" smtClean="0"/>
              <a:t> C</a:t>
            </a:r>
          </a:p>
          <a:p>
            <a:r>
              <a:rPr lang="cs-CZ" sz="3200" dirty="0" smtClean="0"/>
              <a:t>Maso – vitamin </a:t>
            </a:r>
            <a:r>
              <a:rPr lang="cs-CZ" sz="3200" b="1" dirty="0" smtClean="0"/>
              <a:t>B</a:t>
            </a:r>
            <a:r>
              <a:rPr lang="cs-CZ" sz="3200" b="1" baseline="-25000" dirty="0" smtClean="0"/>
              <a:t>6</a:t>
            </a:r>
            <a:r>
              <a:rPr lang="cs-CZ" sz="3200" b="1" dirty="0" smtClean="0"/>
              <a:t>, B</a:t>
            </a:r>
            <a:r>
              <a:rPr lang="cs-CZ" sz="3200" b="1" baseline="-25000" dirty="0" smtClean="0"/>
              <a:t>12</a:t>
            </a:r>
          </a:p>
          <a:p>
            <a:r>
              <a:rPr lang="cs-CZ" sz="3200" dirty="0" smtClean="0"/>
              <a:t>Luštěniny – vitamin </a:t>
            </a:r>
            <a:r>
              <a:rPr lang="cs-CZ" sz="3200" b="1" dirty="0" smtClean="0"/>
              <a:t>B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, B</a:t>
            </a:r>
            <a:r>
              <a:rPr lang="cs-CZ" sz="3200" b="1" baseline="-25000" dirty="0" smtClean="0"/>
              <a:t>6</a:t>
            </a:r>
            <a:r>
              <a:rPr lang="cs-CZ" sz="3200" b="1" dirty="0" smtClean="0"/>
              <a:t>, C</a:t>
            </a:r>
          </a:p>
          <a:p>
            <a:r>
              <a:rPr lang="cs-CZ" sz="3200" dirty="0" smtClean="0"/>
              <a:t>Chléb – vitamin </a:t>
            </a:r>
            <a:r>
              <a:rPr lang="cs-CZ" sz="3200" b="1" dirty="0"/>
              <a:t>B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, B</a:t>
            </a:r>
            <a:r>
              <a:rPr lang="cs-CZ" sz="3200" b="1" baseline="-25000" dirty="0" smtClean="0"/>
              <a:t>6</a:t>
            </a:r>
          </a:p>
          <a:p>
            <a:r>
              <a:rPr lang="cs-CZ" sz="3200" dirty="0" smtClean="0"/>
              <a:t>Vejce – vitamin </a:t>
            </a:r>
            <a:r>
              <a:rPr lang="cs-CZ" sz="3200" b="1" dirty="0" smtClean="0"/>
              <a:t>A, D, E, B</a:t>
            </a:r>
            <a:r>
              <a:rPr lang="cs-CZ" sz="3200" b="1" baseline="-25000" dirty="0" smtClean="0"/>
              <a:t>2</a:t>
            </a:r>
          </a:p>
          <a:p>
            <a:r>
              <a:rPr lang="cs-CZ" sz="3200" dirty="0" smtClean="0"/>
              <a:t>Listová zelenina – </a:t>
            </a:r>
            <a:r>
              <a:rPr lang="cs-CZ" sz="3200" b="1" dirty="0" smtClean="0"/>
              <a:t>K, C</a:t>
            </a:r>
          </a:p>
          <a:p>
            <a:r>
              <a:rPr lang="cs-CZ" sz="3200" dirty="0" smtClean="0"/>
              <a:t>Mléko – </a:t>
            </a:r>
            <a:r>
              <a:rPr lang="cs-CZ" sz="3200" b="1" dirty="0" smtClean="0"/>
              <a:t>A, E, B</a:t>
            </a:r>
            <a:r>
              <a:rPr lang="cs-CZ" sz="3200" b="1" baseline="-25000" dirty="0" smtClean="0"/>
              <a:t>6</a:t>
            </a:r>
          </a:p>
          <a:p>
            <a:r>
              <a:rPr lang="cs-CZ" sz="3200" dirty="0" smtClean="0"/>
              <a:t>UV záření - </a:t>
            </a:r>
            <a:r>
              <a:rPr lang="cs-CZ" sz="3200" b="1" dirty="0" smtClean="0"/>
              <a:t>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72522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764704"/>
            <a:ext cx="469872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Úkol: </a:t>
            </a:r>
            <a:r>
              <a:rPr lang="cs-CZ" sz="3200" dirty="0" smtClean="0">
                <a:solidFill>
                  <a:srgbClr val="FF0000"/>
                </a:solidFill>
              </a:rPr>
              <a:t>Spoj, co k sobě patří:</a:t>
            </a:r>
          </a:p>
          <a:p>
            <a:endParaRPr lang="cs-CZ" sz="32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929583" y="1841922"/>
            <a:ext cx="210025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Vitamin </a:t>
            </a:r>
            <a:r>
              <a:rPr lang="cs-CZ" sz="3200" b="1" dirty="0" smtClean="0"/>
              <a:t>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</a:t>
            </a:r>
            <a:r>
              <a:rPr lang="cs-CZ" sz="3200" b="1" dirty="0" smtClean="0"/>
              <a:t>C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</a:t>
            </a:r>
            <a:r>
              <a:rPr lang="cs-CZ" sz="3200" b="1" dirty="0" smtClean="0"/>
              <a:t>D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</a:t>
            </a:r>
            <a:r>
              <a:rPr lang="cs-CZ" sz="3200" b="1" dirty="0" smtClean="0"/>
              <a:t>K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</a:t>
            </a:r>
            <a:r>
              <a:rPr lang="cs-CZ" sz="3200" b="1" dirty="0" smtClean="0"/>
              <a:t>B</a:t>
            </a:r>
            <a:r>
              <a:rPr lang="cs-CZ" sz="3200" b="1" baseline="-25000" dirty="0"/>
              <a:t>2</a:t>
            </a:r>
            <a:endParaRPr lang="cs-CZ" sz="3200" b="1" baseline="-250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         </a:t>
            </a:r>
            <a:r>
              <a:rPr lang="cs-CZ" sz="3200" b="1" dirty="0" smtClean="0"/>
              <a:t>B</a:t>
            </a:r>
            <a:r>
              <a:rPr lang="cs-CZ" sz="3200" b="1" baseline="-25000" dirty="0" smtClean="0"/>
              <a:t>6</a:t>
            </a:r>
            <a:endParaRPr lang="cs-CZ" sz="3200" b="1" baseline="-2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934575"/>
            <a:ext cx="4265911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Správný růst kostí</a:t>
            </a:r>
          </a:p>
          <a:p>
            <a:r>
              <a:rPr lang="cs-CZ" sz="3200" dirty="0" smtClean="0"/>
              <a:t>Správná funkce sítnice</a:t>
            </a:r>
          </a:p>
          <a:p>
            <a:r>
              <a:rPr lang="cs-CZ" sz="3200" dirty="0" smtClean="0"/>
              <a:t>Odolnost proti nemocem</a:t>
            </a:r>
          </a:p>
          <a:p>
            <a:r>
              <a:rPr lang="cs-CZ" sz="3200" dirty="0" smtClean="0"/>
              <a:t>Porucha krvetvorby</a:t>
            </a:r>
          </a:p>
          <a:p>
            <a:r>
              <a:rPr lang="cs-CZ" sz="3200" dirty="0" smtClean="0"/>
              <a:t>Bolavé ústní koutky</a:t>
            </a:r>
          </a:p>
          <a:p>
            <a:r>
              <a:rPr lang="cs-CZ" sz="3200" dirty="0" smtClean="0"/>
              <a:t>Poruchy srážlivosti krve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771800" y="2708920"/>
            <a:ext cx="1080120" cy="43204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771800" y="2276872"/>
            <a:ext cx="1080120" cy="86409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820549" y="3645024"/>
            <a:ext cx="1080120" cy="100811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765737" y="4125021"/>
            <a:ext cx="1080120" cy="7200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765737" y="2215169"/>
            <a:ext cx="1080120" cy="57606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2820549" y="3717032"/>
            <a:ext cx="1080120" cy="86409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60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6"/>
            <a:ext cx="685800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019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210</TotalTime>
  <Words>481</Words>
  <Application>Microsoft Office PowerPoint</Application>
  <PresentationFormat>Předvádění na obrazovce (4:3)</PresentationFormat>
  <Paragraphs>95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NewsPrint</vt:lpstr>
      <vt:lpstr>Motiv systému Office</vt:lpstr>
      <vt:lpstr>Prezentace aplikace PowerPoint</vt:lpstr>
      <vt:lpstr>Prezentace aplikace PowerPoint</vt:lpstr>
      <vt:lpstr>Vitaminy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Vitaminy</dc:title>
  <dc:creator>Sladká</dc:creator>
  <cp:lastModifiedBy>Sladká</cp:lastModifiedBy>
  <cp:revision>38</cp:revision>
  <dcterms:created xsi:type="dcterms:W3CDTF">2012-03-07T15:47:39Z</dcterms:created>
  <dcterms:modified xsi:type="dcterms:W3CDTF">2012-03-09T18:02:39Z</dcterms:modified>
</cp:coreProperties>
</file>