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9" r:id="rId3"/>
    <p:sldId id="257" r:id="rId4"/>
    <p:sldId id="256" r:id="rId5"/>
    <p:sldId id="26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EDF8"/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84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Drahomíra Sladká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smtClean="0"/>
            <a:t>Ekosystém rybníka - test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Přírodopis pro 6.- 9.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VY_52_INOVACE_26_Ekosystém rybníka - test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AA74D81-B460-49FA-BE99-A43743E20368}" type="presOf" srcId="{019433A1-1324-4DE1-9E6F-32B851095F74}" destId="{A3817367-F2BC-482F-8832-FA00B51DCCF3}" srcOrd="0" destOrd="0" presId="urn:microsoft.com/office/officeart/2005/8/layout/target3"/>
    <dgm:cxn modelId="{3D064C05-0337-45AE-90A2-E08BF79933F5}" type="presOf" srcId="{DAEA276B-ECF9-46F6-A7D3-4693B2D32BC4}" destId="{F69A1436-182C-465B-AD7F-FE48E0C090C1}" srcOrd="1" destOrd="0" presId="urn:microsoft.com/office/officeart/2005/8/layout/target3"/>
    <dgm:cxn modelId="{27CD7E30-F153-48DB-975F-4EE4575FBD15}" type="presOf" srcId="{DAEA276B-ECF9-46F6-A7D3-4693B2D32BC4}" destId="{CDED6FE3-AD8F-4ACC-B6B8-710EDDD97598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7F67FE6-BF28-4DD8-B6FD-CEE91724F09A}" type="presOf" srcId="{FBBFC3EA-9D9D-4F3A-BEA6-9C2C0E46BF20}" destId="{832BF48F-0145-4429-9E02-8FCA946CCE9E}" srcOrd="1" destOrd="0" presId="urn:microsoft.com/office/officeart/2005/8/layout/target3"/>
    <dgm:cxn modelId="{274971E4-3ADC-4F25-AC1C-42BF71FDABD3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0994BD4-3030-42D8-9673-591B448269F5}" type="presOf" srcId="{FBBFC3EA-9D9D-4F3A-BEA6-9C2C0E46BF20}" destId="{643EA938-EDE0-4533-ACCC-D2BD6F3A527C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4E49F41D-BCF4-44AD-A3FA-378454426F54}" type="presOf" srcId="{EBC41103-E2E5-4D48-9B4B-425520D3D098}" destId="{50C2F88D-8688-44C2-A854-691F34009D3B}" srcOrd="0" destOrd="0" presId="urn:microsoft.com/office/officeart/2005/8/layout/target3"/>
    <dgm:cxn modelId="{6A8BD34C-F67F-49E1-B71D-1994D819B441}" type="presOf" srcId="{445C7998-7549-48B0-BD68-D4F0167F02E5}" destId="{BC35EE03-4121-4EF9-923D-7CB6D30D358D}" srcOrd="0" destOrd="0" presId="urn:microsoft.com/office/officeart/2005/8/layout/target3"/>
    <dgm:cxn modelId="{D17DFFD1-C649-4B9C-91FC-AEBF742D6976}" type="presOf" srcId="{C73C7642-F245-4585-8F88-243F9FAEF6CA}" destId="{AA41A67C-3D3F-4AE9-9E0F-5D7F7BB2E741}" srcOrd="1" destOrd="0" presId="urn:microsoft.com/office/officeart/2005/8/layout/target3"/>
    <dgm:cxn modelId="{B2BA4DCA-4815-4071-90D9-512F20F1CC40}" type="presOf" srcId="{EBC41103-E2E5-4D48-9B4B-425520D3D098}" destId="{F969C235-9271-4D34-B740-D627A121CAD0}" srcOrd="1" destOrd="0" presId="urn:microsoft.com/office/officeart/2005/8/layout/target3"/>
    <dgm:cxn modelId="{D0F6A5B6-2A74-45A8-A1D5-2C9452911EC2}" type="presOf" srcId="{39F8B381-5807-488E-AC22-73DD4140ED4A}" destId="{71045F8C-00FA-488E-A7BD-E2E6753D979D}" srcOrd="0" destOrd="0" presId="urn:microsoft.com/office/officeart/2005/8/layout/target3"/>
    <dgm:cxn modelId="{E188C0E3-1E23-4413-A7D2-4FC9AA38B14E}" type="presOf" srcId="{C73C7642-F245-4585-8F88-243F9FAEF6CA}" destId="{97289DF2-90F4-4EC2-A9FC-633B00BAB610}" srcOrd="0" destOrd="0" presId="urn:microsoft.com/office/officeart/2005/8/layout/target3"/>
    <dgm:cxn modelId="{8BAD545D-5F50-436F-9DE2-E34DE0C3425C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B5BF32B-D16D-4896-85A3-EFA94D3DE1FE}" type="presParOf" srcId="{71045F8C-00FA-488E-A7BD-E2E6753D979D}" destId="{3577EC6B-C980-4F34-8C69-4365E7B8FC8C}" srcOrd="0" destOrd="0" presId="urn:microsoft.com/office/officeart/2005/8/layout/target3"/>
    <dgm:cxn modelId="{9BADA85C-4505-4C73-BC8A-4E1638A5E94E}" type="presParOf" srcId="{71045F8C-00FA-488E-A7BD-E2E6753D979D}" destId="{6940EB87-DC1D-4BC3-9408-9AC2E1FFC039}" srcOrd="1" destOrd="0" presId="urn:microsoft.com/office/officeart/2005/8/layout/target3"/>
    <dgm:cxn modelId="{DAD6207E-FC8B-42B1-B566-7FE7E2C81717}" type="presParOf" srcId="{71045F8C-00FA-488E-A7BD-E2E6753D979D}" destId="{BC35EE03-4121-4EF9-923D-7CB6D30D358D}" srcOrd="2" destOrd="0" presId="urn:microsoft.com/office/officeart/2005/8/layout/target3"/>
    <dgm:cxn modelId="{5FBE6202-772C-4032-AA2C-D34E0A12619E}" type="presParOf" srcId="{71045F8C-00FA-488E-A7BD-E2E6753D979D}" destId="{C95EEA27-3CBF-4645-A92D-9D8AF5C1CBFC}" srcOrd="3" destOrd="0" presId="urn:microsoft.com/office/officeart/2005/8/layout/target3"/>
    <dgm:cxn modelId="{9A4ED004-8616-4884-BF0E-ACC28B439CE4}" type="presParOf" srcId="{71045F8C-00FA-488E-A7BD-E2E6753D979D}" destId="{851BB866-B6AE-4566-893F-4C635BA974FC}" srcOrd="4" destOrd="0" presId="urn:microsoft.com/office/officeart/2005/8/layout/target3"/>
    <dgm:cxn modelId="{55880AAC-A534-4142-9C2C-E76C5E15623A}" type="presParOf" srcId="{71045F8C-00FA-488E-A7BD-E2E6753D979D}" destId="{643EA938-EDE0-4533-ACCC-D2BD6F3A527C}" srcOrd="5" destOrd="0" presId="urn:microsoft.com/office/officeart/2005/8/layout/target3"/>
    <dgm:cxn modelId="{A36C96A3-539E-4F5B-B869-026580C3AF56}" type="presParOf" srcId="{71045F8C-00FA-488E-A7BD-E2E6753D979D}" destId="{92F31B18-D66D-4CC7-89B9-378928DE877D}" srcOrd="6" destOrd="0" presId="urn:microsoft.com/office/officeart/2005/8/layout/target3"/>
    <dgm:cxn modelId="{956AE2FF-FA0E-49ED-B121-6647EF62539F}" type="presParOf" srcId="{71045F8C-00FA-488E-A7BD-E2E6753D979D}" destId="{902074E1-B931-4618-97F1-FADBE82E9C3C}" srcOrd="7" destOrd="0" presId="urn:microsoft.com/office/officeart/2005/8/layout/target3"/>
    <dgm:cxn modelId="{CF776C59-49D1-45E5-A34E-379FB78EECD2}" type="presParOf" srcId="{71045F8C-00FA-488E-A7BD-E2E6753D979D}" destId="{A3817367-F2BC-482F-8832-FA00B51DCCF3}" srcOrd="8" destOrd="0" presId="urn:microsoft.com/office/officeart/2005/8/layout/target3"/>
    <dgm:cxn modelId="{F238E644-66B7-460C-BF3D-3515E5CFF8A2}" type="presParOf" srcId="{71045F8C-00FA-488E-A7BD-E2E6753D979D}" destId="{626ABFF6-56C8-4386-B662-68EC364EED9D}" srcOrd="9" destOrd="0" presId="urn:microsoft.com/office/officeart/2005/8/layout/target3"/>
    <dgm:cxn modelId="{63C362BB-F872-4557-936C-6F1BD9B77AB0}" type="presParOf" srcId="{71045F8C-00FA-488E-A7BD-E2E6753D979D}" destId="{6DB11F1C-D028-4800-9625-6611CA9DE6D4}" srcOrd="10" destOrd="0" presId="urn:microsoft.com/office/officeart/2005/8/layout/target3"/>
    <dgm:cxn modelId="{3D7C74E8-F713-4862-AAA4-8BEBE0E1EFD8}" type="presParOf" srcId="{71045F8C-00FA-488E-A7BD-E2E6753D979D}" destId="{CDED6FE3-AD8F-4ACC-B6B8-710EDDD97598}" srcOrd="11" destOrd="0" presId="urn:microsoft.com/office/officeart/2005/8/layout/target3"/>
    <dgm:cxn modelId="{91277965-DDD6-4622-B942-5D59AE5F843C}" type="presParOf" srcId="{71045F8C-00FA-488E-A7BD-E2E6753D979D}" destId="{397AC6D7-84A6-4150-958F-83C92D9ACF38}" srcOrd="12" destOrd="0" presId="urn:microsoft.com/office/officeart/2005/8/layout/target3"/>
    <dgm:cxn modelId="{CAB8A796-4CBF-43F9-9595-12DF188DE8A1}" type="presParOf" srcId="{71045F8C-00FA-488E-A7BD-E2E6753D979D}" destId="{D7419528-33A6-416D-9E64-B3F7915C5149}" srcOrd="13" destOrd="0" presId="urn:microsoft.com/office/officeart/2005/8/layout/target3"/>
    <dgm:cxn modelId="{ED4F8031-ED99-43BB-B5C8-1F5A099AF3B6}" type="presParOf" srcId="{71045F8C-00FA-488E-A7BD-E2E6753D979D}" destId="{97289DF2-90F4-4EC2-A9FC-633B00BAB610}" srcOrd="14" destOrd="0" presId="urn:microsoft.com/office/officeart/2005/8/layout/target3"/>
    <dgm:cxn modelId="{62726D5A-E988-42BA-841C-97C83F458099}" type="presParOf" srcId="{71045F8C-00FA-488E-A7BD-E2E6753D979D}" destId="{234EBA9D-95B4-4C20-A84E-6F65F1085DC6}" srcOrd="15" destOrd="0" presId="urn:microsoft.com/office/officeart/2005/8/layout/target3"/>
    <dgm:cxn modelId="{A9AB970E-9EA1-494B-BA1F-F1A8067DC2E3}" type="presParOf" srcId="{71045F8C-00FA-488E-A7BD-E2E6753D979D}" destId="{12255512-213F-41DF-90A6-8B4CD74A2B52}" srcOrd="16" destOrd="0" presId="urn:microsoft.com/office/officeart/2005/8/layout/target3"/>
    <dgm:cxn modelId="{FD2E47F4-98A6-462A-B50E-9A9348F1289F}" type="presParOf" srcId="{71045F8C-00FA-488E-A7BD-E2E6753D979D}" destId="{50C2F88D-8688-44C2-A854-691F34009D3B}" srcOrd="17" destOrd="0" presId="urn:microsoft.com/office/officeart/2005/8/layout/target3"/>
    <dgm:cxn modelId="{1756E85B-21E8-4B7E-898E-49FCF62A4734}" type="presParOf" srcId="{71045F8C-00FA-488E-A7BD-E2E6753D979D}" destId="{4D19AB04-24FA-40C2-B203-52AE3D15E171}" srcOrd="18" destOrd="0" presId="urn:microsoft.com/office/officeart/2005/8/layout/target3"/>
    <dgm:cxn modelId="{C253C335-F7C0-4CF0-B20C-3F988CB38A2A}" type="presParOf" srcId="{71045F8C-00FA-488E-A7BD-E2E6753D979D}" destId="{832BF48F-0145-4429-9E02-8FCA946CCE9E}" srcOrd="19" destOrd="0" presId="urn:microsoft.com/office/officeart/2005/8/layout/target3"/>
    <dgm:cxn modelId="{9EA80753-983A-412F-A446-67890BF600AE}" type="presParOf" srcId="{71045F8C-00FA-488E-A7BD-E2E6753D979D}" destId="{E7297F21-D4FD-4A41-AE58-814D01A6B5E7}" srcOrd="20" destOrd="0" presId="urn:microsoft.com/office/officeart/2005/8/layout/target3"/>
    <dgm:cxn modelId="{6263B8E0-DD80-46F5-BB4A-5BE7EC1595A2}" type="presParOf" srcId="{71045F8C-00FA-488E-A7BD-E2E6753D979D}" destId="{F69A1436-182C-465B-AD7F-FE48E0C090C1}" srcOrd="21" destOrd="0" presId="urn:microsoft.com/office/officeart/2005/8/layout/target3"/>
    <dgm:cxn modelId="{5A9AF3E9-C198-4D4D-8D29-332880466BB8}" type="presParOf" srcId="{71045F8C-00FA-488E-A7BD-E2E6753D979D}" destId="{AA41A67C-3D3F-4AE9-9E0F-5D7F7BB2E741}" srcOrd="22" destOrd="0" presId="urn:microsoft.com/office/officeart/2005/8/layout/target3"/>
    <dgm:cxn modelId="{BC9092C8-EABF-4993-AD5B-08C669578B2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Drahomíra Sladká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VY_52_INOVACE_26_Ekosystém rybníka - test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Přírodopis pro 6.- 9.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</a:t>
          </a:r>
          <a:r>
            <a:rPr lang="cs-CZ" sz="1400" kern="1200" smtClean="0"/>
            <a:t>Ekosystém rybníka - test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B83511-A206-4266-B9C5-A98D89F4678C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85376-D9C7-4801-B1A3-3E8BFE9D7C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6608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85376-D9C7-4801-B1A3-3E8BFE9D7C96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3993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48715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4699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492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4365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5818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843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2087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6078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7977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8567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5090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9D3BB-6F25-428E-9816-162BF595210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F948A-2302-4B28-93D6-F50AEF6499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631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image" Target="../media/image12.wmf"/><Relationship Id="rId18" Type="http://schemas.openxmlformats.org/officeDocument/2006/relationships/image" Target="../media/image17.wm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wmf"/><Relationship Id="rId17" Type="http://schemas.openxmlformats.org/officeDocument/2006/relationships/image" Target="../media/image16.wm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wmf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wmf"/><Relationship Id="rId19" Type="http://schemas.openxmlformats.org/officeDocument/2006/relationships/image" Target="../media/image18.wmf"/><Relationship Id="rId4" Type="http://schemas.openxmlformats.org/officeDocument/2006/relationships/image" Target="../media/image3.jpeg"/><Relationship Id="rId9" Type="http://schemas.openxmlformats.org/officeDocument/2006/relationships/image" Target="../media/image8.wmf"/><Relationship Id="rId14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211006658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9672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48688111"/>
              </p:ext>
            </p:extLst>
          </p:nvPr>
        </p:nvGraphicFramePr>
        <p:xfrm>
          <a:off x="1524000" y="1397000"/>
          <a:ext cx="6096000" cy="4312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slouží</a:t>
                      </a:r>
                      <a:r>
                        <a:rPr lang="cs-CZ" baseline="0" dirty="0" smtClean="0"/>
                        <a:t> k aktivnímu ověření znalostí učiva o ekosystému rybníka s využitím interaktivní tabule.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mají za úkol odstranit odpady z rybníka. Toho lze dosáhnout odpovědí na otázku, která se objeví kliknutím na obrázek. Po zodpovězení otázky při dalším kliknutí obrázek zmizí.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5444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sz="8000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rgbClr val="00B050">
                      <a:alpha val="40000"/>
                    </a:srgbClr>
                  </a:glow>
                </a:effectLst>
              </a:rPr>
              <a:t>Ekosystém rybníka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6000" dirty="0" smtClean="0">
                <a:solidFill>
                  <a:schemeClr val="tx2">
                    <a:lumMod val="75000"/>
                  </a:schemeClr>
                </a:solidFill>
              </a:rPr>
              <a:t>Otázky k opakování učiva</a:t>
            </a:r>
            <a:r>
              <a:rPr lang="cs-CZ" sz="6000" dirty="0" smtClean="0"/>
              <a:t>    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172261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Sladká\AppData\Local\Microsoft\Windows\Temporary Internet Files\Content.IE5\S7687CZ2\MP9004490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ladká\AppData\Local\Microsoft\Windows\Temporary Internet Files\Content.IE5\S7687CZ2\MP9004490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ladká\AppData\Local\Microsoft\Windows\Temporary Internet Files\Content.IE5\S7687CZ2\MP90018514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0980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ladká\AppData\Local\Microsoft\Windows\Temporary Internet Files\Content.IE5\S7687CZ2\MP90018514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0980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ladká\AppData\Local\Microsoft\Windows\Temporary Internet Files\Content.IE5\S7687CZ2\MP90018514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0980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ladká\AppData\Local\Microsoft\Windows\Temporary Internet Files\Content.IE5\DE4CGPLA\MP9001487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6808" y="1600200"/>
            <a:ext cx="231038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C:\Users\Sladká\AppData\Local\Microsoft\Windows\Temporary Internet Files\Content.IE5\DE4CGPLA\MP9004031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5192" y="1143000"/>
            <a:ext cx="6833616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C:\Users\Sladká\AppData\Local\Microsoft\Windows\Temporary Internet Files\Content.IE5\DE4CGPLA\MP9004275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585" y="0"/>
            <a:ext cx="84988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C:\Users\Sladká\AppData\Local\Microsoft\Windows\Temporary Internet Files\Content.IE5\AM1I8PN9\MC90033543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5600" y="548680"/>
            <a:ext cx="1815084" cy="14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C:\Users\Sladká\AppData\Local\Microsoft\Windows\Temporary Internet Files\Content.IE5\AM1I8PN9\MC90033232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869160"/>
            <a:ext cx="1831543" cy="131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C:\Users\Sladká\AppData\Local\Microsoft\Windows\Temporary Internet Files\Content.IE5\K0O7W0UI\MC90019927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585" y="2266351"/>
            <a:ext cx="2199896" cy="238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37" descr="C:\Users\Sladká\AppData\Local\Microsoft\Windows\Temporary Internet Files\Content.IE5\AM1I8PN9\MC90031130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3119" y="698641"/>
            <a:ext cx="1821485" cy="131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3" name="Picture 39" descr="C:\Users\Sladká\AppData\Local\Microsoft\Windows\Temporary Internet Files\Content.IE5\DE4CGPLA\MC90019927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0316" y="331058"/>
            <a:ext cx="2147180" cy="149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7" name="Picture 43" descr="C:\Users\Sladká\AppData\Local\Microsoft\Windows\Temporary Internet Files\Content.IE5\AM1I8PN9\MC90021519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0118" y="3717031"/>
            <a:ext cx="2348420" cy="259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C:\Users\Sladká\AppData\Local\Microsoft\Windows\Temporary Internet Files\Content.IE5\S7687CZ2\MC900215329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951" y="4502236"/>
            <a:ext cx="1624136" cy="151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C:\Users\Sladká\AppData\Local\Microsoft\Windows\Temporary Internet Files\Content.IE5\K0O7W0UI\MP900437215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4339"/>
            <a:ext cx="2552328" cy="191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5" name="Picture 51" descr="C:\Users\Sladká\AppData\Local\Microsoft\Windows\Temporary Internet Files\Content.IE5\AM1I8PN9\MP900437192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8539" y="2322564"/>
            <a:ext cx="2840360" cy="189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C:\Users\Sladká\AppData\Local\Microsoft\Windows\Temporary Internet Files\Content.IE5\S7687CZ2\MC900343563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641" y="4678757"/>
            <a:ext cx="1836115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80" name="Picture 56" descr="C:\Users\Sladká\AppData\Local\Microsoft\Windows\Temporary Internet Files\Content.IE5\K0O7W0UI\MC900030183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5131" y="2209800"/>
            <a:ext cx="1520647" cy="152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81" name="Picture 57" descr="C:\Users\Sladká\AppData\Local\Microsoft\Windows\Temporary Internet Files\Content.IE5\AM1I8PN9\MC900030198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756" y="5012867"/>
            <a:ext cx="2409676" cy="182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75239" y="2107467"/>
            <a:ext cx="6715372" cy="28931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Co je to </a:t>
            </a:r>
            <a:r>
              <a:rPr lang="cs-CZ" sz="5400" dirty="0" err="1" smtClean="0"/>
              <a:t>pl</a:t>
            </a:r>
            <a:r>
              <a:rPr lang="en-US" sz="5400" dirty="0" smtClean="0"/>
              <a:t>a</a:t>
            </a:r>
            <a:r>
              <a:rPr lang="cs-CZ" sz="5400" dirty="0" err="1" smtClean="0"/>
              <a:t>nkton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360249" y="1845593"/>
            <a:ext cx="6715372" cy="37240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en-US" sz="5400" dirty="0" smtClean="0"/>
              <a:t>Pro</a:t>
            </a:r>
            <a:r>
              <a:rPr lang="cs-CZ" sz="5400" dirty="0" smtClean="0"/>
              <a:t>č vadí přemnožení sinic v rybníku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434662" y="1354266"/>
            <a:ext cx="6715372" cy="45550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Jaký je rozdíl mezi ekosystémem a společenstvem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456975" y="1782096"/>
            <a:ext cx="6715372" cy="37240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Uveď potravní řetězec v ekosystému rybníka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406108" y="1782096"/>
            <a:ext cx="6715372" cy="37240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Jaký význam má břehová zeleň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434662" y="1694329"/>
            <a:ext cx="6715372" cy="37240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Jaký význam mají řasy v rybníku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422533" y="1609234"/>
            <a:ext cx="6715372" cy="37240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Uveď příklady rozkladačů v rybníku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548884" y="1699970"/>
            <a:ext cx="6715372" cy="37240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Uveď příklady producentů v rybníku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357265" y="1284472"/>
            <a:ext cx="6715372" cy="45550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Co umožňuje přetrvání života ve vodě během zimy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460504" y="1366598"/>
            <a:ext cx="6715372" cy="37240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dirty="0" smtClean="0"/>
          </a:p>
          <a:p>
            <a:pPr algn="ctr"/>
            <a:endParaRPr lang="en-US" sz="3200" dirty="0" smtClean="0"/>
          </a:p>
          <a:p>
            <a:pPr algn="ctr"/>
            <a:r>
              <a:rPr lang="cs-CZ" sz="5400" dirty="0" smtClean="0"/>
              <a:t>Čím se liší voda v řece a v rybníku</a:t>
            </a:r>
            <a:r>
              <a:rPr lang="en-US" sz="5400" dirty="0" smtClean="0"/>
              <a:t>?</a:t>
            </a:r>
          </a:p>
          <a:p>
            <a:pPr algn="ctr"/>
            <a:endParaRPr lang="en-US" sz="3200" dirty="0" smtClean="0"/>
          </a:p>
          <a:p>
            <a:pPr algn="ctr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75446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3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1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1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1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0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1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1000"/>
                                        <p:tgtEl>
                                          <p:spTgt spid="1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1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0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 smtClean="0"/>
              <a:t>Odpovědi na otázky: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>
                <a:solidFill>
                  <a:srgbClr val="009900"/>
                </a:solidFill>
              </a:rPr>
              <a:t>Čím se liší voda v řece a v rybníku</a:t>
            </a:r>
            <a:r>
              <a:rPr lang="en-US" dirty="0" smtClean="0">
                <a:solidFill>
                  <a:srgbClr val="009900"/>
                </a:solidFill>
              </a:rPr>
              <a:t>?</a:t>
            </a:r>
            <a:r>
              <a:rPr lang="cs-CZ" dirty="0" smtClean="0">
                <a:solidFill>
                  <a:srgbClr val="00B050"/>
                </a:solidFill>
              </a:rPr>
              <a:t/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Voda v řece obsahuje více kyslíku.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210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9900"/>
                </a:solidFill>
              </a:rPr>
              <a:t>Co </a:t>
            </a:r>
            <a:r>
              <a:rPr lang="cs-CZ" dirty="0">
                <a:solidFill>
                  <a:srgbClr val="009900"/>
                </a:solidFill>
              </a:rPr>
              <a:t>umožňuje přetrvání života ve vodě během zimy</a:t>
            </a:r>
            <a:r>
              <a:rPr lang="en-US" dirty="0">
                <a:solidFill>
                  <a:srgbClr val="009900"/>
                </a:solidFill>
              </a:rPr>
              <a:t>?</a:t>
            </a:r>
            <a:r>
              <a:rPr lang="en-US" dirty="0"/>
              <a:t/>
            </a:r>
            <a:br>
              <a:rPr lang="en-US" dirty="0"/>
            </a:br>
            <a:r>
              <a:rPr lang="cs-CZ" dirty="0" smtClean="0">
                <a:solidFill>
                  <a:srgbClr val="0070C0"/>
                </a:solidFill>
              </a:rPr>
              <a:t>Voda má největší hustotu při čtyřech stupních celsia, je tedy nejtěžší a klesá ke dnu. Zde mohou živočichové přežít.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2534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9900"/>
                </a:solidFill>
              </a:rPr>
              <a:t>Uveď </a:t>
            </a:r>
            <a:r>
              <a:rPr lang="cs-CZ" dirty="0">
                <a:solidFill>
                  <a:srgbClr val="009900"/>
                </a:solidFill>
              </a:rPr>
              <a:t>příklady producentů v rybníku</a:t>
            </a:r>
            <a:r>
              <a:rPr lang="en-US" dirty="0" smtClean="0">
                <a:solidFill>
                  <a:srgbClr val="009900"/>
                </a:solidFill>
              </a:rPr>
              <a:t>?</a:t>
            </a:r>
            <a:r>
              <a:rPr lang="cs-CZ" dirty="0" smtClean="0">
                <a:solidFill>
                  <a:srgbClr val="00B050"/>
                </a:solidFill>
              </a:rPr>
              <a:t/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Všechny rostliny (při fotosyntéze vytvářejí organické látky).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6186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9900"/>
                </a:solidFill>
              </a:rPr>
              <a:t>Uveď </a:t>
            </a:r>
            <a:r>
              <a:rPr lang="cs-CZ" dirty="0">
                <a:solidFill>
                  <a:srgbClr val="009900"/>
                </a:solidFill>
              </a:rPr>
              <a:t>příklady </a:t>
            </a:r>
            <a:r>
              <a:rPr lang="cs-CZ" dirty="0" smtClean="0">
                <a:solidFill>
                  <a:srgbClr val="009900"/>
                </a:solidFill>
              </a:rPr>
              <a:t>rozkladačů </a:t>
            </a:r>
            <a:r>
              <a:rPr lang="cs-CZ" dirty="0">
                <a:solidFill>
                  <a:srgbClr val="009900"/>
                </a:solidFill>
              </a:rPr>
              <a:t>v </a:t>
            </a:r>
            <a:r>
              <a:rPr lang="cs-CZ" dirty="0" smtClean="0">
                <a:solidFill>
                  <a:srgbClr val="009900"/>
                </a:solidFill>
              </a:rPr>
              <a:t>rybníku</a:t>
            </a:r>
            <a:r>
              <a:rPr lang="en-US" dirty="0" smtClean="0">
                <a:solidFill>
                  <a:srgbClr val="009900"/>
                </a:solidFill>
              </a:rPr>
              <a:t>?</a:t>
            </a:r>
            <a:r>
              <a:rPr lang="cs-CZ" dirty="0" smtClean="0">
                <a:solidFill>
                  <a:srgbClr val="00B050"/>
                </a:solidFill>
              </a:rPr>
              <a:t/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Bakterie, škeble, rak, ...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7324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9900"/>
                </a:solidFill>
              </a:rPr>
              <a:t>Jaký </a:t>
            </a:r>
            <a:r>
              <a:rPr lang="cs-CZ" dirty="0">
                <a:solidFill>
                  <a:srgbClr val="009900"/>
                </a:solidFill>
              </a:rPr>
              <a:t>význam mají řasy v rybníku</a:t>
            </a:r>
            <a:r>
              <a:rPr lang="en-US" dirty="0" smtClean="0">
                <a:solidFill>
                  <a:srgbClr val="009900"/>
                </a:solidFill>
              </a:rPr>
              <a:t>?</a:t>
            </a:r>
            <a:r>
              <a:rPr lang="cs-CZ" dirty="0" smtClean="0">
                <a:solidFill>
                  <a:srgbClr val="00B050"/>
                </a:solidFill>
              </a:rPr>
              <a:t/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Vytvářejí kyslík a slouží jako potrava.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7375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9900"/>
                </a:solidFill>
              </a:rPr>
              <a:t>Jaký </a:t>
            </a:r>
            <a:r>
              <a:rPr lang="cs-CZ" dirty="0">
                <a:solidFill>
                  <a:srgbClr val="009900"/>
                </a:solidFill>
              </a:rPr>
              <a:t>význam má břehová zeleň</a:t>
            </a:r>
            <a:r>
              <a:rPr lang="en-US" dirty="0" smtClean="0">
                <a:solidFill>
                  <a:srgbClr val="009900"/>
                </a:solidFill>
              </a:rPr>
              <a:t>?</a:t>
            </a:r>
            <a:r>
              <a:rPr lang="cs-CZ" dirty="0" smtClean="0">
                <a:solidFill>
                  <a:srgbClr val="00B050"/>
                </a:solidFill>
              </a:rPr>
              <a:t/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Zpevňují břehy a přidávají organické látky do rybníka.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3642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009900"/>
                </a:solidFill>
              </a:rPr>
              <a:t>Uveď potravní řetězec v ekosystému </a:t>
            </a:r>
            <a:r>
              <a:rPr lang="cs-CZ" dirty="0" smtClean="0">
                <a:solidFill>
                  <a:srgbClr val="009900"/>
                </a:solidFill>
              </a:rPr>
              <a:t>rybníka</a:t>
            </a:r>
            <a:r>
              <a:rPr lang="cs-CZ" dirty="0" smtClean="0">
                <a:solidFill>
                  <a:srgbClr val="009900"/>
                </a:solidFill>
              </a:rPr>
              <a:t>.</a:t>
            </a:r>
            <a:r>
              <a:rPr lang="cs-CZ" dirty="0" smtClean="0">
                <a:solidFill>
                  <a:srgbClr val="00B050"/>
                </a:solidFill>
              </a:rPr>
              <a:t/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Např. plankton – larva potápníka – skokan - čáp.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2624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009900"/>
                </a:solidFill>
              </a:rPr>
              <a:t>Jaký je rozdíl mezi ekosystémem a společenstvem</a:t>
            </a:r>
            <a:r>
              <a:rPr lang="en-US" dirty="0">
                <a:solidFill>
                  <a:srgbClr val="009900"/>
                </a:solidFill>
              </a:rPr>
              <a:t>?</a:t>
            </a:r>
            <a:r>
              <a:rPr lang="en-US" dirty="0"/>
              <a:t/>
            </a:r>
            <a:br>
              <a:rPr lang="en-US" dirty="0"/>
            </a:br>
            <a:r>
              <a:rPr lang="cs-CZ" dirty="0" smtClean="0">
                <a:solidFill>
                  <a:srgbClr val="0070C0"/>
                </a:solidFill>
              </a:rPr>
              <a:t>Ekosystém je vše živé i neživé (např. rybník) a společenstvo jsou organismy v ekosystému.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29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9900"/>
                </a:solidFill>
              </a:rPr>
              <a:t>Pro</a:t>
            </a:r>
            <a:r>
              <a:rPr lang="cs-CZ" dirty="0">
                <a:solidFill>
                  <a:srgbClr val="009900"/>
                </a:solidFill>
              </a:rPr>
              <a:t>č vadí přemnožení sinic v rybníku</a:t>
            </a:r>
            <a:r>
              <a:rPr lang="en-US" dirty="0">
                <a:solidFill>
                  <a:srgbClr val="009900"/>
                </a:solidFill>
              </a:rPr>
              <a:t>?</a:t>
            </a:r>
            <a:br>
              <a:rPr lang="en-US" dirty="0">
                <a:solidFill>
                  <a:srgbClr val="00990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Sinice zamezí přístupu světla, a tím omezují tvorbu kyslíku ve vodě.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6824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009900"/>
                </a:solidFill>
              </a:rPr>
              <a:t>Co je to </a:t>
            </a:r>
            <a:r>
              <a:rPr lang="cs-CZ" dirty="0" err="1">
                <a:solidFill>
                  <a:srgbClr val="009900"/>
                </a:solidFill>
              </a:rPr>
              <a:t>pl</a:t>
            </a:r>
            <a:r>
              <a:rPr lang="en-US" dirty="0">
                <a:solidFill>
                  <a:srgbClr val="009900"/>
                </a:solidFill>
              </a:rPr>
              <a:t>a</a:t>
            </a:r>
            <a:r>
              <a:rPr lang="cs-CZ" dirty="0" err="1">
                <a:solidFill>
                  <a:srgbClr val="009900"/>
                </a:solidFill>
              </a:rPr>
              <a:t>nkton</a:t>
            </a:r>
            <a:r>
              <a:rPr lang="en-US" dirty="0">
                <a:solidFill>
                  <a:srgbClr val="009900"/>
                </a:solidFill>
              </a:rPr>
              <a:t>?</a:t>
            </a:r>
            <a:r>
              <a:rPr lang="en-US" dirty="0"/>
              <a:t/>
            </a:r>
            <a:br>
              <a:rPr lang="en-US" dirty="0"/>
            </a:br>
            <a:r>
              <a:rPr lang="cs-CZ" dirty="0" smtClean="0">
                <a:solidFill>
                  <a:srgbClr val="0070C0"/>
                </a:solidFill>
              </a:rPr>
              <a:t>Drobné organismy vznášející se ve vodě (např. prvoci, drobní korýši, řasy).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845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59797"/>
            <a:ext cx="6858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43000" y="1628800"/>
            <a:ext cx="16344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Zdroj: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343005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258</Words>
  <Application>Microsoft Office PowerPoint</Application>
  <PresentationFormat>Předvádění na obrazovce (4:3)</PresentationFormat>
  <Paragraphs>60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Snímek 2</vt:lpstr>
      <vt:lpstr>Ekosystém rybníka  Otázky k opakování učiva    </vt:lpstr>
      <vt:lpstr>Snímek 4</vt:lpstr>
      <vt:lpstr>Odpovědi na otázky:  Čím se liší voda v řece a v rybníku? Voda v řece obsahuje více kyslíku.</vt:lpstr>
      <vt:lpstr>Co umožňuje přetrvání života ve vodě během zimy? Voda má největší hustotu při čtyřech stupních celsia, je tedy nejtěžší a klesá ke dnu. Zde mohou živočichové přežít.</vt:lpstr>
      <vt:lpstr>Uveď příklady producentů v rybníku? Všechny rostliny (při fotosyntéze vytvářejí organické látky).</vt:lpstr>
      <vt:lpstr>Uveď příklady rozkladačů v rybníku? Bakterie, škeble, rak, ...</vt:lpstr>
      <vt:lpstr>Jaký význam mají řasy v rybníku? Vytvářejí kyslík a slouží jako potrava.</vt:lpstr>
      <vt:lpstr>Jaký význam má břehová zeleň? Zpevňují břehy a přidávají organické látky do rybníka.</vt:lpstr>
      <vt:lpstr>Uveď potravní řetězec v ekosystému rybníka. Např. plankton – larva potápníka – skokan - čáp.</vt:lpstr>
      <vt:lpstr>Jaký je rozdíl mezi ekosystémem a společenstvem? Ekosystém je vše živé i neživé (např. rybník) a společenstvo jsou organismy v ekosystému.</vt:lpstr>
      <vt:lpstr>Proč vadí přemnožení sinic v rybníku? Sinice zamezí přístupu světla, a tím omezují tvorbu kyslíku ve vodě.</vt:lpstr>
      <vt:lpstr>Co je to plankton? Drobné organismy vznášející se ve vodě (např. prvoci, drobní korýši, řasy).</vt:lpstr>
      <vt:lpstr>Snímek 15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Sladká</dc:creator>
  <cp:lastModifiedBy>expert</cp:lastModifiedBy>
  <cp:revision>59</cp:revision>
  <dcterms:created xsi:type="dcterms:W3CDTF">2012-03-05T21:12:35Z</dcterms:created>
  <dcterms:modified xsi:type="dcterms:W3CDTF">2012-03-12T16:25:56Z</dcterms:modified>
</cp:coreProperties>
</file>