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62" r:id="rId3"/>
    <p:sldId id="263" r:id="rId4"/>
    <p:sldId id="264" r:id="rId5"/>
    <p:sldId id="265" r:id="rId6"/>
    <p:sldId id="266" r:id="rId7"/>
    <p:sldId id="267" r:id="rId8"/>
    <p:sldId id="271" r:id="rId9"/>
    <p:sldId id="272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AF1D"/>
    <a:srgbClr val="3D1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43" autoAdjust="0"/>
    <p:restoredTop sz="94660"/>
  </p:normalViewPr>
  <p:slideViewPr>
    <p:cSldViewPr>
      <p:cViewPr varScale="1">
        <p:scale>
          <a:sx n="65" d="100"/>
          <a:sy n="65" d="100"/>
        </p:scale>
        <p:origin x="-33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37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154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325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223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429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245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662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814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189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903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055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087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b/Popovsky_jasan.JPG/450px-Popovsky_jasan.JPG" TargetMode="External"/><Relationship Id="rId3" Type="http://schemas.openxmlformats.org/officeDocument/2006/relationships/hyperlink" Target="http://upload.wikimedia.org/wikipedia/commons/thumb/c/cc/Moos_5769.jpg/800px-Moos_5769.jpg" TargetMode="External"/><Relationship Id="rId7" Type="http://schemas.openxmlformats.org/officeDocument/2006/relationships/hyperlink" Target="http://upload.wikimedia.org/wikipedia/commons/thumb/5/5f/Quercus_robur_in_winter.JPG/450px-Quercus_robur_in_winter.JPG" TargetMode="External"/><Relationship Id="rId2" Type="http://schemas.openxmlformats.org/officeDocument/2006/relationships/hyperlink" Target="http://www.icmilovice.cz/wp-content/uploads/2012/03/sk%C5%99%C3%ADtek-169x16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d/Kuusk_Keila-Paldiski_rdt_%C3%A4%C3%A4res.jpg/400px-Kuusk_Keila-Paldiski_rdt_%C3%A4%C3%A4res.jpg" TargetMode="External"/><Relationship Id="rId5" Type="http://schemas.openxmlformats.org/officeDocument/2006/relationships/hyperlink" Target="http://upload.wikimedia.org/wikipedia/commons/b/b0/Coppicing_-_geograph.org.uk_-_99219.jpg" TargetMode="External"/><Relationship Id="rId4" Type="http://schemas.openxmlformats.org/officeDocument/2006/relationships/hyperlink" Target="http://upload.wikimedia.org/wikipedia/commons/b/bc/Lisaj-sa-Stare-planine4.jpg" TargetMode="External"/><Relationship Id="rId9" Type="http://schemas.openxmlformats.org/officeDocument/2006/relationships/hyperlink" Target="http://upload.wikimedia.org/wikipedia/commons/thumb/c/cc/Larix_decidua_Winter.jpg/400px-Larix_decidua_Winter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microsoft.com/office/2007/relationships/hdphoto" Target="../media/hdphoto2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microsoft.com/office/2007/relationships/hdphoto" Target="../media/hdphoto2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jpeg"/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12" Type="http://schemas.openxmlformats.org/officeDocument/2006/relationships/image" Target="../media/image1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wmf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7.wmf"/><Relationship Id="rId3" Type="http://schemas.openxmlformats.org/officeDocument/2006/relationships/image" Target="../media/image5.png"/><Relationship Id="rId7" Type="http://schemas.openxmlformats.org/officeDocument/2006/relationships/image" Target="../media/image21.wmf"/><Relationship Id="rId12" Type="http://schemas.openxmlformats.org/officeDocument/2006/relationships/image" Target="../media/image26.wmf"/><Relationship Id="rId17" Type="http://schemas.openxmlformats.org/officeDocument/2006/relationships/image" Target="../media/image31.wmf"/><Relationship Id="rId2" Type="http://schemas.openxmlformats.org/officeDocument/2006/relationships/image" Target="../media/image2.jpeg"/><Relationship Id="rId16" Type="http://schemas.openxmlformats.org/officeDocument/2006/relationships/image" Target="../media/image3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11" Type="http://schemas.openxmlformats.org/officeDocument/2006/relationships/image" Target="../media/image25.wmf"/><Relationship Id="rId5" Type="http://schemas.openxmlformats.org/officeDocument/2006/relationships/image" Target="../media/image19.wmf"/><Relationship Id="rId15" Type="http://schemas.openxmlformats.org/officeDocument/2006/relationships/image" Target="../media/image29.wmf"/><Relationship Id="rId10" Type="http://schemas.openxmlformats.org/officeDocument/2006/relationships/image" Target="../media/image24.wmf"/><Relationship Id="rId4" Type="http://schemas.microsoft.com/office/2007/relationships/hdphoto" Target="../media/hdphoto2.wdp"/><Relationship Id="rId9" Type="http://schemas.openxmlformats.org/officeDocument/2006/relationships/image" Target="../media/image23.wmf"/><Relationship Id="rId14" Type="http://schemas.openxmlformats.org/officeDocument/2006/relationships/image" Target="../media/image2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5.png"/><Relationship Id="rId7" Type="http://schemas.openxmlformats.org/officeDocument/2006/relationships/image" Target="../media/image3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microsoft.com/office/2007/relationships/hdphoto" Target="../media/hdphoto2.wdp"/><Relationship Id="rId9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5.png"/><Relationship Id="rId7" Type="http://schemas.openxmlformats.org/officeDocument/2006/relationships/image" Target="../media/image3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151970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21.8.2012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VY_52_INOVACE_20_les 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Les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1.,2.,3.,4.,5.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 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637" y="620688"/>
            <a:ext cx="8229600" cy="1281605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Materiál slouží jak k prezentaci nové učební látky, tak k následnému opakování. Lze jej použít v prvouce  i v přírodovědě. Žáci  mohou pracovat samostatně na  osobních počítačích nebo pod vedením učitele na interaktivní tabuli </a:t>
            </a:r>
            <a:r>
              <a:rPr lang="cs-CZ" sz="1400" dirty="0" smtClean="0">
                <a:solidFill>
                  <a:schemeClr val="tx1"/>
                </a:solidFill>
              </a:rPr>
              <a:t> (</a:t>
            </a:r>
            <a:r>
              <a:rPr lang="cs-CZ" sz="1400" dirty="0" smtClean="0">
                <a:solidFill>
                  <a:schemeClr val="tx1"/>
                </a:solidFill>
              </a:rPr>
              <a:t>prezentace podporuje výklad učitele).  V prezentaci  jsou snímky  určené  k opakování. </a:t>
            </a:r>
            <a:r>
              <a:rPr lang="cs-CZ" sz="1400" dirty="0" smtClean="0">
                <a:solidFill>
                  <a:schemeClr val="tx1"/>
                </a:solidFill>
              </a:rPr>
              <a:t> Posuny mezi snímky provádíme kliknutím.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16383" y="1902293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6383" y="2636912"/>
            <a:ext cx="822960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pt-BR" sz="1000" dirty="0" smtClean="0"/>
              <a:t>AUTOR </a:t>
            </a:r>
            <a:r>
              <a:rPr lang="pt-BR" sz="1000" dirty="0"/>
              <a:t>NEUVEDEN. </a:t>
            </a:r>
            <a:r>
              <a:rPr lang="pt-BR" sz="1000" i="1" dirty="0"/>
              <a:t>http://www.icmilovice.cz</a:t>
            </a:r>
            <a:r>
              <a:rPr lang="pt-BR" sz="1000" dirty="0"/>
              <a:t> [online]. [cit. 10.3.2013]. Dostupný na WWW: </a:t>
            </a:r>
            <a:r>
              <a:rPr lang="pt-BR" sz="1000" dirty="0">
                <a:hlinkClick r:id="rId2"/>
              </a:rPr>
              <a:t>http://www.icmilovice.cz/wp-content/uploads//</a:t>
            </a:r>
            <a:r>
              <a:rPr lang="pt-BR" sz="1000" dirty="0" smtClean="0">
                <a:hlinkClick r:id="rId2"/>
              </a:rPr>
              <a:t>2012/03/sk%C5%99%C3%ADtek-169x169.jpg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 smtClean="0"/>
              <a:t>MANFRED </a:t>
            </a:r>
            <a:r>
              <a:rPr lang="cs-CZ" sz="1000" dirty="0"/>
              <a:t>MORGNER.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10.3.2013]. Dostupný na WWW: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upload.wikimedia.org/wikipedia/commons/thumb/c/cc/Moos_5769.jpg/800px-Moos_5769.jpg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l-PL" sz="1000" dirty="0" smtClean="0"/>
              <a:t>TSNENA</a:t>
            </a:r>
            <a:r>
              <a:rPr lang="pl-PL" sz="1000" dirty="0"/>
              <a:t>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10.3.2013]. Dostupný na WWW: </a:t>
            </a:r>
            <a:r>
              <a:rPr lang="pl-PL" sz="1000" dirty="0">
                <a:hlinkClick r:id="rId4"/>
              </a:rPr>
              <a:t>http://</a:t>
            </a:r>
            <a:r>
              <a:rPr lang="pl-PL" sz="1000" dirty="0" smtClean="0">
                <a:hlinkClick r:id="rId4"/>
              </a:rPr>
              <a:t>upload.wikimedia.org/wikipedia/commons/b/bc/Lisaj-sa-Stare-planine4.jpg</a:t>
            </a:r>
            <a:endParaRPr lang="pl-PL" sz="1000" dirty="0" smtClean="0"/>
          </a:p>
          <a:p>
            <a:pPr marL="228600" indent="-228600">
              <a:buAutoNum type="arabicPeriod"/>
            </a:pPr>
            <a:r>
              <a:rPr lang="cs-CZ" sz="1000" dirty="0" smtClean="0"/>
              <a:t>RICHARD </a:t>
            </a:r>
            <a:r>
              <a:rPr lang="cs-CZ" sz="1000" dirty="0"/>
              <a:t>MILLS.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10.3.2013]. Dostupný na WWW: </a:t>
            </a:r>
            <a:r>
              <a:rPr lang="cs-CZ" sz="1000" dirty="0">
                <a:hlinkClick r:id="rId5"/>
              </a:rPr>
              <a:t>http://upload.wikimedia.org/wikipedia/commons/b/b0/Coppicing_-_geograph.org.uk_-_</a:t>
            </a:r>
            <a:r>
              <a:rPr lang="cs-CZ" sz="1000" dirty="0" smtClean="0">
                <a:hlinkClick r:id="rId5"/>
              </a:rPr>
              <a:t>99219.jpg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 smtClean="0"/>
              <a:t>IVAR </a:t>
            </a:r>
            <a:r>
              <a:rPr lang="cs-CZ" sz="1000" dirty="0"/>
              <a:t>LEIDUS.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10.3.2013]. Dostupný na WWW: </a:t>
            </a:r>
            <a:r>
              <a:rPr lang="cs-CZ" sz="1000" dirty="0">
                <a:hlinkClick r:id="rId6"/>
              </a:rPr>
              <a:t>http://upload.wikimedia.org/wikipedia/commons/thumb/9/9d/Kuusk_Keila-Paldiski_rdt_%C3%A4%C3%A4res.jpg/400px-Kuusk_Keila-Paldiski_rdt_%</a:t>
            </a:r>
            <a:r>
              <a:rPr lang="cs-CZ" sz="1000" dirty="0" smtClean="0">
                <a:hlinkClick r:id="rId6"/>
              </a:rPr>
              <a:t>C3%A4%C3%A4res.jpg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 smtClean="0"/>
              <a:t>BETELGUESE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10.3.2013]. Dostupný na WWW: </a:t>
            </a:r>
            <a:r>
              <a:rPr lang="cs-CZ" sz="1000" dirty="0">
                <a:hlinkClick r:id="rId7"/>
              </a:rPr>
              <a:t>http://</a:t>
            </a:r>
            <a:r>
              <a:rPr lang="cs-CZ" sz="1000" dirty="0" smtClean="0">
                <a:hlinkClick r:id="rId7"/>
              </a:rPr>
              <a:t>upload.wikimedia.org/wikipedia/commons/thumb/5/5f/Quercus_robur_in_winter.JPG/450px-Quercus_robur_in_winter.JPG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 smtClean="0"/>
              <a:t>GIBON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10.3.2013]. Dostupný na WWW: </a:t>
            </a:r>
            <a:r>
              <a:rPr lang="cs-CZ" sz="1000" dirty="0">
                <a:hlinkClick r:id="rId8"/>
              </a:rPr>
              <a:t>http://</a:t>
            </a:r>
            <a:r>
              <a:rPr lang="cs-CZ" sz="1000" dirty="0" smtClean="0">
                <a:hlinkClick r:id="rId8"/>
              </a:rPr>
              <a:t>upload.wikimedia.org/wikipedia/commons/thumb/b/bb/Popovsky_jasan.JPG/450px-Popovsky_jasan.JPG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l-PL" sz="1000" dirty="0"/>
              <a:t>PRAZAK.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10.3.2013]. Dostupný na WWW: </a:t>
            </a:r>
            <a:r>
              <a:rPr lang="pl-PL" sz="1000" dirty="0">
                <a:hlinkClick r:id="rId9"/>
              </a:rPr>
              <a:t>http://</a:t>
            </a:r>
            <a:r>
              <a:rPr lang="pl-PL" sz="1000" dirty="0" smtClean="0">
                <a:hlinkClick r:id="rId9"/>
              </a:rPr>
              <a:t>upload.wikimedia.org/wikipedia/commons/thumb/c/cc/Larix_decidua_Winter.jpg/400px-Larix_decidua_Winter.jpg</a:t>
            </a:r>
            <a:endParaRPr lang="pl-PL" sz="1000" dirty="0" smtClean="0"/>
          </a:p>
          <a:p>
            <a:pPr marL="228600" indent="-228600">
              <a:buAutoNum type="arabicPeriod"/>
            </a:pPr>
            <a:endParaRPr lang="cs-CZ" sz="1000" dirty="0" smtClean="0"/>
          </a:p>
          <a:p>
            <a:r>
              <a:rPr lang="cs-CZ" sz="1000" dirty="0" smtClean="0"/>
              <a:t>12.Obrázky </a:t>
            </a:r>
            <a:r>
              <a:rPr lang="cs-CZ" sz="1000" dirty="0" smtClean="0"/>
              <a:t>webu Office.com</a:t>
            </a:r>
          </a:p>
          <a:p>
            <a:r>
              <a:rPr lang="pt-BR" sz="1000" dirty="0" smtClean="0"/>
              <a:t> </a:t>
            </a:r>
            <a:r>
              <a:rPr lang="cs-CZ" sz="1000" dirty="0" smtClean="0"/>
              <a:t>  </a:t>
            </a:r>
          </a:p>
          <a:p>
            <a:r>
              <a:rPr lang="cs-CZ" sz="1000" dirty="0" smtClean="0"/>
              <a:t> </a:t>
            </a:r>
          </a:p>
          <a:p>
            <a:r>
              <a:rPr lang="pt-BR" sz="1000" dirty="0" smtClean="0"/>
              <a:t> </a:t>
            </a:r>
            <a:endParaRPr lang="cs-CZ" sz="1000" dirty="0" smtClean="0"/>
          </a:p>
          <a:p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Marie\AppData\Local\Microsoft\Windows\Temporary Internet Files\Content.IE5\LCHGGIZ3\MP9004391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sk&amp;rcaron;ítek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2135" y="4092656"/>
            <a:ext cx="2808312" cy="273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5LPHHVSI\MP90039962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48" y="1124745"/>
            <a:ext cx="5724636" cy="547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3852" y="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</a:rPr>
              <a:t>Les</a:t>
            </a:r>
            <a:endParaRPr lang="cs-CZ" sz="9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Marie\AppData\Local\Microsoft\Windows\Temporary Internet Files\Content.IE5\5LPHHVSI\MC900440658[1]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227" y="836712"/>
            <a:ext cx="1889114" cy="196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2369184" y="268411"/>
            <a:ext cx="2376264" cy="936104"/>
          </a:xfrm>
          <a:prstGeom prst="wedgeEllipseCallout">
            <a:avLst>
              <a:gd name="adj1" fmla="val -100277"/>
              <a:gd name="adj2" fmla="val 150728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Co je to les?</a:t>
            </a:r>
            <a:endParaRPr lang="cs-CZ" sz="3200" dirty="0"/>
          </a:p>
        </p:txBody>
      </p:sp>
      <p:sp>
        <p:nvSpPr>
          <p:cNvPr id="8" name="Oválný popisek 7"/>
          <p:cNvSpPr/>
          <p:nvPr/>
        </p:nvSpPr>
        <p:spPr>
          <a:xfrm>
            <a:off x="5436096" y="196403"/>
            <a:ext cx="3573275" cy="1080120"/>
          </a:xfrm>
          <a:prstGeom prst="wedgeEllipseCallout">
            <a:avLst>
              <a:gd name="adj1" fmla="val -22480"/>
              <a:gd name="adj2" fmla="val 364263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Les je porost </a:t>
            </a:r>
            <a:r>
              <a:rPr lang="cs-CZ" sz="3200" dirty="0" smtClean="0"/>
              <a:t>dřevin.</a:t>
            </a:r>
            <a:endParaRPr lang="cs-CZ" sz="3200" dirty="0"/>
          </a:p>
        </p:txBody>
      </p:sp>
      <p:sp>
        <p:nvSpPr>
          <p:cNvPr id="9" name="Oválný popisek 8"/>
          <p:cNvSpPr/>
          <p:nvPr/>
        </p:nvSpPr>
        <p:spPr>
          <a:xfrm>
            <a:off x="2593962" y="1335517"/>
            <a:ext cx="4922329" cy="1224136"/>
          </a:xfrm>
          <a:prstGeom prst="wedgeEllipseCallout">
            <a:avLst>
              <a:gd name="adj1" fmla="val 26807"/>
              <a:gd name="adj2" fmla="val 260088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Je v něm vyvinuto stromové patro.</a:t>
            </a:r>
            <a:endParaRPr lang="cs-CZ" sz="3200" dirty="0"/>
          </a:p>
        </p:txBody>
      </p:sp>
      <p:sp>
        <p:nvSpPr>
          <p:cNvPr id="10" name="Oválný popisek 9"/>
          <p:cNvSpPr/>
          <p:nvPr/>
        </p:nvSpPr>
        <p:spPr>
          <a:xfrm>
            <a:off x="4763445" y="2559653"/>
            <a:ext cx="4310261" cy="1728192"/>
          </a:xfrm>
          <a:prstGeom prst="wedgeEllipseCallout">
            <a:avLst>
              <a:gd name="adj1" fmla="val -3725"/>
              <a:gd name="adj2" fmla="val 59940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Rostou v něm stromy aspoň 5 metrů vysoké.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36708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Marie\AppData\Local\Microsoft\Windows\Temporary Internet Files\Content.IE5\LCHGGIZ3\MP9004391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Marie\AppData\Local\Microsoft\Windows\Temporary Internet Files\Content.IE5\54HKNEZ1\MP9001775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29428" y="332656"/>
            <a:ext cx="3477027" cy="622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" descr="sk&amp;rcaron;ítek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21117" y="4121694"/>
            <a:ext cx="2808312" cy="273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Marie\AppData\Local\Microsoft\Windows\Temporary Internet Files\Content.IE5\5LPHHVSI\MC900440658[1]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630" y="4508961"/>
            <a:ext cx="1889114" cy="196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123710" y="328730"/>
            <a:ext cx="2627784" cy="2079010"/>
          </a:xfrm>
          <a:prstGeom prst="wedgeEllipseCallout">
            <a:avLst>
              <a:gd name="adj1" fmla="val -3667"/>
              <a:gd name="adj2" fmla="val 157771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Co je to stromové patro?</a:t>
            </a:r>
            <a:endParaRPr lang="cs-CZ" sz="3200" dirty="0"/>
          </a:p>
        </p:txBody>
      </p:sp>
      <p:sp>
        <p:nvSpPr>
          <p:cNvPr id="6" name="Oválný popisek 5"/>
          <p:cNvSpPr/>
          <p:nvPr/>
        </p:nvSpPr>
        <p:spPr>
          <a:xfrm>
            <a:off x="2528950" y="94968"/>
            <a:ext cx="4159558" cy="3024336"/>
          </a:xfrm>
          <a:prstGeom prst="wedgeEllipseCallout">
            <a:avLst>
              <a:gd name="adj1" fmla="val -37173"/>
              <a:gd name="adj2" fmla="val 102175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Les je jako velký dům, který má  několik pater. Podíváme se na ně…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4533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1" name="Picture 19" descr="C:\Users\Marie\AppData\Local\Microsoft\Windows\Temporary Internet Files\Content.IE5\LCHGGIZ3\MP9004391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93353" y="5877272"/>
            <a:ext cx="2757293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kořenové patro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9210" y="3136612"/>
            <a:ext cx="2408032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bylinné patro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0365" y="1912476"/>
            <a:ext cx="2323265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keřové patro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29006" y="625390"/>
            <a:ext cx="2785955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stromové patro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99979" y="4525486"/>
            <a:ext cx="1706493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mechové</a:t>
            </a:r>
            <a:endParaRPr lang="cs-CZ" sz="3200" dirty="0"/>
          </a:p>
        </p:txBody>
      </p:sp>
      <p:pic>
        <p:nvPicPr>
          <p:cNvPr id="3093" name="Picture 21" descr="C:\Users\Marie\AppData\Local\Microsoft\Windows\Temporary Internet Files\Content.IE5\8KP0K0TB\MP9004317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635117"/>
            <a:ext cx="2664296" cy="1069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Marie\AppData\Local\Microsoft\Windows\Temporary Internet Files\Content.IE5\74L20U2Q\MC9000883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77807"/>
            <a:ext cx="1687722" cy="1146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Soubor:Moos 576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492" y="4170774"/>
            <a:ext cx="2711019" cy="129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0" name="Picture 28" descr="Soubor:Lisaj-sa-Stare-planine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70774"/>
            <a:ext cx="2664296" cy="129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4" name="Picture 32" descr="C:\Users\Marie\AppData\Local\Microsoft\Windows\Temporary Internet Files\Content.IE5\74L20U2Q\MC900123235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348" y="2204863"/>
            <a:ext cx="1778699" cy="180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5" name="Picture 33" descr="C:\Users\Marie\AppData\Local\Microsoft\Windows\Temporary Internet Files\Content.IE5\8KP0K0TB\MC90008814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048" y="2204862"/>
            <a:ext cx="1165784" cy="192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7" name="Picture 35" descr="http://upload.wikimedia.org/wikipedia/commons/b/b0/Coppicing_-_geograph.org.uk_-_99219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491" y="2200046"/>
            <a:ext cx="2711019" cy="186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9" name="Picture 37" descr="Soubor:Kuusk Keila-Paldiski rdt ääres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894" y="238460"/>
            <a:ext cx="1295606" cy="1943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1" name="Picture 39" descr="Soubor:Quercus robur in winter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569" y="238460"/>
            <a:ext cx="1436595" cy="1915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3" name="Picture 41" descr="http://upload.wikimedia.org/wikipedia/commons/thumb/b/bb/Popovsky_jasan.JPG/220px-Popovsky_jasan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54" y="238460"/>
            <a:ext cx="1399577" cy="186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5" name="Picture 43" descr="Soubor:Larix decidua Winter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045" y="238460"/>
            <a:ext cx="1242655" cy="186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749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3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Marie\AppData\Local\Microsoft\Windows\Temporary Internet Files\Content.IE5\G1DN06I0\MP90043918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7110033" y="2023100"/>
            <a:ext cx="1818883" cy="2125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826072" y="2046595"/>
            <a:ext cx="1818883" cy="2125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598752" y="2046595"/>
            <a:ext cx="1818883" cy="2125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00260" y="2046595"/>
            <a:ext cx="1818883" cy="2125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5" descr="sk&amp;rcaron;ítek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20729" y="22967"/>
            <a:ext cx="1723271" cy="167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104763" y="1404065"/>
            <a:ext cx="17986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stromové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64952" y="1474376"/>
            <a:ext cx="14440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bylinné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24894" y="1474376"/>
            <a:ext cx="13352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keřové</a:t>
            </a:r>
            <a:endParaRPr lang="cs-CZ" sz="3200" b="1" dirty="0"/>
          </a:p>
        </p:txBody>
      </p:sp>
      <p:sp>
        <p:nvSpPr>
          <p:cNvPr id="16" name="Oválný popisek 15"/>
          <p:cNvSpPr/>
          <p:nvPr/>
        </p:nvSpPr>
        <p:spPr>
          <a:xfrm>
            <a:off x="1115616" y="404664"/>
            <a:ext cx="6048672" cy="994598"/>
          </a:xfrm>
          <a:prstGeom prst="wedgeEllipseCallout">
            <a:avLst>
              <a:gd name="adj1" fmla="val 56683"/>
              <a:gd name="adj2" fmla="val -1622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Rostliny rozděl do pater.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1958" y="4561003"/>
            <a:ext cx="1941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konvalinka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26072" y="4561003"/>
            <a:ext cx="16257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jahodník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15438" y="6061754"/>
            <a:ext cx="10021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smrk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20230" y="4561002"/>
            <a:ext cx="8338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dub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4561003"/>
            <a:ext cx="1045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šípek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31672" y="6061754"/>
            <a:ext cx="928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hloh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1958" y="1438325"/>
            <a:ext cx="17329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mechové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164288" y="6014523"/>
            <a:ext cx="1284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mechy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42897" y="6014524"/>
            <a:ext cx="1518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lišejníky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01375" y="5296682"/>
            <a:ext cx="1492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sasanka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436162" y="5296681"/>
            <a:ext cx="854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hřib</a:t>
            </a:r>
            <a:endParaRPr lang="cs-CZ" sz="3200" dirty="0"/>
          </a:p>
        </p:txBody>
      </p:sp>
      <p:sp>
        <p:nvSpPr>
          <p:cNvPr id="4096" name="TextovéPole 4095"/>
          <p:cNvSpPr txBox="1"/>
          <p:nvPr/>
        </p:nvSpPr>
        <p:spPr>
          <a:xfrm>
            <a:off x="5340742" y="5305563"/>
            <a:ext cx="13997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modřín</a:t>
            </a:r>
            <a:endParaRPr lang="cs-CZ" sz="3200" dirty="0"/>
          </a:p>
        </p:txBody>
      </p:sp>
      <p:sp>
        <p:nvSpPr>
          <p:cNvPr id="4097" name="TextovéPole 4096"/>
          <p:cNvSpPr txBox="1"/>
          <p:nvPr/>
        </p:nvSpPr>
        <p:spPr>
          <a:xfrm>
            <a:off x="2919246" y="5311431"/>
            <a:ext cx="1807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ostružiník</a:t>
            </a:r>
            <a:endParaRPr lang="cs-CZ" sz="3200" dirty="0"/>
          </a:p>
        </p:txBody>
      </p:sp>
      <p:pic>
        <p:nvPicPr>
          <p:cNvPr id="4099" name="Picture 3" descr="C:\Users\Marie\AppData\Local\Microsoft\Windows\Temporary Internet Files\Content.IE5\8KP0K0TB\MC9004377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874" y="4805135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9746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5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85185E-6 L 0.23628 -0.3550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6" y="-1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1111E-6 L 0.25781 -0.36505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82" y="-18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1111E-6 L -0.25052 -0.2706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35" y="-1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85185E-6 L 0.03941 -0.35509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-1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1481E-6 L 0.21267 -0.28333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-1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7 L 0.20798 -0.38009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99" y="-19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7037E-6 L 0.21736 -0.37916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40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68" y="-1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81481E-6 L -0.74584 -0.45138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292" y="-2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07407E-6 L -0.05312 -0.48264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6" y="-2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111E-6 L 0.45764 -0.40533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82" y="-2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1111E-6 L -0.02673 -0.40533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7" y="-2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07407E-6 L -0.73959 -0.3882 " pathEditMode="relative" rAng="0" ptsTypes="AA">
                                      <p:cBhvr>
                                        <p:cTn id="10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979" y="-1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000"/>
                            </p:stCondLst>
                            <p:childTnLst>
                              <p:par>
                                <p:cTn id="12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6" grpId="0" animBg="1"/>
      <p:bldP spid="25" grpId="0" animBg="1"/>
      <p:bldP spid="3" grpId="0" animBg="1"/>
      <p:bldP spid="10" grpId="0"/>
      <p:bldP spid="12" grpId="0"/>
      <p:bldP spid="13" grpId="0"/>
      <p:bldP spid="16" grpId="0" animBg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8" grpId="0"/>
      <p:bldP spid="29" grpId="0"/>
      <p:bldP spid="30" grpId="0"/>
      <p:bldP spid="31" grpId="0"/>
      <p:bldP spid="4096" grpId="0"/>
      <p:bldP spid="409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rie\AppData\Local\Microsoft\Windows\Temporary Internet Files\Content.IE5\G1DN06I0\MP9004391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Marie\AppData\Local\Microsoft\Windows\Temporary Internet Files\Content.IE5\5LPHHVSI\MC900440658[1]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02765"/>
            <a:ext cx="1889114" cy="196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23528" y="3458078"/>
            <a:ext cx="3402966" cy="1296144"/>
          </a:xfrm>
          <a:prstGeom prst="wedgeEllipseCallout">
            <a:avLst>
              <a:gd name="adj1" fmla="val -32968"/>
              <a:gd name="adj2" fmla="val 70465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Jaká žijí v lese zvířata?</a:t>
            </a:r>
            <a:endParaRPr lang="cs-CZ" sz="3200" dirty="0"/>
          </a:p>
        </p:txBody>
      </p:sp>
      <p:sp>
        <p:nvSpPr>
          <p:cNvPr id="5" name="Oválný popisek 4"/>
          <p:cNvSpPr/>
          <p:nvPr/>
        </p:nvSpPr>
        <p:spPr>
          <a:xfrm>
            <a:off x="2005061" y="4957035"/>
            <a:ext cx="5194200" cy="1478563"/>
          </a:xfrm>
          <a:prstGeom prst="wedgeEllipseCallout">
            <a:avLst>
              <a:gd name="adj1" fmla="val -56781"/>
              <a:gd name="adj2" fmla="val 11628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Určitě jich spoustu znáte. Pojmenujte je.</a:t>
            </a:r>
            <a:endParaRPr lang="cs-CZ" sz="3200" dirty="0"/>
          </a:p>
        </p:txBody>
      </p:sp>
      <p:pic>
        <p:nvPicPr>
          <p:cNvPr id="5124" name="Picture 4" descr="C:\Users\Marie\AppData\Local\Microsoft\Windows\Temporary Internet Files\Content.IE5\74L20U2Q\MC9004300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343" y="442904"/>
            <a:ext cx="1520037" cy="2394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arie\AppData\Local\Microsoft\Windows\Temporary Internet Files\Content.IE5\8KP0K0TB\MC9000245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99261" y="4765303"/>
            <a:ext cx="1593190" cy="18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Marie\AppData\Local\Microsoft\Windows\Temporary Internet Files\Content.IE5\G1DN06I0\MC9003561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745" y="601578"/>
            <a:ext cx="2355361" cy="262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ie\AppData\Local\Microsoft\Windows\Temporary Internet Files\Content.IE5\LCHGGIZ3\MC90044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42" y="3165669"/>
            <a:ext cx="1584186" cy="155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arie\AppData\Local\Microsoft\Windows\Temporary Internet Files\Content.IE5\74L20U2Q\MC90044141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516" y="111865"/>
            <a:ext cx="1044287" cy="139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Marie\AppData\Local\Microsoft\Windows\Temporary Internet Files\Content.IE5\8KP0K0TB\MC90028739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5107" y="181271"/>
            <a:ext cx="1621899" cy="1374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Marie\AppData\Local\Microsoft\Windows\Temporary Internet Files\Content.IE5\LCHGGIZ3\MC90011085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828708"/>
            <a:ext cx="1733702" cy="129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Marie\AppData\Local\Microsoft\Windows\Temporary Internet Files\Content.IE5\8KP0K0TB\MC90005721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037" y="1800937"/>
            <a:ext cx="1759306" cy="1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Marie\AppData\Local\Microsoft\Windows\Temporary Internet Files\Content.IE5\G1DN06I0\MC90035983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057" y="2175387"/>
            <a:ext cx="1807769" cy="105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Marie\AppData\Local\Microsoft\Windows\Temporary Internet Files\Content.IE5\G1DN06I0\MC90003046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0435" y="36599"/>
            <a:ext cx="2318081" cy="213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Marie\AppData\Local\Microsoft\Windows\Temporary Internet Files\Content.IE5\74L20U2Q\MC90019229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153764"/>
            <a:ext cx="1344229" cy="1241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C:\Users\Marie\AppData\Local\Microsoft\Windows\Temporary Internet Files\Content.IE5\8KP0K0TB\MC900192279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14896" y="2624705"/>
            <a:ext cx="1103766" cy="833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C:\Users\Marie\AppData\Local\Microsoft\Windows\Temporary Internet Files\Content.IE5\G1DN06I0\MC900359857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105" y="4501983"/>
            <a:ext cx="1264839" cy="524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542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0" dur="2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5" dur="20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0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arie\AppData\Local\Microsoft\Windows\Temporary Internet Files\Content.IE5\LCHGGIZ3\MP90043918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Marie\AppData\Local\Microsoft\Windows\Temporary Internet Files\Content.IE5\5LPHHVSI\MC900440658[1]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886" y="-171400"/>
            <a:ext cx="1889114" cy="196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611560" y="224644"/>
            <a:ext cx="6336704" cy="936104"/>
          </a:xfrm>
          <a:prstGeom prst="wedgeEllipseCallout">
            <a:avLst>
              <a:gd name="adj1" fmla="val 65299"/>
              <a:gd name="adj2" fmla="val 53233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Jsou všechny lesy stejné?</a:t>
            </a:r>
            <a:endParaRPr lang="cs-CZ" sz="3200" dirty="0"/>
          </a:p>
        </p:txBody>
      </p:sp>
      <p:pic>
        <p:nvPicPr>
          <p:cNvPr id="5" name="Picture 5" descr="sk&amp;rcaron;ítek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4822371"/>
            <a:ext cx="2021146" cy="204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07504" y="1268760"/>
            <a:ext cx="6120680" cy="1368152"/>
          </a:xfrm>
          <a:prstGeom prst="wedgeEllipseCallout">
            <a:avLst>
              <a:gd name="adj1" fmla="val -26134"/>
              <a:gd name="adj2" fmla="val 228509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Lesy dělíme podle toho, jaké stromy v nich rostou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3180898" y="2733614"/>
            <a:ext cx="24482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listnaté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4624919" y="3376056"/>
            <a:ext cx="271121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jehličnaté</a:t>
            </a:r>
            <a:endParaRPr lang="cs-CZ" sz="3200" dirty="0"/>
          </a:p>
        </p:txBody>
      </p:sp>
      <p:sp>
        <p:nvSpPr>
          <p:cNvPr id="9" name="Ovál 8"/>
          <p:cNvSpPr/>
          <p:nvPr/>
        </p:nvSpPr>
        <p:spPr>
          <a:xfrm>
            <a:off x="6588224" y="3927351"/>
            <a:ext cx="24482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smíšené</a:t>
            </a:r>
            <a:endParaRPr lang="cs-CZ" sz="3200" dirty="0"/>
          </a:p>
        </p:txBody>
      </p:sp>
      <p:pic>
        <p:nvPicPr>
          <p:cNvPr id="8196" name="Picture 4" descr="C:\Users\Marie\AppData\Local\Microsoft\Windows\Temporary Internet Files\Content.IE5\74L20U2Q\MP9004230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514" y="3776169"/>
            <a:ext cx="1834519" cy="148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arie\AppData\Local\Microsoft\Windows\Temporary Internet Files\Content.IE5\8KP0K0TB\MP90040751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397" y="4374785"/>
            <a:ext cx="1996234" cy="1712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Marie\AppData\Local\Microsoft\Windows\Temporary Internet Files\Content.IE5\G1DN06I0\MP90039962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01145"/>
            <a:ext cx="2088232" cy="1670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4051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Marie\AppData\Local\Microsoft\Windows\Temporary Internet Files\Content.IE5\LCHGGIZ3\MP900439185[3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pic>
        <p:nvPicPr>
          <p:cNvPr id="3" name="Picture 2" descr="C:\Users\Marie\AppData\Local\Microsoft\Windows\Temporary Internet Files\Content.IE5\5LPHHVSI\MC900440658[1]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29" y="-171400"/>
            <a:ext cx="1889114" cy="196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2267744" y="260648"/>
            <a:ext cx="4608512" cy="1080120"/>
          </a:xfrm>
          <a:prstGeom prst="wedgeEllipseCallout">
            <a:avLst>
              <a:gd name="adj1" fmla="val -73957"/>
              <a:gd name="adj2" fmla="val 31095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 co je to prales?</a:t>
            </a:r>
            <a:endParaRPr lang="cs-CZ" sz="3200" dirty="0"/>
          </a:p>
        </p:txBody>
      </p:sp>
      <p:pic>
        <p:nvPicPr>
          <p:cNvPr id="5" name="Picture 5" descr="sk&amp;rcaron;ítek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6216" y="4332104"/>
            <a:ext cx="2803390" cy="271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5604" y="5445224"/>
            <a:ext cx="6500612" cy="1224136"/>
          </a:xfrm>
          <a:prstGeom prst="wedgeEllipseCallout">
            <a:avLst>
              <a:gd name="adj1" fmla="val 57177"/>
              <a:gd name="adj2" fmla="val -31886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Prales je původní člověkem neovlivněný les.</a:t>
            </a:r>
            <a:endParaRPr lang="cs-CZ" sz="3200" dirty="0"/>
          </a:p>
        </p:txBody>
      </p:sp>
      <p:pic>
        <p:nvPicPr>
          <p:cNvPr id="9219" name="Picture 3" descr="C:\Users\Marie\AppData\Local\Microsoft\Windows\Temporary Internet Files\Content.IE5\LCHGGIZ3\MP90042313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90371"/>
            <a:ext cx="4176464" cy="275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Marie\AppData\Local\Microsoft\Windows\Temporary Internet Files\Content.IE5\74L20U2Q\MP90040153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3691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2060848"/>
            <a:ext cx="2999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Boubínský prales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28305" y="1747360"/>
            <a:ext cx="38685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tropický deštný prales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06898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ie\AppData\Local\Microsoft\Windows\Temporary Internet Files\Content.IE5\LCHGGIZ3\MP90043918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Marie\AppData\Local\Microsoft\Windows\Temporary Internet Files\Content.IE5\5LPHHVSI\MC900440658[1]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886" y="4896228"/>
            <a:ext cx="1889114" cy="196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411759" y="5373217"/>
            <a:ext cx="4519089" cy="1368152"/>
          </a:xfrm>
          <a:prstGeom prst="wedgeEllipseCallout">
            <a:avLst>
              <a:gd name="adj1" fmla="val 69872"/>
              <a:gd name="adj2" fmla="val 16070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Proč jsou lesy pro člověka důležité?</a:t>
            </a:r>
            <a:endParaRPr lang="cs-CZ" sz="3200" dirty="0"/>
          </a:p>
        </p:txBody>
      </p:sp>
      <p:pic>
        <p:nvPicPr>
          <p:cNvPr id="5" name="Picture 5" descr="sk&amp;rcaron;ítek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-171400"/>
            <a:ext cx="2664296" cy="273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843808" y="139573"/>
            <a:ext cx="5760640" cy="1080120"/>
          </a:xfrm>
          <a:prstGeom prst="wedgeEllipseCallout">
            <a:avLst>
              <a:gd name="adj1" fmla="val -60516"/>
              <a:gd name="adj2" fmla="val 33485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Lesy jsou plícemi Země, produkují kyslík.</a:t>
            </a:r>
            <a:endParaRPr lang="cs-CZ" sz="3200" dirty="0"/>
          </a:p>
        </p:txBody>
      </p:sp>
      <p:sp>
        <p:nvSpPr>
          <p:cNvPr id="6" name="Oválný popisek 5"/>
          <p:cNvSpPr/>
          <p:nvPr/>
        </p:nvSpPr>
        <p:spPr>
          <a:xfrm>
            <a:off x="2804749" y="1412776"/>
            <a:ext cx="5976664" cy="792088"/>
          </a:xfrm>
          <a:prstGeom prst="wedgeEllipseCallout">
            <a:avLst>
              <a:gd name="adj1" fmla="val -60673"/>
              <a:gd name="adj2" fmla="val -65402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Les je zásobárnou vody.</a:t>
            </a:r>
            <a:endParaRPr lang="cs-CZ" sz="3200" dirty="0"/>
          </a:p>
        </p:txBody>
      </p:sp>
      <p:sp>
        <p:nvSpPr>
          <p:cNvPr id="7" name="Oválný popisek 6"/>
          <p:cNvSpPr/>
          <p:nvPr/>
        </p:nvSpPr>
        <p:spPr>
          <a:xfrm>
            <a:off x="4519266" y="2336724"/>
            <a:ext cx="4320480" cy="1102241"/>
          </a:xfrm>
          <a:prstGeom prst="wedgeEllipseCallout">
            <a:avLst>
              <a:gd name="adj1" fmla="val -105925"/>
              <a:gd name="adj2" fmla="val -95880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Lesní stromy zpevňují půdu.</a:t>
            </a:r>
            <a:endParaRPr lang="cs-CZ" sz="3200" dirty="0"/>
          </a:p>
        </p:txBody>
      </p:sp>
      <p:sp>
        <p:nvSpPr>
          <p:cNvPr id="8" name="Oválný popisek 7"/>
          <p:cNvSpPr/>
          <p:nvPr/>
        </p:nvSpPr>
        <p:spPr>
          <a:xfrm>
            <a:off x="3851919" y="3789040"/>
            <a:ext cx="4521095" cy="1296144"/>
          </a:xfrm>
          <a:prstGeom prst="wedgeEllipseCallout">
            <a:avLst>
              <a:gd name="adj1" fmla="val -86191"/>
              <a:gd name="adj2" fmla="val -183279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Les je útočištěm mnoha živočichů.</a:t>
            </a:r>
            <a:endParaRPr lang="cs-CZ" sz="3200" dirty="0"/>
          </a:p>
        </p:txBody>
      </p:sp>
      <p:sp>
        <p:nvSpPr>
          <p:cNvPr id="9" name="Oválný popisek 8"/>
          <p:cNvSpPr/>
          <p:nvPr/>
        </p:nvSpPr>
        <p:spPr>
          <a:xfrm>
            <a:off x="75376" y="2336724"/>
            <a:ext cx="3992567" cy="2559504"/>
          </a:xfrm>
          <a:prstGeom prst="wedgeEllipseCallout">
            <a:avLst>
              <a:gd name="adj1" fmla="val -9041"/>
              <a:gd name="adj2" fmla="val -58976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Les slouží člověku k rekreaci, sběru lesních plodů a plní funkci estetickou.</a:t>
            </a:r>
            <a:endParaRPr lang="cs-CZ" sz="2800" dirty="0"/>
          </a:p>
        </p:txBody>
      </p:sp>
      <p:sp>
        <p:nvSpPr>
          <p:cNvPr id="11" name="Oválný popisek 10"/>
          <p:cNvSpPr/>
          <p:nvPr/>
        </p:nvSpPr>
        <p:spPr>
          <a:xfrm>
            <a:off x="64036" y="4797152"/>
            <a:ext cx="2232247" cy="1755261"/>
          </a:xfrm>
          <a:prstGeom prst="wedgeEllipseCallout">
            <a:avLst>
              <a:gd name="adj1" fmla="val 14183"/>
              <a:gd name="adj2" fmla="val -56827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Les je zdrojem dřeva.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646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arie\AppData\Local\Microsoft\Windows\Temporary Internet Files\Content.IE5\LCHGGIZ3\MP90043918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" descr="sk&amp;rcaron;ítek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-23492"/>
            <a:ext cx="2520280" cy="2588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Čárový popisek 1 8"/>
          <p:cNvSpPr/>
          <p:nvPr/>
        </p:nvSpPr>
        <p:spPr>
          <a:xfrm>
            <a:off x="2123728" y="116632"/>
            <a:ext cx="6768752" cy="5472608"/>
          </a:xfrm>
          <a:prstGeom prst="borderCallout1">
            <a:avLst>
              <a:gd name="adj1" fmla="val 33709"/>
              <a:gd name="adj2" fmla="val 165"/>
              <a:gd name="adj3" fmla="val 33717"/>
              <a:gd name="adj4" fmla="val 1361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 algn="just">
              <a:buFont typeface="Wingdings" pitchFamily="2" charset="2"/>
              <a:buChar char="Ø"/>
            </a:pPr>
            <a:r>
              <a:rPr lang="cs-CZ" sz="2800" dirty="0" smtClean="0"/>
              <a:t>Neodhazujte zde odpadky, les není smetiště!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sz="2800" dirty="0" smtClean="0"/>
              <a:t>Neničte zbytečně přírodu, šetrně vezměte, co vám nabízí.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sz="2800" dirty="0" smtClean="0"/>
              <a:t>Chovejte se tiše, když budete mít štěstí, uvidíte některé lesní obyvatele.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sz="2800" dirty="0" smtClean="0"/>
              <a:t>Nikdy v lese nerozdělávejte oheň!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sz="2800" dirty="0" smtClean="0"/>
              <a:t>Krmelce a jejich obsah neničte ani je neberte, slouží divoké zvěři.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sz="2800" dirty="0" smtClean="0"/>
              <a:t>Když najdete v lese mládě, nedotýkejte se ho. Není opuštěné, jeho matka vás možná právě sleduje z úkrytu.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cs-CZ" sz="2800" dirty="0"/>
          </a:p>
        </p:txBody>
      </p:sp>
      <p:pic>
        <p:nvPicPr>
          <p:cNvPr id="4" name="Picture 2" descr="C:\Users\Marie\AppData\Local\Microsoft\Windows\Temporary Internet Files\Content.IE5\5LPHHVSI\MC900440658[1].pn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2758" y="5085184"/>
            <a:ext cx="1889114" cy="196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51519" y="5723744"/>
            <a:ext cx="6611741" cy="1134256"/>
          </a:xfrm>
          <a:prstGeom prst="wedgeEllipseCallout">
            <a:avLst>
              <a:gd name="adj1" fmla="val 65715"/>
              <a:gd name="adj2" fmla="val 14390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 ještě nám řekni, jak se v lese máme chovat.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52806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  <p:bldP spid="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3668</TotalTime>
  <Words>544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 : </vt:lpstr>
      <vt:lpstr>Les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274</cp:revision>
  <dcterms:created xsi:type="dcterms:W3CDTF">2013-02-10T09:33:26Z</dcterms:created>
  <dcterms:modified xsi:type="dcterms:W3CDTF">2013-03-10T20:33:05Z</dcterms:modified>
</cp:coreProperties>
</file>